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304" r:id="rId2"/>
    <p:sldId id="305" r:id="rId3"/>
    <p:sldId id="258" r:id="rId4"/>
    <p:sldId id="261" r:id="rId5"/>
    <p:sldId id="300" r:id="rId6"/>
    <p:sldId id="259" r:id="rId7"/>
    <p:sldId id="262" r:id="rId8"/>
    <p:sldId id="301" r:id="rId9"/>
    <p:sldId id="263" r:id="rId10"/>
    <p:sldId id="302" r:id="rId11"/>
    <p:sldId id="303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1" r:id="rId20"/>
    <p:sldId id="288" r:id="rId21"/>
    <p:sldId id="290" r:id="rId22"/>
    <p:sldId id="291" r:id="rId23"/>
    <p:sldId id="308" r:id="rId24"/>
    <p:sldId id="307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3DCD37-DC90-469E-8FB2-B209D1B12CA5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FF86A2-36A1-4CBA-BFC1-2804941925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0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06E8A-FD15-4C69-BDAB-AC112FFE7E1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396C3-7981-4C22-97D7-931508502A84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447C1-6730-4343-82D9-F2ECD87D298E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B9F35-ABAD-4F7B-8DD2-8BD2CEB55C33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16303-697C-4484-919D-31CEF2015F2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CE638-6468-4562-9CD3-5034DBAB4E0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A09EE-8D01-44FD-AA58-1B693EA3964D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39BC7-BB01-4A11-9691-1F0433947A6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8C1B3-2B48-46C1-BD22-002807876C1B}" type="slidenum">
              <a:rPr lang="en-US"/>
              <a:pPr/>
              <a:t>23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B3429B6A-1FFD-48C5-90AE-21C9EBD3235A}" type="slidenum">
              <a:rPr lang="en-US">
                <a:latin typeface="Arial" pitchFamily="34" charset="0"/>
              </a:rPr>
              <a:pPr eaLnBrk="1" hangingPunct="1"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068CF-AEFE-4748-B735-09B5DECC03E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6BDB6-B42C-4362-9D06-E1FBE1BA9FE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E75C9-281C-4EEA-B74B-DEF8659B7D2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A14-1515-4893-BF91-F9BEC3E3544C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04AD4-D4BD-48E3-AD29-23DF40268EF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ED754-BB68-431A-8796-3A0138CF44F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EC15E-77EA-432A-845C-FBF7C0215DB0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7598E-A268-4283-B065-90562AFFC8D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164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98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04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286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95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4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30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54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056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62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098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04F1-F39E-43D8-96F2-F9DF332BCEA4}" type="datetimeFigureOut">
              <a:rPr lang="ar-SA" smtClean="0"/>
              <a:t>27/12/1433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09F3-D29A-40C3-8FD3-50896D59EB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9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STRUCTURE OF SKELETAL MUSCLE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en-US" dirty="0" smtClean="0"/>
              <a:t>Dr.Mohammed Sharique Ahmed Quadri</a:t>
            </a:r>
          </a:p>
          <a:p>
            <a:r>
              <a:rPr lang="en-US" dirty="0" smtClean="0"/>
              <a:t>Assistant Professor, Physiology</a:t>
            </a:r>
            <a:endParaRPr lang="ar-S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397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75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7200" dirty="0" smtClean="0">
                <a:solidFill>
                  <a:srgbClr val="333399"/>
                </a:solidFill>
                <a:latin typeface="Arial Rounded MT Bold" pitchFamily="34" charset="0"/>
                <a:cs typeface="Akhbar MT" pitchFamily="2" charset="-78"/>
              </a:rPr>
              <a:t>بسم الله الرحمن الرحيم</a:t>
            </a:r>
            <a:endParaRPr lang="en-US" sz="72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4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my documents\musculoskeletal system\lectures\chapter8\08f02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/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4800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Cytoskeleton components of myofibril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239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my documents\musculoskeletal system\lectures\chapter8\08f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7"/>
          <a:stretch/>
        </p:blipFill>
        <p:spPr bwMode="auto">
          <a:xfrm>
            <a:off x="0" y="0"/>
            <a:ext cx="4724400" cy="33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y documents\musculoskeletal system\lectures\chapter8\08f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" b="50000"/>
          <a:stretch/>
        </p:blipFill>
        <p:spPr bwMode="auto">
          <a:xfrm>
            <a:off x="4114800" y="2674064"/>
            <a:ext cx="5029200" cy="41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Myosin 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dirty="0"/>
              <a:t>Component of </a:t>
            </a:r>
            <a:r>
              <a:rPr lang="en-US" b="1" dirty="0"/>
              <a:t>thick</a:t>
            </a:r>
            <a:r>
              <a:rPr lang="en-US" dirty="0"/>
              <a:t> filament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Protein molecule consisting of two identical subunits shaped somewhat like a golf club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Tail ends are intertwined around each other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Globular heads project out at one end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Tails oriented toward center of filament and globular heads protrude outward at regular intervals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Heads form cross bridges between thick and thin filaments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Cross bridge has </a:t>
            </a:r>
            <a:r>
              <a:rPr lang="en-US" b="1" dirty="0"/>
              <a:t>2 important sites</a:t>
            </a:r>
            <a:r>
              <a:rPr lang="en-US" dirty="0"/>
              <a:t> critical to contractile process</a:t>
            </a:r>
          </a:p>
          <a:p>
            <a:pPr lvl="3" algn="l" rtl="0">
              <a:lnSpc>
                <a:spcPct val="90000"/>
              </a:lnSpc>
            </a:pPr>
            <a:r>
              <a:rPr lang="en-US" dirty="0"/>
              <a:t>An </a:t>
            </a:r>
            <a:r>
              <a:rPr lang="en-US" b="1" dirty="0"/>
              <a:t>actin-binding site</a:t>
            </a:r>
          </a:p>
          <a:p>
            <a:pPr lvl="3" algn="l" rtl="0"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myosin ATPase</a:t>
            </a:r>
            <a:r>
              <a:rPr lang="en-US" dirty="0"/>
              <a:t> (ATP-splitting) site</a:t>
            </a:r>
          </a:p>
          <a:p>
            <a:pPr lvl="1" algn="l" rtl="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000" dirty="0"/>
              <a:t>Structure and Arrangement of Myosin Molecules Within Thick Filament</a:t>
            </a:r>
          </a:p>
        </p:txBody>
      </p:sp>
      <p:pic>
        <p:nvPicPr>
          <p:cNvPr id="72711" name="Picture 7" descr="08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90600"/>
            <a:ext cx="7392987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03883" y="6016623"/>
            <a:ext cx="7982917" cy="841377"/>
            <a:chOff x="36226" y="6018211"/>
            <a:chExt cx="7982917" cy="841377"/>
          </a:xfrm>
        </p:grpSpPr>
        <p:pic>
          <p:nvPicPr>
            <p:cNvPr id="4" name="Picture1" descr="08f02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t="34629" r="52905" b="33732"/>
            <a:stretch/>
          </p:blipFill>
          <p:spPr bwMode="auto">
            <a:xfrm>
              <a:off x="4038600" y="6019800"/>
              <a:ext cx="3980543" cy="83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1" descr="08f02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" t="34629" r="52905" b="33732"/>
            <a:stretch/>
          </p:blipFill>
          <p:spPr bwMode="auto">
            <a:xfrm rot="10800000">
              <a:off x="36226" y="6018211"/>
              <a:ext cx="4002374" cy="83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5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Actin</a:t>
            </a:r>
            <a:r>
              <a:rPr lang="en-US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Primary structural component of </a:t>
            </a:r>
            <a:r>
              <a:rPr lang="en-US" b="1" dirty="0"/>
              <a:t>thin</a:t>
            </a:r>
            <a:r>
              <a:rPr lang="en-US" dirty="0"/>
              <a:t> filaments</a:t>
            </a:r>
          </a:p>
          <a:p>
            <a:pPr algn="l" rtl="0"/>
            <a:r>
              <a:rPr lang="en-US" dirty="0"/>
              <a:t>Spherical in shape</a:t>
            </a:r>
          </a:p>
          <a:p>
            <a:pPr algn="l" rtl="0"/>
            <a:r>
              <a:rPr lang="en-US" dirty="0"/>
              <a:t>Thin filament also has </a:t>
            </a:r>
            <a:r>
              <a:rPr lang="en-US" b="1" dirty="0"/>
              <a:t>2 other proteins</a:t>
            </a:r>
          </a:p>
          <a:p>
            <a:pPr lvl="1" algn="l" rtl="0"/>
            <a:r>
              <a:rPr lang="en-US" b="1" dirty="0"/>
              <a:t>Tropomyosin </a:t>
            </a:r>
          </a:p>
          <a:p>
            <a:pPr lvl="1" algn="l" rtl="0"/>
            <a:r>
              <a:rPr lang="en-US" b="1" dirty="0"/>
              <a:t>Troponin </a:t>
            </a:r>
          </a:p>
          <a:p>
            <a:pPr algn="l" rtl="0"/>
            <a:r>
              <a:rPr lang="en-US" dirty="0"/>
              <a:t>Each actin molecule has special binding site for attachment with myosin cross bridge </a:t>
            </a:r>
          </a:p>
          <a:p>
            <a:pPr lvl="1" algn="l" rtl="0"/>
            <a:r>
              <a:rPr lang="en-US" dirty="0"/>
              <a:t>Binding results in contraction of muscle fiber</a:t>
            </a:r>
          </a:p>
          <a:p>
            <a:pPr algn="l" rtl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Composition of a Thin Filament</a:t>
            </a:r>
          </a:p>
        </p:txBody>
      </p:sp>
      <p:pic>
        <p:nvPicPr>
          <p:cNvPr id="74759" name="Picture 7" descr="08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249362"/>
            <a:ext cx="5851525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l" rtl="0"/>
            <a:r>
              <a:rPr lang="en-US" sz="2800" b="1" dirty="0"/>
              <a:t>Actin and myosin</a:t>
            </a:r>
            <a:r>
              <a:rPr lang="en-US" sz="2800" dirty="0"/>
              <a:t> are often called </a:t>
            </a:r>
            <a:r>
              <a:rPr lang="en-US" sz="2800" b="1" dirty="0"/>
              <a:t>contractile</a:t>
            </a:r>
          </a:p>
          <a:p>
            <a:pPr algn="l" rtl="0">
              <a:buFontTx/>
              <a:buNone/>
            </a:pPr>
            <a:r>
              <a:rPr lang="en-US" sz="2800" dirty="0"/>
              <a:t>Proteins.</a:t>
            </a:r>
          </a:p>
          <a:p>
            <a:pPr lvl="1" algn="l" rtl="0"/>
            <a:r>
              <a:rPr lang="en-US" sz="2800" dirty="0"/>
              <a:t>Neither actually contracts.</a:t>
            </a:r>
          </a:p>
          <a:p>
            <a:pPr algn="l" rtl="0">
              <a:buFontTx/>
              <a:buNone/>
            </a:pPr>
            <a:endParaRPr lang="en-US" sz="2800" dirty="0"/>
          </a:p>
          <a:p>
            <a:pPr algn="l" rtl="0"/>
            <a:r>
              <a:rPr lang="en-US" sz="2800" dirty="0"/>
              <a:t>Actin and myosin are not unique to muscle cells, but are more abundant and more highly organized in muscle cells.</a:t>
            </a:r>
          </a:p>
          <a:p>
            <a:pPr algn="l" rtl="0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6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Tropomyosin and Troponin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Often called </a:t>
            </a:r>
            <a:r>
              <a:rPr lang="en-US" b="1" dirty="0"/>
              <a:t>regulatory proteins </a:t>
            </a:r>
          </a:p>
          <a:p>
            <a:pPr algn="l" rtl="0"/>
            <a:r>
              <a:rPr lang="en-US" b="1" dirty="0"/>
              <a:t>Tropomyosin</a:t>
            </a:r>
          </a:p>
          <a:p>
            <a:pPr lvl="1" algn="l" rtl="0"/>
            <a:r>
              <a:rPr lang="en-US" dirty="0"/>
              <a:t>Thread-like molecules that lie end to end alongside groove of actin spiral</a:t>
            </a:r>
          </a:p>
          <a:p>
            <a:pPr lvl="1" algn="l" rtl="0"/>
            <a:r>
              <a:rPr lang="en-US" dirty="0"/>
              <a:t>In this position, covers actin sites </a:t>
            </a:r>
            <a:r>
              <a:rPr lang="en-US" dirty="0" smtClean="0"/>
              <a:t>for binding with myosin , blocking </a:t>
            </a:r>
            <a:r>
              <a:rPr lang="en-US" dirty="0"/>
              <a:t>interaction that leads to muscle contraction</a:t>
            </a:r>
          </a:p>
          <a:p>
            <a:pPr algn="l" rtl="0"/>
            <a:r>
              <a:rPr lang="en-US" b="1" dirty="0"/>
              <a:t>Troponin </a:t>
            </a:r>
          </a:p>
          <a:p>
            <a:pPr lvl="1" algn="l" rtl="0"/>
            <a:r>
              <a:rPr lang="en-US" dirty="0"/>
              <a:t>Made of </a:t>
            </a:r>
            <a:r>
              <a:rPr lang="en-US" b="1" dirty="0"/>
              <a:t>3 polypeptide units</a:t>
            </a:r>
          </a:p>
          <a:p>
            <a:pPr lvl="2" algn="l" rtl="0"/>
            <a:r>
              <a:rPr lang="en-US" dirty="0"/>
              <a:t>One binds to </a:t>
            </a:r>
            <a:r>
              <a:rPr lang="en-US" b="1" dirty="0"/>
              <a:t>tropomyosin</a:t>
            </a:r>
          </a:p>
          <a:p>
            <a:pPr lvl="2" algn="l" rtl="0"/>
            <a:r>
              <a:rPr lang="en-US" dirty="0"/>
              <a:t>One binds to </a:t>
            </a:r>
            <a:r>
              <a:rPr lang="en-US" b="1" dirty="0"/>
              <a:t>actin</a:t>
            </a:r>
          </a:p>
          <a:p>
            <a:pPr lvl="2" algn="l" rtl="0"/>
            <a:r>
              <a:rPr lang="en-US" dirty="0"/>
              <a:t>One can bind with </a:t>
            </a:r>
            <a:r>
              <a:rPr lang="en-US" b="1" dirty="0"/>
              <a:t>Ca</a:t>
            </a:r>
            <a:r>
              <a:rPr lang="en-US" b="1" baseline="30000" dirty="0"/>
              <a:t>2+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5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Tropomyosin and Troponin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algn="l" rtl="0"/>
            <a:r>
              <a:rPr lang="en-US" sz="3600" b="1" dirty="0"/>
              <a:t>Troponin</a:t>
            </a:r>
          </a:p>
          <a:p>
            <a:pPr lvl="1" algn="l" rtl="0"/>
            <a:r>
              <a:rPr lang="en-US" sz="3200" dirty="0"/>
              <a:t>When </a:t>
            </a:r>
            <a:r>
              <a:rPr lang="en-US" sz="3200" b="1" dirty="0"/>
              <a:t>not </a:t>
            </a:r>
            <a:r>
              <a:rPr lang="en-US" sz="3200" dirty="0"/>
              <a:t>bound to Ca</a:t>
            </a:r>
            <a:r>
              <a:rPr lang="en-US" sz="3200" baseline="30000" dirty="0"/>
              <a:t>2+</a:t>
            </a:r>
          </a:p>
          <a:p>
            <a:pPr lvl="2" algn="l" rtl="0"/>
            <a:r>
              <a:rPr lang="en-US" sz="2800" dirty="0"/>
              <a:t>Troponin stabilizes tropomyosin in blocking position over actin’s cross-bridge binding sites</a:t>
            </a:r>
          </a:p>
          <a:p>
            <a:pPr lvl="1" algn="l" rtl="0"/>
            <a:r>
              <a:rPr lang="en-US" sz="3200" dirty="0"/>
              <a:t>When Ca</a:t>
            </a:r>
            <a:r>
              <a:rPr lang="en-US" sz="3200" baseline="30000" dirty="0"/>
              <a:t>2+</a:t>
            </a:r>
            <a:r>
              <a:rPr lang="en-US" sz="3200" dirty="0"/>
              <a:t> binds to troponin</a:t>
            </a:r>
          </a:p>
          <a:p>
            <a:pPr lvl="2" algn="l" rtl="0"/>
            <a:r>
              <a:rPr lang="en-US" sz="2800" dirty="0"/>
              <a:t> Tropomyosin moves away from blocking position</a:t>
            </a:r>
          </a:p>
          <a:p>
            <a:pPr lvl="1" algn="l" rtl="0"/>
            <a:r>
              <a:rPr lang="en-US" sz="3200" dirty="0"/>
              <a:t>With tropomyosin out of way, actin and myosin bind, interact at cross-bridges</a:t>
            </a:r>
          </a:p>
          <a:p>
            <a:pPr lvl="2" algn="l" rtl="0"/>
            <a:r>
              <a:rPr lang="en-US" sz="2800" dirty="0"/>
              <a:t>Muscle contraction results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534400" cy="5211763"/>
          </a:xfrm>
        </p:spPr>
        <p:txBody>
          <a:bodyPr/>
          <a:lstStyle/>
          <a:p>
            <a:pPr algn="ctr">
              <a:buFontTx/>
              <a:buNone/>
            </a:pPr>
            <a:endParaRPr lang="en-US" sz="3200"/>
          </a:p>
          <a:p>
            <a:pPr algn="ctr">
              <a:buFontTx/>
              <a:buNone/>
            </a:pPr>
            <a:endParaRPr lang="en-US" sz="3200"/>
          </a:p>
          <a:p>
            <a:pPr algn="ctr">
              <a:buFontTx/>
              <a:buNone/>
            </a:pPr>
            <a:r>
              <a:rPr lang="en-US" sz="3200"/>
              <a:t>Cross-bridge interaction between actin and myosin brings about muscle contraction by means of the </a:t>
            </a:r>
            <a:r>
              <a:rPr lang="en-US" sz="3200" b="1"/>
              <a:t>sliding filament mechanism</a:t>
            </a:r>
            <a:r>
              <a:rPr lang="en-US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5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en-US" dirty="0"/>
              <a:t>By the end of this lecture, you should be able to:</a:t>
            </a:r>
          </a:p>
          <a:p>
            <a:pPr marL="0" indent="0" algn="l" rtl="0"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endParaRPr lang="en-US" sz="105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Draw and label a skeletal muscle at all anatomical levels, from the whole muscle to the molecular components of the sarcomere. At the sarcomere level, include at least two </a:t>
            </a:r>
            <a:r>
              <a:rPr lang="en-US" dirty="0" smtClean="0"/>
              <a:t>different stages </a:t>
            </a:r>
            <a:r>
              <a:rPr lang="en-US" dirty="0"/>
              <a:t>of myofilament overlap.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Diagram the structure of the thick and thin myofilaments and label the constituent proteins.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Describe  the functional importance  </a:t>
            </a:r>
            <a:r>
              <a:rPr lang="en-US" dirty="0"/>
              <a:t>of the subunits.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807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/>
              <a:t>T Tubules and Sarcoplasmic Reticulum</a:t>
            </a:r>
          </a:p>
        </p:txBody>
      </p:sp>
      <p:pic>
        <p:nvPicPr>
          <p:cNvPr id="64522" name="Picture 10" descr="08f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90613"/>
            <a:ext cx="8120063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Sarcoplasmic Reticulum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Modified endoplasmic reticulum</a:t>
            </a:r>
          </a:p>
          <a:p>
            <a:pPr algn="l" rtl="0"/>
            <a:r>
              <a:rPr lang="en-US" dirty="0"/>
              <a:t>Consists of fine network of interconnected compartments that surround each myofibril</a:t>
            </a:r>
          </a:p>
          <a:p>
            <a:pPr algn="l" rtl="0"/>
            <a:r>
              <a:rPr lang="en-US" dirty="0"/>
              <a:t>Not continuous but encircles myofibril throughout its length</a:t>
            </a:r>
          </a:p>
          <a:p>
            <a:pPr algn="l" rtl="0"/>
            <a:r>
              <a:rPr lang="en-US" dirty="0"/>
              <a:t>Segments are wrapped around each A band and each I band</a:t>
            </a:r>
          </a:p>
          <a:p>
            <a:pPr lvl="1" algn="l" rtl="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Ends of segments expand to form saclike regions – lateral sacs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terminal cisternae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57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Transverse Tubules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T tubules</a:t>
            </a:r>
          </a:p>
          <a:p>
            <a:pPr algn="l" rtl="0"/>
            <a:r>
              <a:rPr lang="en-US" dirty="0"/>
              <a:t>Run perpendicularly from surface of muscle cell membrane into central portions of the muscle fiber</a:t>
            </a:r>
          </a:p>
          <a:p>
            <a:pPr algn="l" rtl="0"/>
            <a:r>
              <a:rPr lang="en-US" dirty="0"/>
              <a:t>Since membrane is continuous with surface membrane – action potential on surface membrane also spreads down into T-tubule</a:t>
            </a:r>
          </a:p>
          <a:p>
            <a:pPr algn="l" rtl="0"/>
            <a:r>
              <a:rPr lang="en-US" dirty="0"/>
              <a:t>Spread of action potential down a T tubule triggers release of Ca</a:t>
            </a:r>
            <a:r>
              <a:rPr lang="en-US" baseline="30000" dirty="0"/>
              <a:t>2+</a:t>
            </a:r>
            <a:r>
              <a:rPr lang="en-US" dirty="0"/>
              <a:t> from sarcoplasmic reticulum into cytosol</a:t>
            </a:r>
          </a:p>
        </p:txBody>
      </p:sp>
    </p:spTree>
    <p:extLst>
      <p:ext uri="{BB962C8B-B14F-4D97-AF65-F5344CB8AC3E}">
        <p14:creationId xmlns:p14="http://schemas.microsoft.com/office/powerpoint/2010/main" val="8252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08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6359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 dirty="0"/>
              <a:t>Relationship Between T Tubule and Adjacent Lateral Sacs of Sarcoplasmic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25163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Human physiology by Lauralee Sherwood, 7</a:t>
            </a:r>
            <a:r>
              <a:rPr lang="en-US" baseline="30000" dirty="0" smtClean="0"/>
              <a:t>th</a:t>
            </a:r>
            <a:r>
              <a:rPr lang="en-US" dirty="0" smtClean="0"/>
              <a:t>  edition</a:t>
            </a:r>
          </a:p>
          <a:p>
            <a:pPr algn="l" rtl="0" eaLnBrk="1" hangingPunct="1"/>
            <a:r>
              <a:rPr lang="en-US" dirty="0" smtClean="0"/>
              <a:t>Text book physiology by Guyton &amp;Hall,12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algn="l" rtl="0" eaLnBrk="1" hangingPunct="1"/>
            <a:r>
              <a:rPr lang="en-US" dirty="0" smtClean="0"/>
              <a:t>Text book of physiology by Linda .s contanzo,third edition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dirty="0" smtClean="0"/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DAA259-6612-4B10-AA39-628F6A1F5297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Categorization of Muscle</a:t>
            </a:r>
          </a:p>
        </p:txBody>
      </p:sp>
      <p:pic>
        <p:nvPicPr>
          <p:cNvPr id="70663" name="Picture 7" descr="08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4425"/>
            <a:ext cx="768032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Structure of Skeletal Muscle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Skeletal muscle </a:t>
            </a:r>
            <a:r>
              <a:rPr lang="en-US" dirty="0"/>
              <a:t>consists a number of muscle fibers lying parallel to one another and held together by connective tissue</a:t>
            </a:r>
          </a:p>
          <a:p>
            <a:pPr algn="l" rtl="0"/>
            <a:r>
              <a:rPr lang="en-US" b="1" dirty="0"/>
              <a:t>Single skeletal muscle cell is known as a muscle fiber</a:t>
            </a:r>
          </a:p>
          <a:p>
            <a:pPr lvl="1" algn="l" rtl="0"/>
            <a:r>
              <a:rPr lang="en-US" dirty="0"/>
              <a:t>Multinucleated </a:t>
            </a:r>
          </a:p>
          <a:p>
            <a:pPr lvl="1" algn="l" rtl="0"/>
            <a:r>
              <a:rPr lang="en-US" dirty="0"/>
              <a:t>Large, elongated, and cylindrically shaped</a:t>
            </a:r>
          </a:p>
          <a:p>
            <a:pPr lvl="1" algn="l" rtl="0"/>
            <a:r>
              <a:rPr lang="en-US" dirty="0"/>
              <a:t>Fibers usually extend entire length of muscle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5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my documents\musculoskeletal system\lectures\chapter8\08f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88900"/>
            <a:ext cx="7664450" cy="66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</a:t>
            </a:r>
            <a:r>
              <a:rPr lang="en-US" dirty="0"/>
              <a:t>of skeletal muscle</a:t>
            </a:r>
          </a:p>
        </p:txBody>
      </p:sp>
      <p:pic>
        <p:nvPicPr>
          <p:cNvPr id="171012" name="Picture 4" descr="myofibr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11354" b="12722"/>
          <a:stretch/>
        </p:blipFill>
        <p:spPr bwMode="auto">
          <a:xfrm>
            <a:off x="152400" y="2330450"/>
            <a:ext cx="8969829" cy="37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Skeletal Muscle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dirty="0"/>
              <a:t>Myofibrils</a:t>
            </a:r>
          </a:p>
          <a:p>
            <a:pPr lvl="1" algn="l" rtl="0"/>
            <a:r>
              <a:rPr lang="en-US" sz="3200" dirty="0"/>
              <a:t>Contractile elements of muscle fiber</a:t>
            </a:r>
          </a:p>
          <a:p>
            <a:pPr lvl="1" algn="l" rtl="0"/>
            <a:r>
              <a:rPr lang="en-US" sz="3200" dirty="0"/>
              <a:t>Regular arrangement of thick and thin filaments</a:t>
            </a:r>
          </a:p>
          <a:p>
            <a:pPr lvl="2" algn="l" rtl="0"/>
            <a:r>
              <a:rPr lang="en-US" sz="2800" dirty="0"/>
              <a:t>Thick filaments – myosin (protein)</a:t>
            </a:r>
          </a:p>
          <a:p>
            <a:pPr lvl="2" algn="l" rtl="0"/>
            <a:r>
              <a:rPr lang="en-US" sz="2800" dirty="0"/>
              <a:t>Thin filaments – actin (protein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02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r>
              <a:rPr lang="en-US" sz="3200" dirty="0" smtClean="0"/>
              <a:t>Viewed microscopically myofibril displays alternating dark (the A bands) and light bands (the I bands) giving appearance of striations</a:t>
            </a:r>
            <a:br>
              <a:rPr lang="en-US" sz="3200" dirty="0" smtClean="0"/>
            </a:br>
            <a:endParaRPr lang="ar-SA" dirty="0"/>
          </a:p>
        </p:txBody>
      </p:sp>
      <p:pic>
        <p:nvPicPr>
          <p:cNvPr id="2050" name="Picture 2" descr="D:\my documents\musculoskeletal system\lectures\chapter8\08f02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 bwMode="auto">
          <a:xfrm>
            <a:off x="530973" y="450669"/>
            <a:ext cx="7851027" cy="450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5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Structure of Skeletal Muscle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80000"/>
              </a:lnSpc>
            </a:pPr>
            <a:r>
              <a:rPr lang="en-US" sz="3100" b="1" dirty="0"/>
              <a:t>Sarcomere </a:t>
            </a:r>
          </a:p>
          <a:p>
            <a:pPr lvl="1" algn="l" rtl="0">
              <a:lnSpc>
                <a:spcPct val="80000"/>
              </a:lnSpc>
            </a:pPr>
            <a:r>
              <a:rPr lang="en-US" sz="3100" dirty="0"/>
              <a:t>Functional unit of </a:t>
            </a:r>
            <a:r>
              <a:rPr lang="en-US" sz="3100" b="1" dirty="0"/>
              <a:t>skeletal muscle</a:t>
            </a:r>
          </a:p>
          <a:p>
            <a:pPr lvl="1" algn="l" rtl="0">
              <a:lnSpc>
                <a:spcPct val="80000"/>
              </a:lnSpc>
            </a:pPr>
            <a:r>
              <a:rPr lang="en-US" sz="3100" dirty="0"/>
              <a:t>Found between 2 </a:t>
            </a:r>
            <a:r>
              <a:rPr lang="en-US" sz="3100" b="1" dirty="0"/>
              <a:t>Z lines</a:t>
            </a:r>
            <a:r>
              <a:rPr lang="en-US" sz="3100" dirty="0"/>
              <a:t> (connects thin filaments of two adjoining sarcomeres)</a:t>
            </a:r>
          </a:p>
          <a:p>
            <a:pPr lvl="1" algn="l" rtl="0">
              <a:lnSpc>
                <a:spcPct val="80000"/>
              </a:lnSpc>
            </a:pPr>
            <a:r>
              <a:rPr lang="en-US" sz="3100" b="1" dirty="0"/>
              <a:t>Regions of sarcomere</a:t>
            </a:r>
          </a:p>
          <a:p>
            <a:pPr lvl="2" algn="l" rtl="0">
              <a:lnSpc>
                <a:spcPct val="80000"/>
              </a:lnSpc>
            </a:pPr>
            <a:r>
              <a:rPr lang="en-US" sz="3100" b="1" dirty="0"/>
              <a:t>A band</a:t>
            </a:r>
          </a:p>
          <a:p>
            <a:pPr lvl="3" algn="l" rtl="0">
              <a:lnSpc>
                <a:spcPct val="80000"/>
              </a:lnSpc>
            </a:pPr>
            <a:r>
              <a:rPr lang="en-US" sz="3100" dirty="0"/>
              <a:t>Made up of thick filaments along with portions of thin filaments that overlap on both ends of thick filaments</a:t>
            </a:r>
          </a:p>
          <a:p>
            <a:pPr lvl="2" algn="l" rtl="0">
              <a:lnSpc>
                <a:spcPct val="80000"/>
              </a:lnSpc>
            </a:pPr>
            <a:r>
              <a:rPr lang="en-US" sz="3100" b="1" dirty="0"/>
              <a:t>H zone</a:t>
            </a:r>
          </a:p>
          <a:p>
            <a:pPr lvl="3" algn="l" rtl="0">
              <a:lnSpc>
                <a:spcPct val="80000"/>
              </a:lnSpc>
            </a:pPr>
            <a:r>
              <a:rPr lang="en-US" sz="3100" dirty="0"/>
              <a:t>Lighter area within middle of A band where thin filaments do not reach</a:t>
            </a:r>
          </a:p>
          <a:p>
            <a:pPr lvl="2" algn="l" rtl="0">
              <a:lnSpc>
                <a:spcPct val="80000"/>
              </a:lnSpc>
            </a:pPr>
            <a:r>
              <a:rPr lang="en-US" sz="3100" b="1" dirty="0"/>
              <a:t>M line</a:t>
            </a:r>
          </a:p>
          <a:p>
            <a:pPr lvl="3" algn="l" rtl="0">
              <a:lnSpc>
                <a:spcPct val="80000"/>
              </a:lnSpc>
            </a:pPr>
            <a:r>
              <a:rPr lang="en-US" sz="3100" dirty="0"/>
              <a:t>Extends vertically down middle of A band within center of H zone</a:t>
            </a:r>
          </a:p>
          <a:p>
            <a:pPr lvl="2" algn="l" rtl="0">
              <a:lnSpc>
                <a:spcPct val="80000"/>
              </a:lnSpc>
            </a:pPr>
            <a:r>
              <a:rPr lang="en-US" sz="3100" b="1" dirty="0"/>
              <a:t>I band</a:t>
            </a:r>
          </a:p>
          <a:p>
            <a:pPr lvl="3" algn="l" rtl="0">
              <a:lnSpc>
                <a:spcPct val="80000"/>
              </a:lnSpc>
            </a:pPr>
            <a:r>
              <a:rPr lang="en-US" sz="3100" dirty="0"/>
              <a:t>Consists of remaining portion of thin filaments that do not project into A band</a:t>
            </a:r>
          </a:p>
          <a:p>
            <a:pPr lvl="2" algn="l" rtl="0">
              <a:lnSpc>
                <a:spcPct val="80000"/>
              </a:lnSpc>
            </a:pPr>
            <a:endParaRPr lang="en-US" sz="2000" dirty="0"/>
          </a:p>
          <a:p>
            <a:pPr lvl="1" algn="l" rtl="0">
              <a:lnSpc>
                <a:spcPct val="8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61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755</Words>
  <Application>Microsoft Office PowerPoint</Application>
  <PresentationFormat>On-screen Show (4:3)</PresentationFormat>
  <Paragraphs>121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STRUCTURE OF SKELETAL MUSCLE </vt:lpstr>
      <vt:lpstr>Objectives </vt:lpstr>
      <vt:lpstr>Categorization of Muscle</vt:lpstr>
      <vt:lpstr>Structure of Skeletal Muscle</vt:lpstr>
      <vt:lpstr>PowerPoint Presentation</vt:lpstr>
      <vt:lpstr>Structure of skeletal muscle</vt:lpstr>
      <vt:lpstr>Structure of Skeletal Muscle</vt:lpstr>
      <vt:lpstr>Viewed microscopically myofibril displays alternating dark (the A bands) and light bands (the I bands) giving appearance of striations </vt:lpstr>
      <vt:lpstr>Structure of Skeletal Muscle</vt:lpstr>
      <vt:lpstr>PowerPoint Presentation</vt:lpstr>
      <vt:lpstr>PowerPoint Presentation</vt:lpstr>
      <vt:lpstr>Myosin  </vt:lpstr>
      <vt:lpstr>Structure and Arrangement of Myosin Molecules Within Thick Filament</vt:lpstr>
      <vt:lpstr>Actin </vt:lpstr>
      <vt:lpstr>Composition of a Thin Filament</vt:lpstr>
      <vt:lpstr>PowerPoint Presentation</vt:lpstr>
      <vt:lpstr>Tropomyosin and Troponin</vt:lpstr>
      <vt:lpstr>Tropomyosin and Troponin</vt:lpstr>
      <vt:lpstr>PowerPoint Presentation</vt:lpstr>
      <vt:lpstr>T Tubules and Sarcoplasmic Reticulum</vt:lpstr>
      <vt:lpstr>Sarcoplasmic Reticulum</vt:lpstr>
      <vt:lpstr>Transverse Tubules</vt:lpstr>
      <vt:lpstr>Relationship Between T Tubule and Adjacent Lateral Sacs of Sarcoplasmic Reticulum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</dc:title>
  <dc:creator>Mohammed Quadri</dc:creator>
  <cp:lastModifiedBy>Mohammed Quadri</cp:lastModifiedBy>
  <cp:revision>28</cp:revision>
  <dcterms:created xsi:type="dcterms:W3CDTF">2011-09-19T11:47:29Z</dcterms:created>
  <dcterms:modified xsi:type="dcterms:W3CDTF">2012-11-11T20:03:50Z</dcterms:modified>
</cp:coreProperties>
</file>