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9" r:id="rId10"/>
    <p:sldId id="263" r:id="rId11"/>
    <p:sldId id="264" r:id="rId12"/>
    <p:sldId id="270" r:id="rId13"/>
    <p:sldId id="266" r:id="rId14"/>
    <p:sldId id="265" r:id="rId15"/>
    <p:sldId id="272" r:id="rId16"/>
    <p:sldId id="271" r:id="rId17"/>
    <p:sldId id="267" r:id="rId1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BF2B7AA-2D88-44A7-B6D1-27BF27DE1FC9}" type="datetimeFigureOut">
              <a:rPr lang="ar-SA" smtClean="0"/>
              <a:t>18/06/1434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1AECB32-67F8-485E-8533-6E84BAEF4B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0382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2B8DC9-F1F4-40D3-AB60-D7DDA08FD734}" type="slidenum">
              <a:rPr lang="en-US"/>
              <a:pPr/>
              <a:t>2</a:t>
            </a:fld>
            <a:endParaRPr lang="en-US"/>
          </a:p>
        </p:txBody>
      </p:sp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751934E9-DC12-480C-9CA6-C0E0779F9292}" type="slidenum">
              <a:rPr lang="en-US" smtClean="0">
                <a:latin typeface="Arial" pitchFamily="34" charset="0"/>
              </a:rPr>
              <a:pPr eaLnBrk="1" hangingPunct="1"/>
              <a:t>13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0C599B49-9C07-4842-8078-B48616912FF5}" type="slidenum">
              <a:rPr lang="en-US" smtClean="0">
                <a:latin typeface="Arial" pitchFamily="34" charset="0"/>
              </a:rPr>
              <a:pPr eaLnBrk="1" hangingPunct="1"/>
              <a:t>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B3429B6A-1FFD-48C5-90AE-21C9EBD3235A}" type="slidenum">
              <a:rPr lang="en-US">
                <a:latin typeface="Arial" pitchFamily="34" charset="0"/>
              </a:rPr>
              <a:pPr eaLnBrk="1" hangingPunct="1"/>
              <a:t>17</a:t>
            </a:fld>
            <a:endParaRPr lang="en-US">
              <a:latin typeface="Arial" pitchFamily="34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ar-S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DA6290-D336-409D-BD47-22183AC9AD43}" type="slidenum">
              <a:rPr lang="en-US"/>
              <a:pPr/>
              <a:t>3</a:t>
            </a:fld>
            <a:endParaRPr lang="en-US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9535B4-E931-4EB0-A83B-CF5FAE5A4F1D}" type="slidenum">
              <a:rPr lang="en-US"/>
              <a:pPr/>
              <a:t>4</a:t>
            </a:fld>
            <a:endParaRPr lang="en-US"/>
          </a:p>
        </p:txBody>
      </p:sp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B0DFC8-6C79-4B1C-A10B-8914580EFC24}" type="slidenum">
              <a:rPr lang="en-US"/>
              <a:pPr/>
              <a:t>5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704491-E4E4-45CF-AD80-31B5C3AFB47F}" type="slidenum">
              <a:rPr lang="en-US"/>
              <a:pPr/>
              <a:t>6</a:t>
            </a:fld>
            <a:endParaRPr lang="en-US"/>
          </a:p>
        </p:txBody>
      </p:sp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95A164-F0D4-4E4D-9462-D33527696C96}" type="slidenum">
              <a:rPr lang="en-US"/>
              <a:pPr/>
              <a:t>7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81C57C-8AF5-4A0B-B86A-47C964CA729B}" type="slidenum">
              <a:rPr lang="en-US"/>
              <a:pPr/>
              <a:t>10</a:t>
            </a:fld>
            <a:endParaRPr lang="en-US"/>
          </a:p>
        </p:txBody>
      </p:sp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85EAEF-34F1-45B7-9793-8FF4FE790A91}" type="slidenum">
              <a:rPr lang="en-US"/>
              <a:pPr/>
              <a:t>11</a:t>
            </a:fld>
            <a:endParaRPr lang="en-US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85EAEF-34F1-45B7-9793-8FF4FE790A91}" type="slidenum">
              <a:rPr lang="en-US"/>
              <a:pPr/>
              <a:t>12</a:t>
            </a:fld>
            <a:endParaRPr lang="en-US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E480-479E-4B4B-9059-489E9D7FA033}" type="datetimeFigureOut">
              <a:rPr lang="ar-SA" smtClean="0"/>
              <a:t>18/06/1434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36A54-F365-424D-B456-545DC378E7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1472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E480-479E-4B4B-9059-489E9D7FA033}" type="datetimeFigureOut">
              <a:rPr lang="ar-SA" smtClean="0"/>
              <a:t>18/06/1434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36A54-F365-424D-B456-545DC378E7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22557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E480-479E-4B4B-9059-489E9D7FA033}" type="datetimeFigureOut">
              <a:rPr lang="ar-SA" smtClean="0"/>
              <a:t>18/06/1434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36A54-F365-424D-B456-545DC378E7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45495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E480-479E-4B4B-9059-489E9D7FA033}" type="datetimeFigureOut">
              <a:rPr lang="ar-SA" smtClean="0"/>
              <a:t>18/06/1434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36A54-F365-424D-B456-545DC378E7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6101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E480-479E-4B4B-9059-489E9D7FA033}" type="datetimeFigureOut">
              <a:rPr lang="ar-SA" smtClean="0"/>
              <a:t>18/06/1434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36A54-F365-424D-B456-545DC378E7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161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E480-479E-4B4B-9059-489E9D7FA033}" type="datetimeFigureOut">
              <a:rPr lang="ar-SA" smtClean="0"/>
              <a:t>18/06/1434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36A54-F365-424D-B456-545DC378E7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7733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E480-479E-4B4B-9059-489E9D7FA033}" type="datetimeFigureOut">
              <a:rPr lang="ar-SA" smtClean="0"/>
              <a:t>18/06/1434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36A54-F365-424D-B456-545DC378E7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8116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E480-479E-4B4B-9059-489E9D7FA033}" type="datetimeFigureOut">
              <a:rPr lang="ar-SA" smtClean="0"/>
              <a:t>18/06/1434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36A54-F365-424D-B456-545DC378E7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822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E480-479E-4B4B-9059-489E9D7FA033}" type="datetimeFigureOut">
              <a:rPr lang="ar-SA" smtClean="0"/>
              <a:t>18/06/1434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36A54-F365-424D-B456-545DC378E7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5017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E480-479E-4B4B-9059-489E9D7FA033}" type="datetimeFigureOut">
              <a:rPr lang="ar-SA" smtClean="0"/>
              <a:t>18/06/1434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36A54-F365-424D-B456-545DC378E7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1446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E480-479E-4B4B-9059-489E9D7FA033}" type="datetimeFigureOut">
              <a:rPr lang="ar-SA" smtClean="0"/>
              <a:t>18/06/1434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36A54-F365-424D-B456-545DC378E7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6730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FE480-479E-4B4B-9059-489E9D7FA033}" type="datetimeFigureOut">
              <a:rPr lang="ar-SA" smtClean="0"/>
              <a:t>18/06/1434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36A54-F365-424D-B456-545DC378E7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534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SMOOTH MUSCLES</a:t>
            </a:r>
            <a:endParaRPr lang="ar-SA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lvl="0" rtl="0"/>
            <a:r>
              <a:rPr lang="en-US" sz="2900" b="1" dirty="0" err="1">
                <a:solidFill>
                  <a:prstClr val="black">
                    <a:tint val="75000"/>
                  </a:prstClr>
                </a:solidFill>
              </a:rPr>
              <a:t>Dr.Mohammed</a:t>
            </a:r>
            <a:r>
              <a:rPr lang="en-US" sz="2900" b="1" dirty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en-US" sz="2900" b="1" dirty="0" err="1">
                <a:solidFill>
                  <a:prstClr val="black">
                    <a:tint val="75000"/>
                  </a:prstClr>
                </a:solidFill>
              </a:rPr>
              <a:t>Sharique</a:t>
            </a:r>
            <a:r>
              <a:rPr lang="en-US" sz="2900" b="1" dirty="0">
                <a:solidFill>
                  <a:prstClr val="black">
                    <a:tint val="75000"/>
                  </a:prstClr>
                </a:solidFill>
              </a:rPr>
              <a:t> Ahmed </a:t>
            </a:r>
            <a:r>
              <a:rPr lang="en-US" sz="2900" b="1" dirty="0" err="1">
                <a:solidFill>
                  <a:prstClr val="black">
                    <a:tint val="75000"/>
                  </a:prstClr>
                </a:solidFill>
              </a:rPr>
              <a:t>Quadri</a:t>
            </a:r>
            <a:endParaRPr lang="en-US" sz="2900" b="1" dirty="0">
              <a:solidFill>
                <a:prstClr val="black">
                  <a:tint val="75000"/>
                </a:prstClr>
              </a:solidFill>
            </a:endParaRPr>
          </a:p>
          <a:p>
            <a:pPr lvl="0" rtl="0">
              <a:lnSpc>
                <a:spcPct val="120000"/>
              </a:lnSpc>
              <a:spcBef>
                <a:spcPts val="0"/>
              </a:spcBef>
            </a:pPr>
            <a:r>
              <a:rPr lang="en-US" sz="2100" dirty="0">
                <a:solidFill>
                  <a:prstClr val="black">
                    <a:tint val="75000"/>
                  </a:prstClr>
                </a:solidFill>
              </a:rPr>
              <a:t>Assistant Professor 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</a:pPr>
            <a:r>
              <a:rPr lang="en-US" sz="2100" dirty="0">
                <a:solidFill>
                  <a:prstClr val="black">
                    <a:tint val="75000"/>
                  </a:prstClr>
                </a:solidFill>
              </a:rPr>
              <a:t>Department Basic Medical Sciences 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</a:pPr>
            <a:r>
              <a:rPr lang="en-US" sz="2100" dirty="0">
                <a:solidFill>
                  <a:prstClr val="black">
                    <a:tint val="75000"/>
                  </a:prstClr>
                </a:solidFill>
              </a:rPr>
              <a:t>Division of Physiology 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</a:pPr>
            <a:r>
              <a:rPr lang="en-US" sz="2100" dirty="0">
                <a:solidFill>
                  <a:prstClr val="black">
                    <a:tint val="75000"/>
                  </a:prstClr>
                </a:solidFill>
              </a:rPr>
              <a:t>Faculty of Medicine 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</a:pPr>
            <a:r>
              <a:rPr lang="en-US" sz="2100" dirty="0" err="1">
                <a:solidFill>
                  <a:prstClr val="black">
                    <a:tint val="75000"/>
                  </a:prstClr>
                </a:solidFill>
              </a:rPr>
              <a:t>Almaarefa</a:t>
            </a:r>
            <a:r>
              <a:rPr lang="en-US" sz="2100" dirty="0">
                <a:solidFill>
                  <a:prstClr val="black">
                    <a:tint val="75000"/>
                  </a:prstClr>
                </a:solidFill>
              </a:rPr>
              <a:t> Colleges</a:t>
            </a:r>
            <a:r>
              <a:rPr lang="en-US" sz="1500" dirty="0">
                <a:solidFill>
                  <a:prstClr val="black">
                    <a:tint val="75000"/>
                  </a:prstClr>
                </a:solidFill>
              </a:rPr>
              <a:t> </a:t>
            </a:r>
            <a:endParaRPr lang="ar-SA" sz="1500" dirty="0">
              <a:solidFill>
                <a:prstClr val="black">
                  <a:tint val="75000"/>
                </a:prstClr>
              </a:solidFill>
            </a:endParaRPr>
          </a:p>
          <a:p>
            <a:endParaRPr lang="ar-SA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68313" y="1397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normAutofit fontScale="97500"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lang="ar-SA" sz="7200" dirty="0" smtClean="0">
                <a:solidFill>
                  <a:srgbClr val="333399"/>
                </a:solidFill>
                <a:latin typeface="Arial Rounded MT Bold" pitchFamily="34" charset="0"/>
                <a:cs typeface="Akhbar MT" pitchFamily="2" charset="-78"/>
              </a:rPr>
              <a:t>بسم الله الرحمن الرحيم</a:t>
            </a:r>
            <a:endParaRPr lang="en-US" sz="7200" dirty="0">
              <a:latin typeface="Arial Rounded MT Bold" pitchFamily="34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10195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514"/>
            <a:ext cx="8229600" cy="1143000"/>
          </a:xfrm>
        </p:spPr>
        <p:txBody>
          <a:bodyPr/>
          <a:lstStyle/>
          <a:p>
            <a:r>
              <a:rPr lang="en-US" b="1" dirty="0"/>
              <a:t>Multiunit Smooth Muscle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92500" lnSpcReduction="10000"/>
          </a:bodyPr>
          <a:lstStyle/>
          <a:p>
            <a:pPr algn="l" rtl="0">
              <a:lnSpc>
                <a:spcPct val="90000"/>
              </a:lnSpc>
            </a:pPr>
            <a:r>
              <a:rPr lang="en-US" b="1" dirty="0"/>
              <a:t>Neurogenic</a:t>
            </a:r>
          </a:p>
          <a:p>
            <a:pPr algn="l" rtl="0">
              <a:lnSpc>
                <a:spcPct val="90000"/>
              </a:lnSpc>
            </a:pPr>
            <a:r>
              <a:rPr lang="en-US" dirty="0"/>
              <a:t>Consists of discrete units that function independently of one another</a:t>
            </a:r>
          </a:p>
          <a:p>
            <a:pPr algn="l" rtl="0">
              <a:lnSpc>
                <a:spcPct val="90000"/>
              </a:lnSpc>
            </a:pPr>
            <a:r>
              <a:rPr lang="en-US" dirty="0"/>
              <a:t>Units must be separately stimulated by nerves to </a:t>
            </a:r>
            <a:r>
              <a:rPr lang="en-US" dirty="0" smtClean="0"/>
              <a:t>contract( autonomic nerves)</a:t>
            </a:r>
          </a:p>
          <a:p>
            <a:pPr algn="l" rtl="0">
              <a:lnSpc>
                <a:spcPct val="90000"/>
              </a:lnSpc>
            </a:pPr>
            <a:r>
              <a:rPr lang="en-US" dirty="0" smtClean="0"/>
              <a:t>All multi unit smooth muscles are phasic </a:t>
            </a:r>
            <a:endParaRPr lang="en-US" dirty="0"/>
          </a:p>
          <a:p>
            <a:pPr algn="l" rtl="0">
              <a:lnSpc>
                <a:spcPct val="90000"/>
              </a:lnSpc>
            </a:pPr>
            <a:r>
              <a:rPr lang="en-US" b="1" dirty="0"/>
              <a:t>Found</a:t>
            </a:r>
          </a:p>
          <a:p>
            <a:pPr lvl="1" algn="l" rtl="0">
              <a:lnSpc>
                <a:spcPct val="90000"/>
              </a:lnSpc>
            </a:pPr>
            <a:r>
              <a:rPr lang="en-US" dirty="0"/>
              <a:t>In walls of large blood vessels</a:t>
            </a:r>
          </a:p>
          <a:p>
            <a:pPr lvl="1" algn="l" rtl="0">
              <a:lnSpc>
                <a:spcPct val="90000"/>
              </a:lnSpc>
            </a:pPr>
            <a:r>
              <a:rPr lang="en-US" dirty="0"/>
              <a:t>In </a:t>
            </a:r>
            <a:r>
              <a:rPr lang="en-US" dirty="0" smtClean="0"/>
              <a:t>small </a:t>
            </a:r>
            <a:r>
              <a:rPr lang="en-US" dirty="0" smtClean="0"/>
              <a:t>airways </a:t>
            </a:r>
            <a:r>
              <a:rPr lang="en-US" dirty="0"/>
              <a:t>to lungs</a:t>
            </a:r>
          </a:p>
          <a:p>
            <a:pPr lvl="1" algn="l" rtl="0">
              <a:lnSpc>
                <a:spcPct val="90000"/>
              </a:lnSpc>
            </a:pPr>
            <a:r>
              <a:rPr lang="en-US" dirty="0"/>
              <a:t>In </a:t>
            </a:r>
            <a:r>
              <a:rPr lang="en-US" dirty="0" smtClean="0"/>
              <a:t> ciliary muscle </a:t>
            </a:r>
            <a:r>
              <a:rPr lang="en-US" dirty="0"/>
              <a:t>of eye that adjusts lens for near or far vision</a:t>
            </a:r>
          </a:p>
          <a:p>
            <a:pPr lvl="1" algn="l" rtl="0">
              <a:lnSpc>
                <a:spcPct val="90000"/>
              </a:lnSpc>
            </a:pPr>
            <a:r>
              <a:rPr lang="en-US" dirty="0"/>
              <a:t>In iris of eye</a:t>
            </a:r>
          </a:p>
          <a:p>
            <a:pPr lvl="1" algn="l" rtl="0">
              <a:lnSpc>
                <a:spcPct val="90000"/>
              </a:lnSpc>
            </a:pPr>
            <a:r>
              <a:rPr lang="en-US" dirty="0"/>
              <a:t>At base of hair follicles</a:t>
            </a:r>
          </a:p>
        </p:txBody>
      </p:sp>
    </p:spTree>
    <p:extLst>
      <p:ext uri="{BB962C8B-B14F-4D97-AF65-F5344CB8AC3E}">
        <p14:creationId xmlns:p14="http://schemas.microsoft.com/office/powerpoint/2010/main" val="63183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Single-unit Smooth Muscle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b="1" dirty="0"/>
              <a:t>Self-excitable</a:t>
            </a:r>
            <a:r>
              <a:rPr lang="en-US" dirty="0"/>
              <a:t> (does not require nervous stimulation for contraction)</a:t>
            </a:r>
          </a:p>
          <a:p>
            <a:pPr algn="l" rtl="0"/>
            <a:r>
              <a:rPr lang="en-US" dirty="0"/>
              <a:t>Also called </a:t>
            </a:r>
            <a:r>
              <a:rPr lang="en-US" b="1" dirty="0"/>
              <a:t>visceral smooth muscle</a:t>
            </a:r>
          </a:p>
          <a:p>
            <a:pPr algn="l" rtl="0"/>
            <a:r>
              <a:rPr lang="en-US" dirty="0"/>
              <a:t>Fibers become excited and contract as single unit</a:t>
            </a:r>
          </a:p>
          <a:p>
            <a:pPr algn="l" rtl="0"/>
            <a:r>
              <a:rPr lang="en-US" dirty="0"/>
              <a:t>Cells electrically linked by </a:t>
            </a:r>
            <a:r>
              <a:rPr lang="en-US" b="1" dirty="0"/>
              <a:t>gap junctions</a:t>
            </a:r>
          </a:p>
          <a:p>
            <a:pPr algn="l" rtl="0"/>
            <a:r>
              <a:rPr lang="en-US" dirty="0"/>
              <a:t>Can also be described as a functional syncytium</a:t>
            </a:r>
          </a:p>
          <a:p>
            <a:pPr algn="l" rtl="0"/>
            <a:r>
              <a:rPr lang="en-US" dirty="0"/>
              <a:t>Contraction is slow and energy-efficient</a:t>
            </a:r>
          </a:p>
          <a:p>
            <a:pPr lvl="1" algn="l" rtl="0"/>
            <a:r>
              <a:rPr lang="en-US" dirty="0"/>
              <a:t>Well suited for forming walls of distensible, hollow organs</a:t>
            </a:r>
          </a:p>
        </p:txBody>
      </p:sp>
    </p:spTree>
    <p:extLst>
      <p:ext uri="{BB962C8B-B14F-4D97-AF65-F5344CB8AC3E}">
        <p14:creationId xmlns:p14="http://schemas.microsoft.com/office/powerpoint/2010/main" val="51777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Single-unit Smooth Muscle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1" dirty="0" smtClean="0"/>
              <a:t>Found in </a:t>
            </a:r>
          </a:p>
          <a:p>
            <a:pPr lvl="1" algn="l" rtl="0"/>
            <a:r>
              <a:rPr lang="en-US" b="1" dirty="0" smtClean="0"/>
              <a:t>Digestive tract </a:t>
            </a:r>
          </a:p>
          <a:p>
            <a:pPr lvl="1" algn="l" rtl="0"/>
            <a:r>
              <a:rPr lang="en-US" b="1" dirty="0" smtClean="0"/>
              <a:t>Reproductive tract </a:t>
            </a:r>
          </a:p>
          <a:p>
            <a:pPr lvl="1" algn="l" rtl="0"/>
            <a:r>
              <a:rPr lang="en-US" b="1" dirty="0" smtClean="0"/>
              <a:t>Uterus </a:t>
            </a:r>
          </a:p>
          <a:p>
            <a:pPr lvl="1" algn="l" rtl="0"/>
            <a:r>
              <a:rPr lang="en-US" b="1" dirty="0" smtClean="0"/>
              <a:t>Bladder </a:t>
            </a:r>
          </a:p>
          <a:p>
            <a:pPr lvl="1" algn="l" rtl="0"/>
            <a:r>
              <a:rPr lang="en-US" b="1" dirty="0" smtClean="0"/>
              <a:t>Ureter </a:t>
            </a:r>
          </a:p>
          <a:p>
            <a:pPr lvl="1" algn="l" rtl="0"/>
            <a:r>
              <a:rPr lang="en-US" b="1" dirty="0" smtClean="0"/>
              <a:t>Bile duct </a:t>
            </a:r>
          </a:p>
          <a:p>
            <a:pPr lvl="1" algn="l" rtl="0"/>
            <a:r>
              <a:rPr lang="en-US" b="1" dirty="0" smtClean="0"/>
              <a:t>Small blood vessels 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02639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33400"/>
            <a:ext cx="42672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dirty="0" smtClean="0"/>
              <a:t>A.P IN SMOOTH MUSCLES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8600" y="1600200"/>
            <a:ext cx="3429000" cy="4525963"/>
          </a:xfrm>
        </p:spPr>
        <p:txBody>
          <a:bodyPr/>
          <a:lstStyle/>
          <a:p>
            <a:pPr algn="l" rtl="0" eaLnBrk="1" hangingPunct="1"/>
            <a:r>
              <a:rPr lang="en-US" dirty="0" smtClean="0"/>
              <a:t>SPIYKE POTENTIAL</a:t>
            </a:r>
            <a:r>
              <a:rPr lang="en-US" dirty="0"/>
              <a:t> </a:t>
            </a:r>
            <a:r>
              <a:rPr lang="en-US" dirty="0" smtClean="0"/>
              <a:t>or </a:t>
            </a:r>
          </a:p>
          <a:p>
            <a:pPr marL="0" indent="0" algn="l" rtl="0" eaLnBrk="1" hangingPunct="1">
              <a:buNone/>
            </a:pPr>
            <a:r>
              <a:rPr lang="en-US" dirty="0"/>
              <a:t> </a:t>
            </a:r>
            <a:r>
              <a:rPr lang="en-US" dirty="0" smtClean="0"/>
              <a:t> SLOW WAVE        	POTENTIAL</a:t>
            </a:r>
          </a:p>
          <a:p>
            <a:pPr algn="l" rtl="0" eaLnBrk="1" hangingPunct="1"/>
            <a:endParaRPr lang="en-US" dirty="0"/>
          </a:p>
          <a:p>
            <a:pPr algn="l" rtl="0" eaLnBrk="1" hangingPunct="1"/>
            <a:r>
              <a:rPr lang="en-US" dirty="0" smtClean="0"/>
              <a:t>PACEMAKER POTENIAL </a:t>
            </a:r>
          </a:p>
        </p:txBody>
      </p:sp>
      <p:pic>
        <p:nvPicPr>
          <p:cNvPr id="1026" name="Picture 2" descr="D:\my documents\musculoskeletal system\lectures\chapter8\08f3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5562"/>
            <a:ext cx="4495800" cy="6780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9708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200" dirty="0" smtClean="0"/>
              <a:t>PROPERTIES OF SMOOTH MUSCLE CONTRACTION</a:t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sz="2800" dirty="0" smtClean="0"/>
              <a:t>SLOW CYCLING OF MYOSIN CROSS BRIGDES</a:t>
            </a:r>
          </a:p>
          <a:p>
            <a:pPr algn="l" rtl="0" eaLnBrk="1" hangingPunct="1"/>
            <a:r>
              <a:rPr lang="en-US" sz="2800" dirty="0" smtClean="0"/>
              <a:t>LESS </a:t>
            </a:r>
            <a:r>
              <a:rPr lang="en-US" sz="2800" dirty="0" smtClean="0"/>
              <a:t>ENERGY </a:t>
            </a:r>
            <a:r>
              <a:rPr lang="en-US" sz="2800" dirty="0" smtClean="0"/>
              <a:t>REQUIRES TO </a:t>
            </a:r>
            <a:r>
              <a:rPr lang="en-US" sz="2800" dirty="0" smtClean="0"/>
              <a:t>SUSTAIN THE CONTRACTION </a:t>
            </a:r>
            <a:endParaRPr lang="en-US" sz="2800" dirty="0" smtClean="0"/>
          </a:p>
          <a:p>
            <a:pPr algn="l" rtl="0" eaLnBrk="1" hangingPunct="1"/>
            <a:r>
              <a:rPr lang="en-US" sz="2800" dirty="0" smtClean="0"/>
              <a:t>SLOWNESS OF ONSET OF CONTRACTION AND RELAXATION</a:t>
            </a:r>
          </a:p>
          <a:p>
            <a:pPr algn="l" rtl="0" eaLnBrk="1" hangingPunct="1"/>
            <a:r>
              <a:rPr lang="en-US" sz="2800" dirty="0" smtClean="0"/>
              <a:t>LENGTH TENSION RELATION </a:t>
            </a:r>
            <a:r>
              <a:rPr lang="en-US" sz="2800" dirty="0" smtClean="0"/>
              <a:t>SHIP</a:t>
            </a:r>
          </a:p>
          <a:p>
            <a:pPr algn="l" rtl="0" eaLnBrk="1" hangingPunct="1"/>
            <a:r>
              <a:rPr lang="en-US" sz="2800" dirty="0" smtClean="0"/>
              <a:t>STRESS RELAXATION PROCESS </a:t>
            </a:r>
            <a:endParaRPr lang="en-US" sz="2800" dirty="0" smtClean="0"/>
          </a:p>
          <a:p>
            <a:pPr algn="l" rtl="0" eaLnBrk="1" hangingPunct="1"/>
            <a:r>
              <a:rPr lang="en-US" sz="2800" dirty="0" smtClean="0"/>
              <a:t>LATCH MECHANISM</a:t>
            </a:r>
          </a:p>
        </p:txBody>
      </p:sp>
    </p:spTree>
    <p:extLst>
      <p:ext uri="{BB962C8B-B14F-4D97-AF65-F5344CB8AC3E}">
        <p14:creationId xmlns:p14="http://schemas.microsoft.com/office/powerpoint/2010/main" val="33172161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en-US" dirty="0" smtClean="0"/>
              <a:t>Length tension relation ship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smooth muscle can still develop considerable tension  even when stretch up to 2.5 times because </a:t>
            </a:r>
          </a:p>
          <a:p>
            <a:pPr lvl="1" algn="l" rtl="0"/>
            <a:r>
              <a:rPr lang="en-US" dirty="0" smtClean="0"/>
              <a:t>Resting length is much shorter than the optimal length ( lo)</a:t>
            </a:r>
          </a:p>
          <a:p>
            <a:pPr lvl="1" algn="l" rtl="0"/>
            <a:r>
              <a:rPr lang="en-US" dirty="0" smtClean="0"/>
              <a:t> thin filament can still overlap much longer  thick filament even after considerable stretch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12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en-US" dirty="0" smtClean="0"/>
              <a:t>STRESS RELAXATION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smooth muscle when stretch , initially increase tension much like the rubber band , but slowly tension comes back to resting level due to readjustment of cross bridges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439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References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dirty="0" smtClean="0"/>
              <a:t>Human physiology by Lauralee Sherwood, 7</a:t>
            </a:r>
            <a:r>
              <a:rPr lang="en-US" baseline="30000" dirty="0" smtClean="0"/>
              <a:t>th</a:t>
            </a:r>
            <a:r>
              <a:rPr lang="en-US" dirty="0" smtClean="0"/>
              <a:t>  edition</a:t>
            </a:r>
          </a:p>
          <a:p>
            <a:pPr algn="l" rtl="0" eaLnBrk="1" hangingPunct="1"/>
            <a:r>
              <a:rPr lang="en-US" dirty="0" smtClean="0"/>
              <a:t>Text book physiology by Guyton &amp;Hall,12</a:t>
            </a:r>
            <a:r>
              <a:rPr lang="en-US" baseline="30000" dirty="0" smtClean="0"/>
              <a:t>th</a:t>
            </a:r>
            <a:r>
              <a:rPr lang="en-US" dirty="0" smtClean="0"/>
              <a:t> edition</a:t>
            </a:r>
          </a:p>
          <a:p>
            <a:pPr algn="l" rtl="0" eaLnBrk="1" hangingPunct="1"/>
            <a:r>
              <a:rPr lang="en-US" dirty="0" smtClean="0"/>
              <a:t>Text book of physiology by Linda .s contanzo,third edition</a:t>
            </a:r>
          </a:p>
          <a:p>
            <a:pPr algn="l" rtl="0" eaLnBrk="1" hangingPunct="1"/>
            <a:endParaRPr lang="en-US" dirty="0" smtClean="0"/>
          </a:p>
          <a:p>
            <a:pPr algn="l" rtl="0" eaLnBrk="1" hangingPunct="1"/>
            <a:endParaRPr lang="en-US" dirty="0" smtClean="0"/>
          </a:p>
        </p:txBody>
      </p:sp>
      <p:sp>
        <p:nvSpPr>
          <p:cNvPr id="3891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42DAA259-6612-4B10-AA39-628F6A1F5297}" type="slidenum">
              <a:rPr lang="en-US"/>
              <a:pPr eaLnBrk="1" hangingPunct="1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90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Smooth Muscle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/>
              <a:t>Found in walls of hollow organs and tubes</a:t>
            </a:r>
          </a:p>
          <a:p>
            <a:pPr algn="l" rtl="0"/>
            <a:r>
              <a:rPr lang="en-US" b="1" dirty="0"/>
              <a:t>No striations</a:t>
            </a:r>
          </a:p>
          <a:p>
            <a:pPr lvl="1" algn="l" rtl="0"/>
            <a:r>
              <a:rPr lang="en-US" dirty="0"/>
              <a:t>Filaments do not form myofibrils</a:t>
            </a:r>
          </a:p>
          <a:p>
            <a:pPr lvl="1" algn="l" rtl="0"/>
            <a:r>
              <a:rPr lang="en-US" dirty="0"/>
              <a:t>Not arranged in sarcomere pattern found in skeletal muscle</a:t>
            </a:r>
          </a:p>
          <a:p>
            <a:pPr algn="l" rtl="0"/>
            <a:r>
              <a:rPr lang="en-US" dirty="0"/>
              <a:t>Spindle-shaped cells with single nucleus</a:t>
            </a:r>
          </a:p>
          <a:p>
            <a:pPr algn="l" rtl="0"/>
            <a:r>
              <a:rPr lang="en-US" dirty="0"/>
              <a:t>Cells usually arranged in sheets within muscle</a:t>
            </a:r>
          </a:p>
          <a:p>
            <a:pPr algn="l" rtl="0"/>
            <a:r>
              <a:rPr lang="en-US" dirty="0"/>
              <a:t>Have dense bodies containing same protein found in Z lines</a:t>
            </a:r>
          </a:p>
        </p:txBody>
      </p:sp>
    </p:spTree>
    <p:extLst>
      <p:ext uri="{BB962C8B-B14F-4D97-AF65-F5344CB8AC3E}">
        <p14:creationId xmlns:p14="http://schemas.microsoft.com/office/powerpoint/2010/main" val="82703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Smooth Muscle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/>
              <a:t>Cell has </a:t>
            </a:r>
            <a:r>
              <a:rPr lang="en-US" b="1" dirty="0"/>
              <a:t>3 types of filaments</a:t>
            </a:r>
          </a:p>
          <a:p>
            <a:pPr lvl="1" algn="l" rtl="0"/>
            <a:r>
              <a:rPr lang="en-US" b="1" dirty="0"/>
              <a:t>Thick myosin filaments</a:t>
            </a:r>
          </a:p>
          <a:p>
            <a:pPr lvl="2" algn="l" rtl="0"/>
            <a:r>
              <a:rPr lang="en-US" dirty="0"/>
              <a:t>Longer than those in skeletal muscle</a:t>
            </a:r>
          </a:p>
          <a:p>
            <a:pPr lvl="1" algn="l" rtl="0"/>
            <a:r>
              <a:rPr lang="en-US" b="1" dirty="0"/>
              <a:t>Thin actin filaments</a:t>
            </a:r>
          </a:p>
          <a:p>
            <a:pPr lvl="2" algn="l" rtl="0"/>
            <a:r>
              <a:rPr lang="en-US" dirty="0"/>
              <a:t>Contain tropomyosin </a:t>
            </a:r>
          </a:p>
          <a:p>
            <a:pPr lvl="2" algn="l" rtl="0"/>
            <a:r>
              <a:rPr lang="en-US" dirty="0" smtClean="0"/>
              <a:t>Calmodulin ( but no troponin)</a:t>
            </a:r>
            <a:endParaRPr lang="en-US" dirty="0"/>
          </a:p>
          <a:p>
            <a:pPr lvl="1" algn="l" rtl="0"/>
            <a:r>
              <a:rPr lang="en-US" b="1" dirty="0"/>
              <a:t>Filaments of intermediate size = Intermediate Filaments</a:t>
            </a:r>
          </a:p>
          <a:p>
            <a:pPr lvl="2" algn="l" rtl="0"/>
            <a:r>
              <a:rPr lang="en-US" dirty="0"/>
              <a:t>Do not directly participate in contraction</a:t>
            </a:r>
          </a:p>
          <a:p>
            <a:pPr lvl="2" algn="l" rtl="0"/>
            <a:r>
              <a:rPr lang="en-US" dirty="0"/>
              <a:t>Form part of cytoskeletal framework that supports cell shape</a:t>
            </a:r>
          </a:p>
        </p:txBody>
      </p:sp>
    </p:spTree>
    <p:extLst>
      <p:ext uri="{BB962C8B-B14F-4D97-AF65-F5344CB8AC3E}">
        <p14:creationId xmlns:p14="http://schemas.microsoft.com/office/powerpoint/2010/main" val="139264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152400" y="152400"/>
            <a:ext cx="8915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/>
            <a:r>
              <a:rPr lang="en-US" sz="2000" b="0" dirty="0"/>
              <a:t>Schematic Representation of the Arrangement of Thick and Thin </a:t>
            </a:r>
          </a:p>
          <a:p>
            <a:pPr algn="l" rtl="0"/>
            <a:r>
              <a:rPr lang="en-US" sz="2000" b="0" dirty="0"/>
              <a:t>Filaments in a Smooth Muscle Cell In Contracted and Relaxed States</a:t>
            </a:r>
          </a:p>
        </p:txBody>
      </p:sp>
      <p:pic>
        <p:nvPicPr>
          <p:cNvPr id="113672" name="Picture 8" descr="08f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066800"/>
            <a:ext cx="8915400" cy="5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280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3" name="Text Box 5"/>
          <p:cNvSpPr txBox="1">
            <a:spLocks noChangeArrowheads="1"/>
          </p:cNvSpPr>
          <p:nvPr/>
        </p:nvSpPr>
        <p:spPr bwMode="auto">
          <a:xfrm>
            <a:off x="1219200" y="533400"/>
            <a:ext cx="58582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/>
            <a:r>
              <a:rPr lang="en-US" sz="1800" dirty="0"/>
              <a:t>Calcium Activation of Myosin Cross Bridge in Smooth Muscle</a:t>
            </a:r>
          </a:p>
        </p:txBody>
      </p:sp>
      <p:pic>
        <p:nvPicPr>
          <p:cNvPr id="114695" name="Picture 7" descr="08f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1325563"/>
            <a:ext cx="8966200" cy="420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343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0" y="2133600"/>
            <a:ext cx="4419600" cy="2514600"/>
          </a:xfrm>
        </p:spPr>
        <p:txBody>
          <a:bodyPr/>
          <a:lstStyle/>
          <a:p>
            <a:pPr algn="l"/>
            <a:r>
              <a:rPr lang="en-US" sz="2400"/>
              <a:t>Comparison of Role of </a:t>
            </a:r>
            <a:br>
              <a:rPr lang="en-US" sz="2400"/>
            </a:br>
            <a:r>
              <a:rPr lang="en-US" sz="2400"/>
              <a:t>Calcium In Bringing About </a:t>
            </a:r>
            <a:br>
              <a:rPr lang="en-US" sz="2400"/>
            </a:br>
            <a:r>
              <a:rPr lang="en-US" sz="2400"/>
              <a:t>Contraction in Smooth</a:t>
            </a:r>
            <a:br>
              <a:rPr lang="en-US" sz="2400"/>
            </a:br>
            <a:r>
              <a:rPr lang="en-US" sz="2400"/>
              <a:t>Muscle and Skeletal Muscle</a:t>
            </a:r>
          </a:p>
        </p:txBody>
      </p:sp>
      <p:pic>
        <p:nvPicPr>
          <p:cNvPr id="89094" name="Picture 6" descr="08f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6387"/>
            <a:ext cx="3810000" cy="6381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436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Smooth Muscle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b="1" dirty="0"/>
              <a:t>2 major types</a:t>
            </a:r>
          </a:p>
          <a:p>
            <a:pPr lvl="1" algn="l" rtl="0"/>
            <a:r>
              <a:rPr lang="en-US" dirty="0"/>
              <a:t>Multiunit smooth muscle</a:t>
            </a:r>
          </a:p>
          <a:p>
            <a:pPr lvl="1" algn="l" rtl="0"/>
            <a:r>
              <a:rPr lang="en-US" dirty="0"/>
              <a:t>Single-unit smooth </a:t>
            </a:r>
            <a:r>
              <a:rPr lang="en-US" dirty="0" smtClean="0"/>
              <a:t>muscle</a:t>
            </a:r>
          </a:p>
          <a:p>
            <a:pPr marL="457200" lvl="1" indent="0" algn="l" rtl="0">
              <a:buNone/>
            </a:pPr>
            <a:r>
              <a:rPr lang="en-US" dirty="0" smtClean="0"/>
              <a:t>another way of classification </a:t>
            </a:r>
          </a:p>
          <a:p>
            <a:pPr marL="457200" lvl="1" indent="0" algn="l" rtl="0">
              <a:buNone/>
            </a:pPr>
            <a:r>
              <a:rPr lang="en-US" b="1" dirty="0" smtClean="0"/>
              <a:t>Sub classification </a:t>
            </a:r>
          </a:p>
          <a:p>
            <a:pPr marL="457200" lvl="1" indent="0" algn="l" rtl="0">
              <a:buNone/>
            </a:pPr>
            <a:r>
              <a:rPr lang="en-US" dirty="0" smtClean="0"/>
              <a:t>On the basis of timing of contraction &amp; source for cytosolic Ca</a:t>
            </a:r>
            <a:r>
              <a:rPr lang="en-US" baseline="30000" dirty="0" smtClean="0"/>
              <a:t>2+</a:t>
            </a:r>
            <a:r>
              <a:rPr lang="en-US" dirty="0" smtClean="0"/>
              <a:t>increase</a:t>
            </a:r>
          </a:p>
          <a:p>
            <a:pPr marL="457200" lvl="1" indent="0" algn="l" rtl="0">
              <a:buNone/>
            </a:pPr>
            <a:r>
              <a:rPr lang="en-US" dirty="0"/>
              <a:t>	</a:t>
            </a:r>
            <a:r>
              <a:rPr lang="en-US" dirty="0" smtClean="0"/>
              <a:t>- Tonic </a:t>
            </a:r>
          </a:p>
          <a:p>
            <a:pPr marL="457200" lvl="1" indent="0" algn="l" rtl="0">
              <a:buNone/>
            </a:pPr>
            <a:r>
              <a:rPr lang="en-US" dirty="0"/>
              <a:t>	</a:t>
            </a:r>
            <a:r>
              <a:rPr lang="en-US" dirty="0" smtClean="0"/>
              <a:t>- Phasic </a:t>
            </a:r>
          </a:p>
          <a:p>
            <a:pPr marL="457200" lvl="1" indent="0" algn="l" rtl="0">
              <a:buNone/>
            </a:pPr>
            <a:r>
              <a:rPr lang="en-US" dirty="0"/>
              <a:t>On the basis </a:t>
            </a:r>
            <a:r>
              <a:rPr lang="en-US" dirty="0" smtClean="0"/>
              <a:t>of generation of action potential </a:t>
            </a:r>
          </a:p>
          <a:p>
            <a:pPr marL="457200" lvl="1" indent="0" algn="l" rtl="0">
              <a:buNone/>
            </a:pPr>
            <a:r>
              <a:rPr lang="en-US" dirty="0"/>
              <a:t>	</a:t>
            </a:r>
            <a:r>
              <a:rPr lang="en-US" dirty="0" smtClean="0"/>
              <a:t>- Myogenic</a:t>
            </a:r>
          </a:p>
          <a:p>
            <a:pPr marL="457200" lvl="1" indent="0" algn="l" rtl="0">
              <a:buNone/>
            </a:pPr>
            <a:r>
              <a:rPr lang="en-US" dirty="0"/>
              <a:t>	</a:t>
            </a:r>
            <a:r>
              <a:rPr lang="en-US" dirty="0" smtClean="0"/>
              <a:t>- Neurogenic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21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fontScale="92500"/>
          </a:bodyPr>
          <a:lstStyle/>
          <a:p>
            <a:pPr algn="l" rtl="0"/>
            <a:r>
              <a:rPr lang="en-US" sz="3600" b="1" dirty="0" smtClean="0"/>
              <a:t>Phasic Smooth muscle:</a:t>
            </a:r>
          </a:p>
          <a:p>
            <a:pPr lvl="1" algn="l" rtl="0"/>
            <a:r>
              <a:rPr lang="en-US" sz="3200" dirty="0" smtClean="0"/>
              <a:t>Contracts in burst triggered by action potential</a:t>
            </a:r>
          </a:p>
          <a:p>
            <a:pPr lvl="1" algn="l" rtl="0"/>
            <a:r>
              <a:rPr lang="en-US" sz="3200" dirty="0" smtClean="0"/>
              <a:t>Located in the walls of hollow organs  like GIT</a:t>
            </a:r>
          </a:p>
          <a:p>
            <a:pPr lvl="1" algn="l" rtl="0"/>
            <a:r>
              <a:rPr lang="en-US" sz="3200" b="1" dirty="0" smtClean="0"/>
              <a:t>Source of cytosolic Calcium</a:t>
            </a:r>
          </a:p>
          <a:p>
            <a:pPr lvl="2" algn="l" rtl="0"/>
            <a:r>
              <a:rPr lang="en-US" sz="2800" b="1" dirty="0" smtClean="0"/>
              <a:t>ECF</a:t>
            </a:r>
          </a:p>
          <a:p>
            <a:pPr marL="914400" lvl="2" indent="0" algn="l" rtl="0">
              <a:buNone/>
            </a:pPr>
            <a:r>
              <a:rPr lang="en-US" sz="2800" b="1" dirty="0"/>
              <a:t> </a:t>
            </a:r>
            <a:r>
              <a:rPr lang="en-US" sz="2800" dirty="0" smtClean="0"/>
              <a:t>voltage gated dihydropyridine receptors in plasma membrane  functions as calcium channels </a:t>
            </a:r>
          </a:p>
          <a:p>
            <a:pPr lvl="2" algn="l" rtl="0"/>
            <a:r>
              <a:rPr lang="en-US" sz="2800" b="1" dirty="0" smtClean="0"/>
              <a:t>Sarcoplasmic reticulum ( sparse )</a:t>
            </a:r>
          </a:p>
          <a:p>
            <a:pPr marL="914400" lvl="2" indent="0" algn="l" rtl="0">
              <a:buNone/>
            </a:pPr>
            <a:r>
              <a:rPr lang="en-US" sz="2800" dirty="0" smtClean="0"/>
              <a:t>ECF calcium entering in the cell trigger release of calcium from sarcoplasmic reticulum  </a:t>
            </a:r>
          </a:p>
          <a:p>
            <a:pPr marL="457200" lvl="1" indent="0" algn="l" rtl="0">
              <a:buNone/>
            </a:pP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1793649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b="1" dirty="0"/>
              <a:t>Tonic smooth muscle :</a:t>
            </a:r>
          </a:p>
          <a:p>
            <a:pPr lvl="1" algn="l" rtl="0"/>
            <a:r>
              <a:rPr lang="en-US" dirty="0"/>
              <a:t>Maintain state of partial contraction constantly</a:t>
            </a:r>
          </a:p>
          <a:p>
            <a:pPr lvl="1" algn="l" rtl="0"/>
            <a:r>
              <a:rPr lang="en-US" dirty="0"/>
              <a:t>Voltage gated Ca</a:t>
            </a:r>
            <a:r>
              <a:rPr lang="en-US" baseline="30000" dirty="0"/>
              <a:t>2+</a:t>
            </a:r>
            <a:r>
              <a:rPr lang="en-US" dirty="0"/>
              <a:t> channels are open all the time because of low resting membrane potential( -55 to -40 )</a:t>
            </a:r>
          </a:p>
          <a:p>
            <a:pPr lvl="1" algn="l" rtl="0"/>
            <a:r>
              <a:rPr lang="en-US" dirty="0"/>
              <a:t>Example : smooth muscle in walls of arterioles. </a:t>
            </a:r>
            <a:endParaRPr lang="en-US" dirty="0" smtClean="0"/>
          </a:p>
          <a:p>
            <a:pPr lvl="1" algn="l" rtl="0"/>
            <a:r>
              <a:rPr lang="en-US" dirty="0" smtClean="0"/>
              <a:t> </a:t>
            </a:r>
            <a:r>
              <a:rPr lang="en-US" b="1" dirty="0" smtClean="0"/>
              <a:t>Source </a:t>
            </a:r>
            <a:r>
              <a:rPr lang="en-US" b="1" dirty="0"/>
              <a:t>of cytosolic </a:t>
            </a:r>
            <a:r>
              <a:rPr lang="en-US" b="1" dirty="0" smtClean="0"/>
              <a:t>Calcium</a:t>
            </a:r>
          </a:p>
          <a:p>
            <a:pPr lvl="2" algn="l" rtl="0"/>
            <a:r>
              <a:rPr lang="en-US" dirty="0" smtClean="0"/>
              <a:t>Binding of chemical messenger (norepinephrine or various hormones ) to G-Protein couples receptors on surface membrane.</a:t>
            </a:r>
          </a:p>
          <a:p>
            <a:pPr lvl="2" algn="l" rtl="0"/>
            <a:r>
              <a:rPr lang="en-US" dirty="0" smtClean="0"/>
              <a:t>Activation of IP3/Ca</a:t>
            </a:r>
            <a:r>
              <a:rPr lang="en-US" baseline="30000" dirty="0" smtClean="0"/>
              <a:t>2+ </a:t>
            </a:r>
            <a:r>
              <a:rPr lang="en-US" dirty="0" smtClean="0"/>
              <a:t>second messenger pathway</a:t>
            </a:r>
          </a:p>
          <a:p>
            <a:pPr lvl="2" algn="l" rtl="0"/>
            <a:r>
              <a:rPr lang="en-US" dirty="0" smtClean="0"/>
              <a:t>IP3 recptors ( Ca</a:t>
            </a:r>
            <a:r>
              <a:rPr lang="en-US" baseline="30000" dirty="0" smtClean="0"/>
              <a:t>2+</a:t>
            </a:r>
            <a:r>
              <a:rPr lang="en-US" dirty="0" smtClean="0"/>
              <a:t> channels ) on membrane of sarcoplasmic reticulum </a:t>
            </a:r>
            <a:endParaRPr lang="en-US" dirty="0"/>
          </a:p>
          <a:p>
            <a:pPr lvl="1" algn="l" rtl="0"/>
            <a:endParaRPr lang="en-US" baseline="30000" dirty="0"/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0821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622</Words>
  <Application>Microsoft Office PowerPoint</Application>
  <PresentationFormat>On-screen Show (4:3)</PresentationFormat>
  <Paragraphs>121</Paragraphs>
  <Slides>17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SMOOTH MUSCLES</vt:lpstr>
      <vt:lpstr>Smooth Muscle</vt:lpstr>
      <vt:lpstr>Smooth Muscle</vt:lpstr>
      <vt:lpstr>PowerPoint Presentation</vt:lpstr>
      <vt:lpstr>PowerPoint Presentation</vt:lpstr>
      <vt:lpstr>Comparison of Role of  Calcium In Bringing About  Contraction in Smooth Muscle and Skeletal Muscle</vt:lpstr>
      <vt:lpstr>Smooth Muscle</vt:lpstr>
      <vt:lpstr>PowerPoint Presentation</vt:lpstr>
      <vt:lpstr>PowerPoint Presentation</vt:lpstr>
      <vt:lpstr>Multiunit Smooth Muscle</vt:lpstr>
      <vt:lpstr>Single-unit Smooth Muscle</vt:lpstr>
      <vt:lpstr>Single-unit Smooth Muscle</vt:lpstr>
      <vt:lpstr>A.P IN SMOOTH MUSCLES</vt:lpstr>
      <vt:lpstr>PROPERTIES OF SMOOTH MUSCLE CONTRACTION </vt:lpstr>
      <vt:lpstr>Length tension relation ship  </vt:lpstr>
      <vt:lpstr>STRESS RELAXATION  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Mohammed Quadri</dc:creator>
  <cp:lastModifiedBy>Mohammed Quadri</cp:lastModifiedBy>
  <cp:revision>20</cp:revision>
  <dcterms:created xsi:type="dcterms:W3CDTF">2011-10-02T20:06:29Z</dcterms:created>
  <dcterms:modified xsi:type="dcterms:W3CDTF">2013-04-28T05:53:37Z</dcterms:modified>
</cp:coreProperties>
</file>