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7" r:id="rId2"/>
    <p:sldId id="266" r:id="rId3"/>
    <p:sldId id="278" r:id="rId4"/>
    <p:sldId id="279" r:id="rId5"/>
    <p:sldId id="282" r:id="rId6"/>
    <p:sldId id="281" r:id="rId7"/>
    <p:sldId id="283" r:id="rId8"/>
    <p:sldId id="284" r:id="rId9"/>
    <p:sldId id="285" r:id="rId10"/>
    <p:sldId id="280" r:id="rId11"/>
    <p:sldId id="256" r:id="rId12"/>
    <p:sldId id="270" r:id="rId13"/>
    <p:sldId id="286" r:id="rId14"/>
    <p:sldId id="268" r:id="rId15"/>
    <p:sldId id="287" r:id="rId16"/>
    <p:sldId id="257" r:id="rId17"/>
    <p:sldId id="259" r:id="rId18"/>
    <p:sldId id="289" r:id="rId19"/>
    <p:sldId id="271" r:id="rId20"/>
    <p:sldId id="288" r:id="rId21"/>
    <p:sldId id="258" r:id="rId22"/>
    <p:sldId id="260" r:id="rId23"/>
    <p:sldId id="261" r:id="rId24"/>
    <p:sldId id="291" r:id="rId25"/>
    <p:sldId id="290" r:id="rId26"/>
    <p:sldId id="273" r:id="rId27"/>
    <p:sldId id="274" r:id="rId28"/>
    <p:sldId id="275" r:id="rId29"/>
    <p:sldId id="276" r:id="rId30"/>
    <p:sldId id="277" r:id="rId31"/>
    <p:sldId id="26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CD3C3-A528-43DA-BCC2-CD75847106B9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15AD4-7005-4751-BA5D-9EC3167DF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63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08D6EA-E86D-401D-9341-D94FBB7AFDA6}" type="slidenum">
              <a:rPr lang="en-US"/>
              <a:pPr/>
              <a:t>2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47806-AEC3-4C12-9435-15017B0FE00B}" type="slidenum">
              <a:rPr lang="en-US"/>
              <a:pPr/>
              <a:t>20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74EAF-22E9-4595-B46C-335B84DCFBC7}" type="slidenum">
              <a:rPr lang="en-US"/>
              <a:pPr/>
              <a:t>21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12380-559F-437F-AFE8-DA1122A05348}" type="slidenum">
              <a:rPr lang="en-US"/>
              <a:pPr/>
              <a:t>22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FE9D3-07E6-4710-8A3D-3B4D6AEE90C4}" type="slidenum">
              <a:rPr lang="en-US"/>
              <a:pPr/>
              <a:t>23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12380-559F-437F-AFE8-DA1122A05348}" type="slidenum">
              <a:rPr lang="en-US"/>
              <a:pPr/>
              <a:t>25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533327-CFB1-49A2-BB0F-A85806026FB5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559D4F-5EAC-49E8-AA44-C6D49813F83D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B3429B6A-1FFD-48C5-90AE-21C9EBD3235A}" type="slidenum">
              <a:rPr lang="en-US">
                <a:latin typeface="Arial" pitchFamily="34" charset="0"/>
              </a:rPr>
              <a:pPr eaLnBrk="1" hangingPunct="1"/>
              <a:t>31</a:t>
            </a:fld>
            <a:endParaRPr lang="en-US"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2C7197-9904-45B7-B94B-F309D8299495}" type="slidenum">
              <a:rPr lang="en-US"/>
              <a:pPr/>
              <a:t>4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CD3881-8D0B-4861-849A-AA769E035642}" type="slidenum">
              <a:rPr lang="en-US"/>
              <a:pPr/>
              <a:t>5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593CD-E033-4C46-BC89-F135BF1A5AE9}" type="slidenum">
              <a:rPr lang="en-US"/>
              <a:pPr/>
              <a:t>6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7D4415-4E65-4899-B2DE-C60B317F987E}" type="slidenum">
              <a:rPr lang="en-US"/>
              <a:pPr/>
              <a:t>10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A794A6-9C4A-4307-A0E1-0D78773F3BD0}" type="slidenum">
              <a:rPr lang="en-US"/>
              <a:pPr/>
              <a:t>11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A794A6-9C4A-4307-A0E1-0D78773F3BD0}" type="slidenum">
              <a:rPr lang="en-US"/>
              <a:pPr/>
              <a:t>14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5E8A2F-BB9C-4E9B-A4A8-0308B2F4CAF4}" type="slidenum">
              <a:rPr lang="en-US"/>
              <a:pPr/>
              <a:t>16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47806-AEC3-4C12-9435-15017B0FE00B}" type="slidenum">
              <a:rPr lang="en-US"/>
              <a:pPr/>
              <a:t>17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Skeletal Muscle Mechanics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sz="4000" b="1" dirty="0" err="1">
                <a:solidFill>
                  <a:prstClr val="black">
                    <a:tint val="75000"/>
                  </a:prstClr>
                </a:solidFill>
              </a:rPr>
              <a:t>Dr.Mohammed</a:t>
            </a:r>
            <a:r>
              <a:rPr lang="en-US" sz="4000" b="1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sz="4000" b="1" dirty="0" err="1">
                <a:solidFill>
                  <a:prstClr val="black">
                    <a:tint val="75000"/>
                  </a:prstClr>
                </a:solidFill>
              </a:rPr>
              <a:t>Sharique</a:t>
            </a:r>
            <a:r>
              <a:rPr lang="en-US" sz="4000" b="1" dirty="0">
                <a:solidFill>
                  <a:prstClr val="black">
                    <a:tint val="75000"/>
                  </a:prstClr>
                </a:solidFill>
              </a:rPr>
              <a:t> Ahmed </a:t>
            </a:r>
            <a:r>
              <a:rPr lang="en-US" sz="4000" b="1" dirty="0" err="1">
                <a:solidFill>
                  <a:prstClr val="black">
                    <a:tint val="75000"/>
                  </a:prstClr>
                </a:solidFill>
              </a:rPr>
              <a:t>Quadri</a:t>
            </a:r>
            <a:endParaRPr lang="en-US" sz="4000" b="1" dirty="0">
              <a:solidFill>
                <a:prstClr val="black">
                  <a:tint val="75000"/>
                </a:prstClr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Assistant Professor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Department Basic Medical Sciences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Division of Physiology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Faculty of Medicine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Almaarefa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Colleges</a:t>
            </a:r>
            <a:r>
              <a:rPr lang="en-US" sz="2000" dirty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ar-SA" sz="2000" dirty="0">
              <a:solidFill>
                <a:prstClr val="black">
                  <a:tint val="75000"/>
                </a:prstClr>
              </a:solidFill>
            </a:endParaRPr>
          </a:p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8313" y="1397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normAutofit fontScale="97500"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SA" sz="7200" dirty="0" smtClean="0">
                <a:solidFill>
                  <a:srgbClr val="333399"/>
                </a:solidFill>
                <a:latin typeface="Arial Rounded MT Bold" pitchFamily="34" charset="0"/>
                <a:cs typeface="Akhbar MT" pitchFamily="2" charset="-78"/>
              </a:rPr>
              <a:t>بسم الله الرحمن الرحيم</a:t>
            </a:r>
            <a:endParaRPr lang="en-US" sz="7200" dirty="0">
              <a:latin typeface="Arial Rounded MT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41405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Types of Contraction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b="1" dirty="0" smtClean="0"/>
              <a:t>Two primary </a:t>
            </a:r>
            <a:r>
              <a:rPr lang="en-US" b="1" dirty="0"/>
              <a:t>types</a:t>
            </a:r>
          </a:p>
          <a:p>
            <a:pPr lvl="1" algn="l" rtl="0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Isotonic</a:t>
            </a:r>
          </a:p>
          <a:p>
            <a:pPr lvl="2" algn="l" rtl="0"/>
            <a:r>
              <a:rPr lang="en-US" sz="3100" dirty="0"/>
              <a:t>Muscle tension remains constant as muscle changes length</a:t>
            </a:r>
          </a:p>
          <a:p>
            <a:pPr lvl="2" algn="l" rtl="0"/>
            <a:r>
              <a:rPr lang="en-US" sz="3100" b="1" dirty="0"/>
              <a:t>Two types</a:t>
            </a:r>
          </a:p>
          <a:p>
            <a:pPr lvl="3" algn="l" rtl="0"/>
            <a:r>
              <a:rPr lang="en-US" sz="3100" b="1" dirty="0"/>
              <a:t>Concentric contractions</a:t>
            </a:r>
          </a:p>
          <a:p>
            <a:pPr lvl="4" algn="l" rtl="0"/>
            <a:r>
              <a:rPr lang="en-US" sz="3100" dirty="0"/>
              <a:t>Muscle shortens</a:t>
            </a:r>
          </a:p>
          <a:p>
            <a:pPr lvl="3" algn="l" rtl="0"/>
            <a:r>
              <a:rPr lang="en-US" sz="3100" b="1" dirty="0"/>
              <a:t>Eccentric contractions</a:t>
            </a:r>
          </a:p>
          <a:p>
            <a:pPr lvl="4" algn="l" rtl="0"/>
            <a:r>
              <a:rPr lang="en-US" sz="3100" dirty="0"/>
              <a:t>Muscle lengthens</a:t>
            </a:r>
          </a:p>
          <a:p>
            <a:pPr lvl="1" algn="l" rtl="0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Isometric </a:t>
            </a:r>
          </a:p>
          <a:p>
            <a:pPr lvl="2" algn="l" rtl="0"/>
            <a:r>
              <a:rPr lang="en-US" sz="3100" dirty="0"/>
              <a:t>Muscle is prevented from shortening</a:t>
            </a:r>
          </a:p>
          <a:p>
            <a:pPr lvl="2" algn="l" rtl="0"/>
            <a:r>
              <a:rPr lang="en-US" sz="3100" dirty="0"/>
              <a:t>Tension develops at constant muscle length</a:t>
            </a:r>
          </a:p>
        </p:txBody>
      </p:sp>
    </p:spTree>
    <p:extLst>
      <p:ext uri="{BB962C8B-B14F-4D97-AF65-F5344CB8AC3E}">
        <p14:creationId xmlns:p14="http://schemas.microsoft.com/office/powerpoint/2010/main" val="89447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Muscle Contractions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Contractions of whole muscle can be of varying strength</a:t>
            </a:r>
          </a:p>
          <a:p>
            <a:pPr algn="l">
              <a:lnSpc>
                <a:spcPct val="90000"/>
              </a:lnSpc>
            </a:pPr>
            <a:r>
              <a:rPr lang="en-US" b="1" dirty="0"/>
              <a:t>Twitch</a:t>
            </a:r>
          </a:p>
          <a:p>
            <a:pPr lvl="1" algn="l">
              <a:lnSpc>
                <a:spcPct val="90000"/>
              </a:lnSpc>
            </a:pPr>
            <a:r>
              <a:rPr lang="en-US" sz="3000" dirty="0"/>
              <a:t>Brief, weak </a:t>
            </a:r>
            <a:r>
              <a:rPr lang="en-US" sz="3000" dirty="0" smtClean="0"/>
              <a:t>contraction </a:t>
            </a:r>
            <a:endParaRPr lang="en-US" sz="3000" dirty="0"/>
          </a:p>
          <a:p>
            <a:pPr lvl="1" algn="l">
              <a:lnSpc>
                <a:spcPct val="90000"/>
              </a:lnSpc>
            </a:pPr>
            <a:r>
              <a:rPr lang="en-US" sz="3000" dirty="0"/>
              <a:t>Produced from single action potential</a:t>
            </a:r>
          </a:p>
          <a:p>
            <a:pPr lvl="1" algn="l">
              <a:lnSpc>
                <a:spcPct val="90000"/>
              </a:lnSpc>
            </a:pPr>
            <a:r>
              <a:rPr lang="en-US" sz="3000" dirty="0"/>
              <a:t>Too short and too weak to be useful </a:t>
            </a:r>
          </a:p>
          <a:p>
            <a:pPr lvl="1" algn="l">
              <a:lnSpc>
                <a:spcPct val="90000"/>
              </a:lnSpc>
            </a:pPr>
            <a:r>
              <a:rPr lang="en-US" sz="3000" dirty="0"/>
              <a:t>Normally does not take place in </a:t>
            </a:r>
            <a:r>
              <a:rPr lang="en-US" sz="3000" dirty="0" smtClean="0"/>
              <a:t>body</a:t>
            </a:r>
            <a:endParaRPr lang="en-US" sz="3000" dirty="0"/>
          </a:p>
          <a:p>
            <a:pPr lvl="1" algn="l">
              <a:lnSpc>
                <a:spcPct val="90000"/>
              </a:lnSpc>
            </a:pPr>
            <a:endParaRPr lang="en-US" sz="3000" dirty="0"/>
          </a:p>
          <a:p>
            <a:pPr marL="457200" lvl="1" indent="0" algn="l">
              <a:lnSpc>
                <a:spcPct val="90000"/>
              </a:lnSpc>
              <a:buNone/>
            </a:pPr>
            <a:r>
              <a:rPr lang="en-US" sz="3000" dirty="0" smtClean="0"/>
              <a:t>Many muscle fibers in a muscle function cooperatively  to produce contraction of variable grades of strength stronger than twitch.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122003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Muscle Twitch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930900"/>
            <a:ext cx="3657599" cy="5629982"/>
          </a:xfrm>
        </p:spPr>
      </p:pic>
    </p:spTree>
    <p:extLst>
      <p:ext uri="{BB962C8B-B14F-4D97-AF65-F5344CB8AC3E}">
        <p14:creationId xmlns:p14="http://schemas.microsoft.com/office/powerpoint/2010/main" val="2047310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can vary the force exerted by same muscle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9" t="34591" b="18115"/>
          <a:stretch/>
        </p:blipFill>
        <p:spPr>
          <a:xfrm>
            <a:off x="480172" y="2819400"/>
            <a:ext cx="3850232" cy="271549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25" y="1524000"/>
            <a:ext cx="2238375" cy="401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26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Muscle Contractions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b="1" dirty="0" smtClean="0"/>
              <a:t>Two primary </a:t>
            </a:r>
            <a:r>
              <a:rPr lang="en-US" b="1" dirty="0"/>
              <a:t>factors</a:t>
            </a:r>
            <a:r>
              <a:rPr lang="en-US" dirty="0"/>
              <a:t> which can be adjusted to accomplish gradation of whole-muscle </a:t>
            </a:r>
            <a:r>
              <a:rPr lang="en-US" dirty="0" smtClean="0"/>
              <a:t>tension</a:t>
            </a:r>
          </a:p>
          <a:p>
            <a:pPr marL="0" indent="0" algn="l">
              <a:lnSpc>
                <a:spcPct val="90000"/>
              </a:lnSpc>
              <a:buNone/>
            </a:pP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Number </a:t>
            </a:r>
            <a:r>
              <a:rPr lang="en-US" dirty="0"/>
              <a:t>of muscle fibers contracting within a </a:t>
            </a:r>
            <a:r>
              <a:rPr lang="en-US" dirty="0" smtClean="0"/>
              <a:t>muscle</a:t>
            </a:r>
          </a:p>
          <a:p>
            <a:pPr lvl="1" algn="l">
              <a:lnSpc>
                <a:spcPct val="90000"/>
              </a:lnSpc>
            </a:pPr>
            <a:endParaRPr lang="en-US" sz="1800" dirty="0"/>
          </a:p>
          <a:p>
            <a:pPr lvl="1" algn="l">
              <a:lnSpc>
                <a:spcPct val="90000"/>
              </a:lnSpc>
            </a:pPr>
            <a:r>
              <a:rPr lang="en-US" dirty="0"/>
              <a:t>Tension developed by each contracting fiber</a:t>
            </a:r>
          </a:p>
        </p:txBody>
      </p:sp>
    </p:spTree>
    <p:extLst>
      <p:ext uri="{BB962C8B-B14F-4D97-AF65-F5344CB8AC3E}">
        <p14:creationId xmlns:p14="http://schemas.microsoft.com/office/powerpoint/2010/main" val="21587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Motor Unit Recruitment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Greater the number of fibers contracting greater the total muscle tension </a:t>
            </a:r>
          </a:p>
          <a:p>
            <a:endParaRPr lang="en-US" sz="1100" dirty="0" smtClean="0"/>
          </a:p>
          <a:p>
            <a:r>
              <a:rPr lang="en-US" dirty="0" smtClean="0"/>
              <a:t>The number of muscle fibers contracting within a muscle depends on the extent of motor unit recruitment.</a:t>
            </a:r>
          </a:p>
          <a:p>
            <a:endParaRPr lang="en-US" sz="1100" dirty="0" smtClean="0"/>
          </a:p>
          <a:p>
            <a:r>
              <a:rPr lang="en-US" dirty="0" smtClean="0"/>
              <a:t>Muscle containing more muscle fibers can generate more tension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18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Motor Unit Recruitment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90000"/>
              </a:lnSpc>
            </a:pPr>
            <a:r>
              <a:rPr lang="en-US" b="1" dirty="0"/>
              <a:t>Motor unit</a:t>
            </a:r>
          </a:p>
          <a:p>
            <a:pPr lvl="1" algn="l" rtl="0">
              <a:lnSpc>
                <a:spcPct val="90000"/>
              </a:lnSpc>
            </a:pPr>
            <a:r>
              <a:rPr lang="en-US" dirty="0"/>
              <a:t>One motor neuron and the muscle fibers it innervates</a:t>
            </a:r>
          </a:p>
          <a:p>
            <a:pPr algn="l" rtl="0">
              <a:lnSpc>
                <a:spcPct val="90000"/>
              </a:lnSpc>
            </a:pPr>
            <a:r>
              <a:rPr lang="en-US" dirty="0"/>
              <a:t>Number of muscle fibers varies among different motor units</a:t>
            </a:r>
          </a:p>
          <a:p>
            <a:pPr algn="l" rtl="0">
              <a:lnSpc>
                <a:spcPct val="90000"/>
              </a:lnSpc>
            </a:pPr>
            <a:r>
              <a:rPr lang="en-US" dirty="0"/>
              <a:t>Number of muscle fibers per motor unit and number of motor units per muscle vary widely</a:t>
            </a:r>
          </a:p>
          <a:p>
            <a:pPr lvl="1" algn="l" rtl="0">
              <a:lnSpc>
                <a:spcPct val="90000"/>
              </a:lnSpc>
            </a:pPr>
            <a:r>
              <a:rPr lang="en-US" dirty="0"/>
              <a:t>Muscles that produce precise, delicate movements contain fewer fibers per motor </a:t>
            </a:r>
            <a:r>
              <a:rPr lang="en-US" dirty="0" smtClean="0"/>
              <a:t>unit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e.g. external muscles of eye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 algn="l" rtl="0">
              <a:lnSpc>
                <a:spcPct val="90000"/>
              </a:lnSpc>
            </a:pPr>
            <a:r>
              <a:rPr lang="en-US" dirty="0"/>
              <a:t>Muscles performing powerful, coarsely controlled movement have larger number of fibers per motor </a:t>
            </a:r>
            <a:r>
              <a:rPr lang="en-US" dirty="0" smtClean="0"/>
              <a:t>unit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e.g. muscles of thigh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 algn="l" rtl="0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8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3" name="Picture 7" descr="08f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6831013" cy="515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000" b="1" dirty="0"/>
              <a:t>Motor Units in Skeletal Muscle</a:t>
            </a:r>
          </a:p>
        </p:txBody>
      </p:sp>
      <p:sp>
        <p:nvSpPr>
          <p:cNvPr id="2" name="Rectangle 1"/>
          <p:cNvSpPr/>
          <p:nvPr/>
        </p:nvSpPr>
        <p:spPr>
          <a:xfrm>
            <a:off x="3657600" y="4800600"/>
            <a:ext cx="5105400" cy="181588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One motor neuron innervates number of muscle fibers  but each muscle fiber is innervated by only one motor neuron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0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Motor Unit Recruitment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 weak contraction of whole muscle only few motor units are activates </a:t>
            </a:r>
          </a:p>
          <a:p>
            <a:endParaRPr lang="en-US" sz="1200" dirty="0" smtClean="0"/>
          </a:p>
          <a:p>
            <a:r>
              <a:rPr lang="en-US" dirty="0" smtClean="0"/>
              <a:t>For stronger contraction , more and more motor units are recruited (stimulated) to contract together , a phenomenon known as motor unit recruitment.</a:t>
            </a:r>
          </a:p>
          <a:p>
            <a:endParaRPr lang="en-US" sz="1200" dirty="0" smtClean="0"/>
          </a:p>
          <a:p>
            <a:r>
              <a:rPr lang="en-US" dirty="0" smtClean="0"/>
              <a:t>Strength of contraction with recruitment of each additional motor unit depends on size of that motor unit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454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Motor Unit Recruitment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6" y="1600200"/>
            <a:ext cx="8214088" cy="4525963"/>
          </a:xfrm>
        </p:spPr>
      </p:pic>
    </p:spTree>
    <p:extLst>
      <p:ext uri="{BB962C8B-B14F-4D97-AF65-F5344CB8AC3E}">
        <p14:creationId xmlns:p14="http://schemas.microsoft.com/office/powerpoint/2010/main" val="1800869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Skeletal Muscle Mechanics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Muscle consists of groups of muscle fibers bundled together and attached to bones</a:t>
            </a:r>
          </a:p>
          <a:p>
            <a:pPr algn="l" rtl="0"/>
            <a:r>
              <a:rPr lang="en-US" dirty="0"/>
              <a:t>Connective tissue covering muscle divides muscle internally into bundles</a:t>
            </a:r>
          </a:p>
          <a:p>
            <a:pPr algn="l" rtl="0"/>
            <a:r>
              <a:rPr lang="en-US" dirty="0"/>
              <a:t>Connective tissue extends beyond ends of muscle to form tendons</a:t>
            </a:r>
          </a:p>
          <a:p>
            <a:pPr lvl="1" algn="l" rtl="0"/>
            <a:r>
              <a:rPr lang="en-US" dirty="0"/>
              <a:t>Tendons attach muscle to bone</a:t>
            </a:r>
          </a:p>
        </p:txBody>
      </p:sp>
    </p:spTree>
    <p:extLst>
      <p:ext uri="{BB962C8B-B14F-4D97-AF65-F5344CB8AC3E}">
        <p14:creationId xmlns:p14="http://schemas.microsoft.com/office/powerpoint/2010/main" val="1515152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3" name="Picture 7" descr="08f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6831013" cy="515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000" b="1" dirty="0"/>
              <a:t>Motor Units in Skeletal Muscle</a:t>
            </a:r>
          </a:p>
        </p:txBody>
      </p:sp>
      <p:sp>
        <p:nvSpPr>
          <p:cNvPr id="2" name="Rectangle 1"/>
          <p:cNvSpPr/>
          <p:nvPr/>
        </p:nvSpPr>
        <p:spPr>
          <a:xfrm>
            <a:off x="3657600" y="5105400"/>
            <a:ext cx="5105400" cy="138499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Asynchronous recruitment of motor units helps delay or prevent fatigue</a:t>
            </a:r>
          </a:p>
        </p:txBody>
      </p:sp>
    </p:spTree>
    <p:extLst>
      <p:ext uri="{BB962C8B-B14F-4D97-AF65-F5344CB8AC3E}">
        <p14:creationId xmlns:p14="http://schemas.microsoft.com/office/powerpoint/2010/main" val="75952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Muscle Tension</a:t>
            </a:r>
            <a:r>
              <a:rPr lang="en-US" dirty="0"/>
              <a:t> </a:t>
            </a:r>
            <a:endParaRPr lang="en-US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Factors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influencing extent to which tension can be developed</a:t>
            </a:r>
          </a:p>
          <a:p>
            <a:pPr lvl="1" algn="l" rtl="0"/>
            <a:r>
              <a:rPr lang="en-US" dirty="0"/>
              <a:t>Frequency of stimulation</a:t>
            </a:r>
          </a:p>
          <a:p>
            <a:pPr lvl="1" algn="l" rtl="0"/>
            <a:r>
              <a:rPr lang="en-US" dirty="0"/>
              <a:t>Length of fiber at onset of contraction</a:t>
            </a:r>
          </a:p>
          <a:p>
            <a:pPr lvl="1" algn="l" rtl="0"/>
            <a:r>
              <a:rPr lang="en-US" dirty="0"/>
              <a:t>Extent of fatigue</a:t>
            </a:r>
          </a:p>
          <a:p>
            <a:pPr lvl="1" algn="l" rtl="0"/>
            <a:r>
              <a:rPr lang="en-US" dirty="0"/>
              <a:t>Thickness of fiber</a:t>
            </a:r>
          </a:p>
        </p:txBody>
      </p:sp>
    </p:spTree>
    <p:extLst>
      <p:ext uri="{BB962C8B-B14F-4D97-AF65-F5344CB8AC3E}">
        <p14:creationId xmlns:p14="http://schemas.microsoft.com/office/powerpoint/2010/main" val="3742843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Twitch Summation and Tetanus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Single action potential in muscle fiber produces twitch. Which is very weak  &amp; brief.</a:t>
            </a:r>
          </a:p>
          <a:p>
            <a:pPr algn="l" rtl="0"/>
            <a:r>
              <a:rPr lang="en-US" dirty="0" smtClean="0"/>
              <a:t>Contraction of longer duration and greater tension can be produces by repeated stimulation of fiber.</a:t>
            </a:r>
          </a:p>
          <a:p>
            <a:pPr algn="l" rtl="0"/>
            <a:r>
              <a:rPr lang="en-US" dirty="0" smtClean="0"/>
              <a:t>Two twitches from two action potential add together , or sum, to produce greater tension in the fiber.</a:t>
            </a:r>
          </a:p>
        </p:txBody>
      </p:sp>
    </p:spTree>
    <p:extLst>
      <p:ext uri="{BB962C8B-B14F-4D97-AF65-F5344CB8AC3E}">
        <p14:creationId xmlns:p14="http://schemas.microsoft.com/office/powerpoint/2010/main" val="369232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Summation and Tetanus</a:t>
            </a:r>
          </a:p>
        </p:txBody>
      </p:sp>
      <p:pic>
        <p:nvPicPr>
          <p:cNvPr id="83974" name="Picture 6" descr="08f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084263"/>
            <a:ext cx="8966200" cy="546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50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Twitch Summation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Twitch summation is possible because the duration of action potential is much shorter than duration of twitch(contraction)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Twitch </a:t>
            </a:r>
            <a:r>
              <a:rPr lang="en-US" dirty="0"/>
              <a:t>summation Results from sustained elevation of cytosolic </a:t>
            </a:r>
            <a:r>
              <a:rPr lang="en-US" dirty="0" smtClean="0"/>
              <a:t>calcium, permitting greater cross bridge cycling.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62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Twitch Summation and Tetanus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Tetanus</a:t>
            </a:r>
            <a:r>
              <a:rPr lang="en-US" dirty="0" smtClean="0"/>
              <a:t> </a:t>
            </a:r>
            <a:endParaRPr lang="en-US" dirty="0"/>
          </a:p>
          <a:p>
            <a:pPr lvl="1" algn="l" rtl="0"/>
            <a:r>
              <a:rPr lang="en-US" dirty="0"/>
              <a:t>Occurs if muscle fiber is stimulated so rapidly that it does not have a chance to relax between </a:t>
            </a:r>
            <a:r>
              <a:rPr lang="en-US" dirty="0" smtClean="0"/>
              <a:t>stimuli, smooth sustained contraction of maximum strength occurs known as tetanus .</a:t>
            </a:r>
          </a:p>
          <a:p>
            <a:pPr marL="457200" lvl="1" indent="0" algn="l" rtl="0">
              <a:buNone/>
            </a:pPr>
            <a:endParaRPr lang="en-US" dirty="0"/>
          </a:p>
          <a:p>
            <a:pPr lvl="1" algn="l" rtl="0"/>
            <a:r>
              <a:rPr lang="en-US" dirty="0"/>
              <a:t>Contraction is usually three to four times stronger than a single twitch</a:t>
            </a:r>
          </a:p>
        </p:txBody>
      </p:sp>
    </p:spTree>
    <p:extLst>
      <p:ext uri="{BB962C8B-B14F-4D97-AF65-F5344CB8AC3E}">
        <p14:creationId xmlns:p14="http://schemas.microsoft.com/office/powerpoint/2010/main" val="230514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Length (l</a:t>
            </a:r>
            <a:r>
              <a:rPr lang="en-US" baseline="-25000" dirty="0" smtClean="0"/>
              <a:t>0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Length of muscle fiber before the onset of contraction at which maximum tension can be developed in subsequent contraction.</a:t>
            </a:r>
          </a:p>
          <a:p>
            <a:r>
              <a:rPr lang="en-US" dirty="0" smtClean="0"/>
              <a:t>At this length there is maximum overlap between thin and thick filament </a:t>
            </a:r>
          </a:p>
          <a:p>
            <a:pPr lvl="1"/>
            <a:r>
              <a:rPr lang="en-US" dirty="0" smtClean="0"/>
              <a:t>Maximum number of cross bridges can interact ( binds) to actin molecules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40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Length (l</a:t>
            </a:r>
            <a:r>
              <a:rPr lang="en-US" baseline="-25000" dirty="0" smtClean="0"/>
              <a:t>0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551238" cy="4678363"/>
          </a:xfrm>
        </p:spPr>
      </p:pic>
    </p:spTree>
    <p:extLst>
      <p:ext uri="{BB962C8B-B14F-4D97-AF65-F5344CB8AC3E}">
        <p14:creationId xmlns:p14="http://schemas.microsoft.com/office/powerpoint/2010/main" val="1460607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FATIGUE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Contractile activity in a muscle can not be maintained at given level </a:t>
            </a:r>
            <a:r>
              <a:rPr lang="en-US" dirty="0" smtClean="0"/>
              <a:t>indefinitely. And tension declines after some time.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Types of Fatigue </a:t>
            </a:r>
            <a:endParaRPr lang="en-US" dirty="0" smtClean="0"/>
          </a:p>
          <a:p>
            <a:pPr lvl="1"/>
            <a:r>
              <a:rPr lang="en-US" dirty="0" smtClean="0"/>
              <a:t>Muscle fatigue  </a:t>
            </a:r>
          </a:p>
          <a:p>
            <a:pPr lvl="1"/>
            <a:r>
              <a:rPr lang="en-US" dirty="0" smtClean="0"/>
              <a:t>Central fatigue  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79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Muscle Fatigue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/>
          </a:bodyPr>
          <a:lstStyle/>
          <a:p>
            <a:pPr algn="l" rtl="0"/>
            <a:r>
              <a:rPr lang="en-US" sz="3000" dirty="0" smtClean="0"/>
              <a:t>Exercising muscle </a:t>
            </a:r>
            <a:r>
              <a:rPr lang="en-US" sz="3000" dirty="0"/>
              <a:t>can no longer respond to stimulation with same degree of </a:t>
            </a:r>
            <a:r>
              <a:rPr lang="en-US" sz="3000" dirty="0" smtClean="0"/>
              <a:t>contraction</a:t>
            </a:r>
          </a:p>
          <a:p>
            <a:pPr algn="l" rtl="0"/>
            <a:endParaRPr lang="en-US" sz="1200" dirty="0"/>
          </a:p>
          <a:p>
            <a:pPr algn="l" rtl="0"/>
            <a:r>
              <a:rPr lang="en-US" sz="3000" dirty="0"/>
              <a:t>Defense mechanism that protects muscle from reaching </a:t>
            </a:r>
            <a:r>
              <a:rPr lang="en-US" sz="3000" dirty="0" smtClean="0"/>
              <a:t>- (rigor mortis)</a:t>
            </a:r>
          </a:p>
          <a:p>
            <a:pPr algn="l" rtl="0"/>
            <a:endParaRPr lang="en-US" sz="1200" dirty="0"/>
          </a:p>
          <a:p>
            <a:pPr algn="l" rtl="0"/>
            <a:r>
              <a:rPr lang="en-US" sz="3000" dirty="0"/>
              <a:t>Underlying causes of muscle fatigue are </a:t>
            </a:r>
            <a:r>
              <a:rPr lang="en-US" sz="3000" dirty="0" smtClean="0"/>
              <a:t>unclear</a:t>
            </a:r>
          </a:p>
          <a:p>
            <a:pPr lvl="2"/>
            <a:r>
              <a:rPr lang="en-US" dirty="0" smtClean="0"/>
              <a:t>Local increase in ADP &amp; inorganic phosphate</a:t>
            </a:r>
          </a:p>
          <a:p>
            <a:pPr lvl="2"/>
            <a:r>
              <a:rPr lang="en-US" dirty="0" smtClean="0"/>
              <a:t>Accumulation of lactate</a:t>
            </a:r>
          </a:p>
          <a:p>
            <a:pPr lvl="2"/>
            <a:r>
              <a:rPr lang="en-US" dirty="0" smtClean="0"/>
              <a:t>Accumulation of  extracellular K</a:t>
            </a:r>
            <a:r>
              <a:rPr lang="en-US" baseline="30000" dirty="0" smtClean="0"/>
              <a:t>+ </a:t>
            </a:r>
          </a:p>
          <a:p>
            <a:pPr lvl="2"/>
            <a:r>
              <a:rPr lang="en-US" dirty="0"/>
              <a:t>Depletion of glycogen energy </a:t>
            </a:r>
            <a:r>
              <a:rPr lang="en-US" dirty="0" smtClean="0"/>
              <a:t>reserve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6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Muscle Tension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Tension is produced within the sarcomere (contractile component),as a result of cross-bridge cycling resulting.in sarcomere shortening.</a:t>
            </a:r>
          </a:p>
          <a:p>
            <a:endParaRPr lang="en-US" sz="1200" dirty="0" smtClean="0"/>
          </a:p>
          <a:p>
            <a:r>
              <a:rPr lang="en-US" dirty="0" smtClean="0"/>
              <a:t>To move the bones, the tension generated by these contractile component must be transmitted to the bones via the connective tissue and tendons.</a:t>
            </a:r>
          </a:p>
          <a:p>
            <a:endParaRPr lang="en-US" sz="1100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Connective tissue </a:t>
            </a:r>
            <a:r>
              <a:rPr lang="en-US" dirty="0" smtClean="0"/>
              <a:t>+ </a:t>
            </a:r>
            <a:r>
              <a:rPr lang="en-US" dirty="0" smtClean="0">
                <a:solidFill>
                  <a:srgbClr val="00B0F0"/>
                </a:solidFill>
              </a:rPr>
              <a:t>tendons</a:t>
            </a:r>
            <a:r>
              <a:rPr lang="en-US" dirty="0" smtClean="0"/>
              <a:t> +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titin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EA0075"/>
                </a:solidFill>
              </a:rPr>
              <a:t>series elastic 						    components </a:t>
            </a:r>
            <a:endParaRPr lang="en-US" dirty="0">
              <a:solidFill>
                <a:srgbClr val="EA00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32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Central Fatigue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0" y="4953000"/>
            <a:ext cx="7391400" cy="914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Occurs when CNS no longer adequately activates motor neurons supplying working </a:t>
            </a:r>
            <a:r>
              <a:rPr lang="en-US" dirty="0" smtClean="0"/>
              <a:t>muscles</a:t>
            </a:r>
          </a:p>
          <a:p>
            <a:pPr algn="l" rtl="0"/>
            <a:endParaRPr lang="en-US" sz="1800" dirty="0"/>
          </a:p>
          <a:p>
            <a:pPr algn="l" rtl="0"/>
            <a:r>
              <a:rPr lang="en-US" dirty="0"/>
              <a:t>Often psychologically based </a:t>
            </a:r>
            <a:endParaRPr lang="en-US" dirty="0" smtClean="0"/>
          </a:p>
          <a:p>
            <a:pPr algn="l" rtl="0"/>
            <a:endParaRPr lang="en-US" sz="1800" dirty="0"/>
          </a:p>
          <a:p>
            <a:pPr algn="l" rtl="0"/>
            <a:r>
              <a:rPr lang="en-US" dirty="0"/>
              <a:t>Mechanisms involved in central fatigue are poorly </a:t>
            </a:r>
            <a:r>
              <a:rPr lang="en-US" dirty="0" smtClean="0"/>
              <a:t>understood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Neuromuscular fatigue: inability of motor neuron to synthesize acetylcholine- possible only experimentally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88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References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dirty="0" smtClean="0"/>
              <a:t>Human physiology by Lauralee Sherwood, 7</a:t>
            </a:r>
            <a:r>
              <a:rPr lang="en-US" baseline="30000" dirty="0" smtClean="0"/>
              <a:t>th</a:t>
            </a:r>
            <a:r>
              <a:rPr lang="en-US" dirty="0" smtClean="0"/>
              <a:t>  edition</a:t>
            </a:r>
          </a:p>
          <a:p>
            <a:pPr algn="l" rtl="0" eaLnBrk="1" hangingPunct="1"/>
            <a:r>
              <a:rPr lang="en-US" dirty="0" smtClean="0"/>
              <a:t>Text book physiology by Guyton &amp;Hall,12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pPr algn="l" rtl="0" eaLnBrk="1" hangingPunct="1"/>
            <a:r>
              <a:rPr lang="en-US" dirty="0" smtClean="0"/>
              <a:t>Text book of physiology by Linda .s contanzo,third edition</a:t>
            </a:r>
          </a:p>
          <a:p>
            <a:pPr algn="l" rtl="0" eaLnBrk="1" hangingPunct="1"/>
            <a:endParaRPr lang="en-US" dirty="0" smtClean="0"/>
          </a:p>
          <a:p>
            <a:pPr algn="l" rtl="0" eaLnBrk="1" hangingPunct="1"/>
            <a:endParaRPr lang="en-US" dirty="0" smtClean="0"/>
          </a:p>
        </p:txBody>
      </p:sp>
      <p:sp>
        <p:nvSpPr>
          <p:cNvPr id="389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42DAA259-6612-4B10-AA39-628F6A1F5297}" type="slidenum">
              <a:rPr lang="en-US"/>
              <a:pPr eaLnBrk="1" hangingPunct="1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2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Relationship between contractile component &amp; series elastic component</a:t>
            </a:r>
            <a:endParaRPr lang="en-US" b="1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105400"/>
          </a:xfrm>
        </p:spPr>
        <p:txBody>
          <a:bodyPr anchor="ctr">
            <a:normAutofit/>
          </a:bodyPr>
          <a:lstStyle/>
          <a:p>
            <a:pPr algn="l" rtl="0"/>
            <a:r>
              <a:rPr lang="en-US" dirty="0" smtClean="0"/>
              <a:t>Muscle </a:t>
            </a:r>
            <a:r>
              <a:rPr lang="en-US" dirty="0"/>
              <a:t>typically attached to at least 2 different bones across a joint</a:t>
            </a:r>
          </a:p>
          <a:p>
            <a:pPr lvl="1" algn="l" rtl="0"/>
            <a:r>
              <a:rPr lang="en-US" sz="3200" b="1" dirty="0"/>
              <a:t>Origin</a:t>
            </a:r>
          </a:p>
          <a:p>
            <a:pPr lvl="2" algn="l" rtl="0"/>
            <a:r>
              <a:rPr lang="en-US" sz="2800" dirty="0"/>
              <a:t>End of muscle attached to more stationary part of skeleton</a:t>
            </a:r>
          </a:p>
          <a:p>
            <a:pPr lvl="1" algn="l" rtl="0"/>
            <a:r>
              <a:rPr lang="en-US" sz="3200" b="1" dirty="0"/>
              <a:t>Insertion</a:t>
            </a:r>
          </a:p>
          <a:p>
            <a:pPr lvl="2" algn="l" rtl="0"/>
            <a:r>
              <a:rPr lang="en-US" sz="2800" dirty="0"/>
              <a:t>End of muscle attached to skeletal part that moves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50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Lever Systems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Skeletal muscles are attached to the bones across joints, forming lever system </a:t>
            </a:r>
            <a:endParaRPr lang="en-US" dirty="0" smtClean="0"/>
          </a:p>
          <a:p>
            <a:pPr algn="l" rtl="0"/>
            <a:r>
              <a:rPr lang="en-US" dirty="0" smtClean="0"/>
              <a:t>Bones </a:t>
            </a:r>
            <a:r>
              <a:rPr lang="en-US" dirty="0"/>
              <a:t>function as levers</a:t>
            </a:r>
          </a:p>
          <a:p>
            <a:pPr algn="l" rtl="0"/>
            <a:r>
              <a:rPr lang="en-US" dirty="0"/>
              <a:t>Joints function as fulcrums</a:t>
            </a:r>
          </a:p>
          <a:p>
            <a:pPr algn="l" rtl="0"/>
            <a:r>
              <a:rPr lang="en-US" dirty="0"/>
              <a:t>Skeletal muscles provide force to move bones</a:t>
            </a:r>
          </a:p>
        </p:txBody>
      </p:sp>
    </p:spTree>
    <p:extLst>
      <p:ext uri="{BB962C8B-B14F-4D97-AF65-F5344CB8AC3E}">
        <p14:creationId xmlns:p14="http://schemas.microsoft.com/office/powerpoint/2010/main" val="317746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Lever Systems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Bones, muscles, and joints interact to form lever systems</a:t>
            </a:r>
          </a:p>
        </p:txBody>
      </p:sp>
      <p:pic>
        <p:nvPicPr>
          <p:cNvPr id="99334" name="Picture 6" descr="08f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2185988"/>
            <a:ext cx="8158162" cy="429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13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15986"/>
            <a:ext cx="2857500" cy="2819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73256"/>
            <a:ext cx="3022023" cy="3203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619" y="2819400"/>
            <a:ext cx="4259292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56227"/>
            <a:ext cx="6172200" cy="5287519"/>
          </a:xfrm>
        </p:spPr>
      </p:pic>
    </p:spTree>
    <p:extLst>
      <p:ext uri="{BB962C8B-B14F-4D97-AF65-F5344CB8AC3E}">
        <p14:creationId xmlns:p14="http://schemas.microsoft.com/office/powerpoint/2010/main" val="85137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and disadvantages of lever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Advantage</a:t>
            </a:r>
            <a:r>
              <a:rPr lang="en-US" dirty="0" smtClean="0"/>
              <a:t> : enables load to be moved  to a distance much greater than shortening distance of the muscle.</a:t>
            </a:r>
          </a:p>
          <a:p>
            <a:endParaRPr lang="en-US" dirty="0"/>
          </a:p>
          <a:p>
            <a:r>
              <a:rPr lang="en-US" b="1" dirty="0" smtClean="0"/>
              <a:t>Disadvantage: </a:t>
            </a:r>
            <a:r>
              <a:rPr lang="en-US" dirty="0" smtClean="0"/>
              <a:t>muscle much exert a considerable greater force than the actual load to be moved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441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990</Words>
  <Application>Microsoft Office PowerPoint</Application>
  <PresentationFormat>On-screen Show (4:3)</PresentationFormat>
  <Paragraphs>161</Paragraphs>
  <Slides>31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Skeletal Muscle Mechanics</vt:lpstr>
      <vt:lpstr>Skeletal Muscle Mechanics</vt:lpstr>
      <vt:lpstr>Muscle Tension </vt:lpstr>
      <vt:lpstr>Relationship between contractile component &amp; series elastic component</vt:lpstr>
      <vt:lpstr>Lever Systems</vt:lpstr>
      <vt:lpstr>Lever Systems</vt:lpstr>
      <vt:lpstr>PowerPoint Presentation</vt:lpstr>
      <vt:lpstr>PowerPoint Presentation</vt:lpstr>
      <vt:lpstr>Advantages and disadvantages of lever system </vt:lpstr>
      <vt:lpstr>Types of Contraction</vt:lpstr>
      <vt:lpstr>Muscle Contractions</vt:lpstr>
      <vt:lpstr>Muscle Twitch</vt:lpstr>
      <vt:lpstr>We can vary the force exerted by same muscle</vt:lpstr>
      <vt:lpstr>Muscle Contractions</vt:lpstr>
      <vt:lpstr>Motor Unit Recruitment</vt:lpstr>
      <vt:lpstr>Motor Unit Recruitment</vt:lpstr>
      <vt:lpstr>Motor Units in Skeletal Muscle</vt:lpstr>
      <vt:lpstr>Motor Unit Recruitment</vt:lpstr>
      <vt:lpstr>Motor Unit Recruitment</vt:lpstr>
      <vt:lpstr>Motor Units in Skeletal Muscle</vt:lpstr>
      <vt:lpstr>Muscle Tension </vt:lpstr>
      <vt:lpstr>Twitch Summation and Tetanus</vt:lpstr>
      <vt:lpstr>Summation and Tetanus</vt:lpstr>
      <vt:lpstr>Twitch Summation </vt:lpstr>
      <vt:lpstr>Twitch Summation and Tetanus</vt:lpstr>
      <vt:lpstr>Optimal Length (l0) </vt:lpstr>
      <vt:lpstr>Optimal Length (l0) </vt:lpstr>
      <vt:lpstr>FATIGUE</vt:lpstr>
      <vt:lpstr>Muscle Fatigue</vt:lpstr>
      <vt:lpstr>Central Fatigue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Skeletal Muscle Mechanics</dc:title>
  <dc:creator>Mohammed Quadri</dc:creator>
  <cp:lastModifiedBy>Mohammed Quadri</cp:lastModifiedBy>
  <cp:revision>31</cp:revision>
  <dcterms:created xsi:type="dcterms:W3CDTF">2006-08-16T00:00:00Z</dcterms:created>
  <dcterms:modified xsi:type="dcterms:W3CDTF">2013-04-20T21:13:59Z</dcterms:modified>
</cp:coreProperties>
</file>