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74" r:id="rId12"/>
    <p:sldId id="275" r:id="rId13"/>
    <p:sldId id="276" r:id="rId14"/>
    <p:sldId id="265" r:id="rId15"/>
    <p:sldId id="266" r:id="rId16"/>
    <p:sldId id="267" r:id="rId17"/>
    <p:sldId id="270" r:id="rId18"/>
    <p:sldId id="277" r:id="rId19"/>
    <p:sldId id="271" r:id="rId20"/>
    <p:sldId id="278" r:id="rId21"/>
    <p:sldId id="28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29A0EC-2ED5-42EA-BF0A-247CF0D19F51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15FBB8-C3D3-4D04-8920-BC95D916D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ED754-BB68-431A-8796-3A0138CF44FF}" type="slidenum">
              <a:rPr lang="en-US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2B280-8B39-426B-B3EE-8EB7A0398B34}" type="slidenum">
              <a:rPr lang="en-US"/>
              <a:pPr/>
              <a:t>17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3E28-2880-4E11-97B5-FCC29F4BE113}" type="slidenum">
              <a:rPr lang="en-US"/>
              <a:pPr/>
              <a:t>19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3429B6A-1FFD-48C5-90AE-21C9EBD3235A}" type="slidenum">
              <a:rPr lang="en-US">
                <a:latin typeface="Arial" pitchFamily="34" charset="0"/>
              </a:rPr>
              <a:pPr eaLnBrk="1" hangingPunct="1"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16303-697C-4484-919D-31CEF2015F24}" type="slidenum">
              <a:rPr lang="en-US"/>
              <a:pPr/>
              <a:t>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7DAA9-03C7-4FF0-9C6B-043FE44B4EE4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71D4D-DB85-4D8F-998A-8F84C13D1760}" type="slidenum">
              <a:rPr lang="en-US"/>
              <a:pPr/>
              <a:t>8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B536F-8DD0-473D-8B60-30554259F08B}" type="slidenum">
              <a:rPr lang="en-US"/>
              <a:pPr/>
              <a:t>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F6D1-45BC-46F0-BE32-D6FA863D94BD}" type="slidenum">
              <a:rPr lang="en-US"/>
              <a:pPr/>
              <a:t>10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44969-939C-4453-9A66-69CBAB4A3388}" type="slidenum">
              <a:rPr lang="en-US"/>
              <a:pPr/>
              <a:t>14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CE638-6468-4562-9CD3-5034DBAB4E06}" type="slidenum">
              <a:rPr lang="en-US"/>
              <a:pPr/>
              <a:t>15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8C1B3-2B48-46C1-BD22-002807876C1B}" type="slidenum">
              <a:rPr lang="en-US"/>
              <a:pPr/>
              <a:t>16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1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1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08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37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4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73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166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967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67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9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1AD5-D5BF-4E47-9112-2AA099197494}" type="datetimeFigureOut">
              <a:rPr lang="ar-SA" smtClean="0"/>
              <a:t>05/01/1434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0357-011D-4A22-B75F-52D46AA701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6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Molecular Basis of Skeletal Muscle Contraction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2209800"/>
          </a:xfrm>
        </p:spPr>
        <p:txBody>
          <a:bodyPr>
            <a:normAutofit fontScale="47500" lnSpcReduction="20000"/>
          </a:bodyPr>
          <a:lstStyle/>
          <a:p>
            <a:pPr rtl="0"/>
            <a:r>
              <a:rPr lang="en-US" sz="6000" b="1" dirty="0" smtClean="0"/>
              <a:t>Dr.Mohammed Sharique Ahmed </a:t>
            </a:r>
            <a:r>
              <a:rPr lang="en-US" sz="6100" b="1" dirty="0"/>
              <a:t>Quadri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Assistant Professor 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Department </a:t>
            </a:r>
            <a:r>
              <a:rPr lang="en-US" sz="4500" dirty="0" smtClean="0"/>
              <a:t>of Basic </a:t>
            </a:r>
            <a:r>
              <a:rPr lang="en-US" sz="4500" dirty="0" smtClean="0"/>
              <a:t>Medical Sciences 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Division of Physiology 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Faculty </a:t>
            </a:r>
            <a:r>
              <a:rPr lang="en-US" sz="4500" dirty="0"/>
              <a:t>o</a:t>
            </a:r>
            <a:r>
              <a:rPr lang="en-US" sz="4500" dirty="0" smtClean="0"/>
              <a:t>f Medicine </a:t>
            </a:r>
          </a:p>
          <a:p>
            <a:pPr rtl="0"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Almaarefa Colleges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397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7200" dirty="0" smtClean="0">
                <a:solidFill>
                  <a:srgbClr val="333399"/>
                </a:solidFill>
                <a:latin typeface="Arial Rounded MT Bold" pitchFamily="34" charset="0"/>
                <a:cs typeface="Akhbar MT" pitchFamily="2" charset="-78"/>
              </a:rPr>
              <a:t>بسم الله الرحمن الرحيم</a:t>
            </a:r>
            <a:endParaRPr lang="en-US" sz="7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86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Power Stroke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Activated cross bridge bends toward center of thick filament, “rowing” in thin filament to which it is attached</a:t>
            </a:r>
          </a:p>
          <a:p>
            <a:pPr lvl="1" algn="l" rtl="0"/>
            <a:r>
              <a:rPr lang="en-US" dirty="0"/>
              <a:t>Sarcoplasmic reticulum releases Ca</a:t>
            </a:r>
            <a:r>
              <a:rPr lang="en-US" baseline="30000" dirty="0"/>
              <a:t>2+</a:t>
            </a:r>
            <a:r>
              <a:rPr lang="en-US" dirty="0"/>
              <a:t> </a:t>
            </a:r>
            <a:endParaRPr lang="en-US" b="1" dirty="0"/>
          </a:p>
          <a:p>
            <a:pPr lvl="1" algn="l" rtl="0"/>
            <a:r>
              <a:rPr lang="en-US" dirty="0"/>
              <a:t>Myosin heads bind to </a:t>
            </a:r>
            <a:r>
              <a:rPr lang="en-US" dirty="0" smtClean="0"/>
              <a:t>actin</a:t>
            </a:r>
          </a:p>
          <a:p>
            <a:pPr lvl="1" algn="l" rtl="0"/>
            <a:r>
              <a:rPr lang="en-US" dirty="0" smtClean="0"/>
              <a:t>Hydrolysis of ATP transfers energy to myosin head and reorients it</a:t>
            </a:r>
            <a:endParaRPr lang="en-US" dirty="0"/>
          </a:p>
          <a:p>
            <a:pPr lvl="1" algn="l" rtl="0"/>
            <a:r>
              <a:rPr lang="en-US" dirty="0"/>
              <a:t>Myosin heads swivel toward center of sarcomere (</a:t>
            </a:r>
            <a:r>
              <a:rPr lang="en-US" b="1" dirty="0"/>
              <a:t>power stroke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ATP binds to myosin head and detaches it from actin</a:t>
            </a:r>
          </a:p>
          <a:p>
            <a:pPr algn="l" rtl="0">
              <a:buFontTx/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my documents\musculoskeletal system\lectures\chapter8\08f0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98" y="0"/>
            <a:ext cx="685462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2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9" name="Picture 3" descr="D:\my documents\musculoskeletal system\lectures\chapter8\08f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31950"/>
            <a:ext cx="8964613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9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my documents\musculoskeletal system\lectures\chapter8\08f0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25966" cy="43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3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Relaxation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Depends on reuptake of Ca</a:t>
            </a:r>
            <a:r>
              <a:rPr lang="en-US" baseline="30000" dirty="0"/>
              <a:t>2+</a:t>
            </a:r>
            <a:r>
              <a:rPr lang="en-US" dirty="0"/>
              <a:t> into </a:t>
            </a:r>
            <a:r>
              <a:rPr lang="en-US" b="1" dirty="0"/>
              <a:t>sarcoplasmic reticulum (SR)</a:t>
            </a:r>
          </a:p>
          <a:p>
            <a:pPr algn="l" rtl="0"/>
            <a:r>
              <a:rPr lang="en-US" b="1" dirty="0" err="1"/>
              <a:t>Acetylcholinesterase</a:t>
            </a:r>
            <a:r>
              <a:rPr lang="en-US" dirty="0"/>
              <a:t> breaks down </a:t>
            </a:r>
            <a:r>
              <a:rPr lang="en-US" dirty="0" err="1"/>
              <a:t>ACh</a:t>
            </a:r>
            <a:r>
              <a:rPr lang="en-US" dirty="0"/>
              <a:t> at neuromuscular junction</a:t>
            </a:r>
          </a:p>
          <a:p>
            <a:pPr algn="l" rtl="0"/>
            <a:r>
              <a:rPr lang="en-US" dirty="0"/>
              <a:t>Muscle fiber action potential stops </a:t>
            </a:r>
          </a:p>
          <a:p>
            <a:pPr algn="l" rtl="0"/>
            <a:r>
              <a:rPr lang="en-US" dirty="0"/>
              <a:t>When local action potential is no longer present, Ca</a:t>
            </a:r>
            <a:r>
              <a:rPr lang="en-US" baseline="30000" dirty="0"/>
              <a:t>2+</a:t>
            </a:r>
            <a:r>
              <a:rPr lang="en-US" dirty="0"/>
              <a:t> moves back into sarcoplasmic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658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000" b="1" dirty="0" smtClean="0"/>
              <a:t>Excitation contraction coupling</a:t>
            </a:r>
            <a:br>
              <a:rPr lang="en-US" sz="3000" b="1" dirty="0" smtClean="0"/>
            </a:br>
            <a:r>
              <a:rPr lang="en-US" sz="3000" b="1" dirty="0" smtClean="0"/>
              <a:t>T </a:t>
            </a:r>
            <a:r>
              <a:rPr lang="en-US" sz="3000" b="1" dirty="0"/>
              <a:t>Tubules and Sarcoplasmic Reticulum</a:t>
            </a:r>
          </a:p>
        </p:txBody>
      </p:sp>
      <p:pic>
        <p:nvPicPr>
          <p:cNvPr id="64522" name="Picture 10" descr="08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19213"/>
            <a:ext cx="8120063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08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6359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 dirty="0"/>
              <a:t>Relationship Between T Tubule and Adjacent Lateral Sacs of Sarcoplasmic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6120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>
            <a:normAutofit/>
          </a:bodyPr>
          <a:lstStyle/>
          <a:p>
            <a:endParaRPr lang="en-US" sz="2000" b="1" dirty="0"/>
          </a:p>
        </p:txBody>
      </p:sp>
      <p:pic>
        <p:nvPicPr>
          <p:cNvPr id="94215" name="Picture 7" descr="08f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b="2904"/>
          <a:stretch/>
        </p:blipFill>
        <p:spPr bwMode="auto">
          <a:xfrm>
            <a:off x="1187076" y="0"/>
            <a:ext cx="6890124" cy="68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0"/>
            <a:ext cx="426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Calcium Release in Excitation-Contraction Coupling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11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my documents\musculoskeletal system\lectures\chapter8\08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8900"/>
            <a:ext cx="7808913" cy="6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6106180"/>
            <a:ext cx="472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CROSS-BRIDGE CYCLE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812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Contraction-Relaxation Steps Requiring ATP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Splitting of ATP by myosin ATPase provides energy for power stroke of cross </a:t>
            </a:r>
            <a:r>
              <a:rPr lang="en-US" dirty="0" smtClean="0"/>
              <a:t>bridge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Binding of fresh molecule of ATP to myosin lets bridge detach from actin filament at end of power stroke so cycle can be </a:t>
            </a:r>
            <a:r>
              <a:rPr lang="en-US" dirty="0" smtClean="0"/>
              <a:t>repeated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Active transport of Ca</a:t>
            </a:r>
            <a:r>
              <a:rPr lang="en-US" baseline="30000" dirty="0"/>
              <a:t>2+</a:t>
            </a:r>
            <a:r>
              <a:rPr lang="en-US" dirty="0"/>
              <a:t> back into sarcoplasmic reticulum during relaxation depends on energy derived from breakdown of ATP</a:t>
            </a:r>
          </a:p>
        </p:txBody>
      </p:sp>
    </p:spTree>
    <p:extLst>
      <p:ext uri="{BB962C8B-B14F-4D97-AF65-F5344CB8AC3E}">
        <p14:creationId xmlns:p14="http://schemas.microsoft.com/office/powerpoint/2010/main" val="13039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lvl="0" indent="-609600" rtl="0">
              <a:lnSpc>
                <a:spcPct val="80000"/>
              </a:lnSpc>
              <a:spcBef>
                <a:spcPct val="20000"/>
              </a:spcBef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atin typeface="Times New Roman" pitchFamily="18" charset="0"/>
                <a:ea typeface="+mn-ea"/>
                <a:cs typeface="Times New Roman" pitchFamily="18" charset="0"/>
              </a:rPr>
              <a:t>By the end of this lecture, you should be able to:</a:t>
            </a:r>
            <a:br>
              <a:rPr lang="en-US" sz="27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80000"/>
              </a:lnSpc>
              <a:buClr>
                <a:schemeClr val="hlink"/>
              </a:buClr>
              <a:buSzPct val="70000"/>
              <a:buNone/>
            </a:pPr>
            <a:r>
              <a:rPr lang="en-US" sz="2800" dirty="0" smtClean="0"/>
              <a:t>Understand the Molecular mechanism of skeletal muscle contraction including:</a:t>
            </a:r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/>
              <a:t>Role </a:t>
            </a:r>
            <a:r>
              <a:rPr lang="en-US" sz="2800" dirty="0"/>
              <a:t>of calcium ions in excitation contraction coupling </a:t>
            </a:r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en-US" sz="2800" dirty="0" smtClean="0"/>
              <a:t>Sliding </a:t>
            </a:r>
            <a:r>
              <a:rPr lang="en-US" altLang="en-US" sz="2800" dirty="0"/>
              <a:t>Filament Theory of Contraction</a:t>
            </a:r>
            <a:endParaRPr lang="en-US" sz="2800" dirty="0"/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/>
              <a:t>The </a:t>
            </a:r>
            <a:r>
              <a:rPr lang="en-US" sz="2800" dirty="0"/>
              <a:t>role of T-tubule and sarcoplasmic </a:t>
            </a:r>
            <a:r>
              <a:rPr lang="en-US" sz="2800" dirty="0" smtClean="0"/>
              <a:t>reticulum</a:t>
            </a:r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smtClean="0"/>
              <a:t>Regulation </a:t>
            </a:r>
            <a:r>
              <a:rPr lang="en-US" sz="2800" dirty="0"/>
              <a:t>of Calcium efflux and influx from the sarcoplasmic reticulum and into the sarcoplasm</a:t>
            </a:r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/>
              <a:t>Molecular rearrangement of Actin and Myosin</a:t>
            </a:r>
          </a:p>
          <a:p>
            <a:pPr marL="1371600" lvl="2" indent="-457200" algn="l" rtl="0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/>
              <a:t>Myosin-ATPase cycle and Rigor Mortis </a:t>
            </a:r>
            <a:r>
              <a:rPr lang="en-US" sz="2800" dirty="0" smtClean="0"/>
              <a:t>phenomenon</a:t>
            </a:r>
          </a:p>
        </p:txBody>
      </p:sp>
    </p:spTree>
    <p:extLst>
      <p:ext uri="{BB962C8B-B14F-4D97-AF65-F5344CB8AC3E}">
        <p14:creationId xmlns:p14="http://schemas.microsoft.com/office/powerpoint/2010/main" val="574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my documents\musculoskeletal system\lectures\chapter8\08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88900"/>
            <a:ext cx="4338637" cy="6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Human physiology by Lauralee Sherwood, 7</a:t>
            </a:r>
            <a:r>
              <a:rPr lang="en-US" baseline="30000" dirty="0" smtClean="0"/>
              <a:t>th</a:t>
            </a:r>
            <a:r>
              <a:rPr lang="en-US" dirty="0" smtClean="0"/>
              <a:t>  edition</a:t>
            </a:r>
          </a:p>
          <a:p>
            <a:pPr algn="l" rtl="0" eaLnBrk="1" hangingPunct="1"/>
            <a:r>
              <a:rPr lang="en-US" dirty="0" smtClean="0"/>
              <a:t>Text book physiology by Guyton &amp;Hall,12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 rtl="0" eaLnBrk="1" hangingPunct="1"/>
            <a:r>
              <a:rPr lang="en-US" dirty="0" smtClean="0"/>
              <a:t>Text book of physiology by Linda .s contanzo,third edition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DAA259-6612-4B10-AA39-628F6A1F5297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Structure and Arrangement of Myosin Molecules Within Thick Filament</a:t>
            </a:r>
          </a:p>
        </p:txBody>
      </p:sp>
      <p:pic>
        <p:nvPicPr>
          <p:cNvPr id="72711" name="Picture 7" descr="08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373187"/>
            <a:ext cx="7392987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Calcium in Cross-Bridge Formation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relaxed state </a:t>
            </a:r>
            <a:endParaRPr lang="ar-SA" dirty="0"/>
          </a:p>
        </p:txBody>
      </p:sp>
      <p:pic>
        <p:nvPicPr>
          <p:cNvPr id="1026" name="Picture 2" descr="D:\my documents\musculoskeletal system\lectures\chapter8\08f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27300"/>
            <a:ext cx="8713787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0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Calcium in Cross-Bridge Formation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Excited </a:t>
            </a:r>
            <a:endParaRPr lang="ar-SA" dirty="0"/>
          </a:p>
        </p:txBody>
      </p:sp>
      <p:pic>
        <p:nvPicPr>
          <p:cNvPr id="2050" name="Picture 2" descr="D:\my documents\musculoskeletal system\lectures\chapter8\08f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3600"/>
            <a:ext cx="89646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2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</a:t>
            </a:r>
            <a:r>
              <a:rPr lang="en-US" dirty="0"/>
              <a:t>M</a:t>
            </a:r>
            <a:r>
              <a:rPr lang="en-US" dirty="0" smtClean="0"/>
              <a:t>echanism</a:t>
            </a:r>
            <a:endParaRPr lang="ar-SA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200" dirty="0"/>
          </a:p>
          <a:p>
            <a:pPr algn="ctr">
              <a:buFontTx/>
              <a:buNone/>
            </a:pPr>
            <a:endParaRPr lang="en-US" sz="3200" dirty="0"/>
          </a:p>
          <a:p>
            <a:pPr algn="ctr">
              <a:buFontTx/>
              <a:buNone/>
            </a:pPr>
            <a:r>
              <a:rPr lang="en-US" sz="3200" dirty="0"/>
              <a:t>Cross-bridge interaction between actin and myosin brings about muscle contraction by means of the </a:t>
            </a:r>
            <a:r>
              <a:rPr lang="en-US" sz="3200" b="1" dirty="0"/>
              <a:t>sliding filament mechanism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1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Sliding Filament Mechanism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Increase in Ca</a:t>
            </a:r>
            <a:r>
              <a:rPr lang="en-US" b="1" baseline="30000" dirty="0"/>
              <a:t>2+</a:t>
            </a:r>
            <a:r>
              <a:rPr lang="en-US" dirty="0"/>
              <a:t> starts filament sliding</a:t>
            </a:r>
          </a:p>
          <a:p>
            <a:pPr algn="l" rtl="0"/>
            <a:r>
              <a:rPr lang="en-US" b="1" dirty="0"/>
              <a:t>Decrease in Ca</a:t>
            </a:r>
            <a:r>
              <a:rPr lang="en-US" b="1" baseline="30000" dirty="0"/>
              <a:t>2+</a:t>
            </a:r>
            <a:r>
              <a:rPr lang="en-US" dirty="0"/>
              <a:t> turns off sliding process</a:t>
            </a:r>
          </a:p>
          <a:p>
            <a:pPr algn="l" rtl="0"/>
            <a:r>
              <a:rPr lang="en-US" dirty="0"/>
              <a:t>Thin filaments on each side of sarcomere slide inward over stationary thick filaments toward center of </a:t>
            </a:r>
            <a:r>
              <a:rPr lang="en-US" b="1" dirty="0"/>
              <a:t>A band</a:t>
            </a:r>
            <a:r>
              <a:rPr lang="en-US" dirty="0"/>
              <a:t> during contraction</a:t>
            </a:r>
          </a:p>
          <a:p>
            <a:pPr algn="l" rtl="0"/>
            <a:r>
              <a:rPr lang="en-US" dirty="0"/>
              <a:t>As thin filaments slide inward, they pull </a:t>
            </a:r>
            <a:r>
              <a:rPr lang="en-US" b="1" dirty="0"/>
              <a:t>Z lines</a:t>
            </a:r>
            <a:r>
              <a:rPr lang="en-US" dirty="0"/>
              <a:t> closer together</a:t>
            </a:r>
          </a:p>
          <a:p>
            <a:pPr algn="l" rtl="0"/>
            <a:r>
              <a:rPr lang="en-US" b="1" dirty="0"/>
              <a:t>Sarcomere</a:t>
            </a:r>
            <a:r>
              <a:rPr lang="en-US" dirty="0"/>
              <a:t> shortens</a:t>
            </a:r>
          </a:p>
        </p:txBody>
      </p:sp>
    </p:spTree>
    <p:extLst>
      <p:ext uri="{BB962C8B-B14F-4D97-AF65-F5344CB8AC3E}">
        <p14:creationId xmlns:p14="http://schemas.microsoft.com/office/powerpoint/2010/main" val="3847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Sliding Filament Mechanism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All sarcomeres throughout muscle fiber’s length shorten </a:t>
            </a:r>
            <a:r>
              <a:rPr lang="en-US" dirty="0" smtClean="0"/>
              <a:t>simultaneously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Contraction </a:t>
            </a:r>
            <a:r>
              <a:rPr lang="en-US" dirty="0"/>
              <a:t>is accomplished by thin filaments from opposite sides of each sarcomere sliding closer together between thick filaments.</a:t>
            </a:r>
          </a:p>
          <a:p>
            <a:pPr algn="l" rtl="0">
              <a:buFontTx/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z="3000" dirty="0"/>
              <a:t>Changes in Banding Pattern During Shortening</a:t>
            </a:r>
          </a:p>
        </p:txBody>
      </p:sp>
      <p:pic>
        <p:nvPicPr>
          <p:cNvPr id="78856" name="Picture 8" descr="08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38200"/>
            <a:ext cx="7443787" cy="5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448</Words>
  <Application>Microsoft Office PowerPoint</Application>
  <PresentationFormat>On-screen Show (4:3)</PresentationFormat>
  <Paragraphs>75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Molecular Basis of Skeletal Muscle Contraction</vt:lpstr>
      <vt:lpstr>Objectives By the end of this lecture, you should be able to: </vt:lpstr>
      <vt:lpstr>Structure and Arrangement of Myosin Molecules Within Thick Filament</vt:lpstr>
      <vt:lpstr>Role of Calcium in Cross-Bridge Formation</vt:lpstr>
      <vt:lpstr>Role of Calcium in Cross-Bridge Formation</vt:lpstr>
      <vt:lpstr>Sliding Filament Mechanism</vt:lpstr>
      <vt:lpstr>Sliding Filament Mechanism</vt:lpstr>
      <vt:lpstr>Sliding Filament Mechanism</vt:lpstr>
      <vt:lpstr>Changes in Banding Pattern During Shortening</vt:lpstr>
      <vt:lpstr>Power Stroke</vt:lpstr>
      <vt:lpstr>PowerPoint Presentation</vt:lpstr>
      <vt:lpstr>PowerPoint Presentation</vt:lpstr>
      <vt:lpstr>PowerPoint Presentation</vt:lpstr>
      <vt:lpstr>Relaxation </vt:lpstr>
      <vt:lpstr>Excitation contraction coupling T Tubules and Sarcoplasmic Reticulum</vt:lpstr>
      <vt:lpstr>Relationship Between T Tubule and Adjacent Lateral Sacs of Sarcoplasmic Reticulum</vt:lpstr>
      <vt:lpstr>PowerPoint Presentation</vt:lpstr>
      <vt:lpstr>PowerPoint Presentation</vt:lpstr>
      <vt:lpstr>Contraction-Relaxation Steps Requiring ATP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Quadri</dc:creator>
  <cp:lastModifiedBy>Mohammed Quadri</cp:lastModifiedBy>
  <cp:revision>14</cp:revision>
  <dcterms:created xsi:type="dcterms:W3CDTF">2011-09-24T15:25:21Z</dcterms:created>
  <dcterms:modified xsi:type="dcterms:W3CDTF">2012-11-18T14:44:19Z</dcterms:modified>
</cp:coreProperties>
</file>