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4" r:id="rId3"/>
  </p:sldMasterIdLst>
  <p:notesMasterIdLst>
    <p:notesMasterId r:id="rId21"/>
  </p:notesMasterIdLst>
  <p:sldIdLst>
    <p:sldId id="256" r:id="rId4"/>
    <p:sldId id="269" r:id="rId5"/>
    <p:sldId id="272" r:id="rId6"/>
    <p:sldId id="257" r:id="rId7"/>
    <p:sldId id="273" r:id="rId8"/>
    <p:sldId id="259" r:id="rId9"/>
    <p:sldId id="284" r:id="rId10"/>
    <p:sldId id="285" r:id="rId11"/>
    <p:sldId id="286" r:id="rId12"/>
    <p:sldId id="280" r:id="rId13"/>
    <p:sldId id="281" r:id="rId14"/>
    <p:sldId id="267" r:id="rId15"/>
    <p:sldId id="268" r:id="rId16"/>
    <p:sldId id="282" r:id="rId17"/>
    <p:sldId id="283" r:id="rId18"/>
    <p:sldId id="276" r:id="rId19"/>
    <p:sldId id="275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7A69FCE-30B2-49C6-9717-DE7D2C437046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84FFDF9-6EBB-4ECD-8CDC-F31E2F31EF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9853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5F825945-377F-4E55-897B-2316E0F230A0}" type="slidenum">
              <a:rPr lang="en-US" smtClean="0">
                <a:latin typeface="Arial" pitchFamily="34" charset="0"/>
              </a:rPr>
              <a:pPr eaLnBrk="1" hangingPunct="1"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B3429B6A-1FFD-48C5-90AE-21C9EBD3235A}" type="slidenum">
              <a:rPr lang="en-US">
                <a:latin typeface="Arial" pitchFamily="34" charset="0"/>
              </a:rPr>
              <a:pPr eaLnBrk="1" hangingPunct="1"/>
              <a:t>17</a:t>
            </a:fld>
            <a:endParaRPr lang="en-US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245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545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7335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082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393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918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540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813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8598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512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68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33193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603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484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9078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E8B22-3A23-4F1C-9A53-A6F98D4C228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4342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0574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626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24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0DEB0-7334-40B2-8794-3D47443106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1764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3350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480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5437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4025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04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75835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6805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9633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8050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8391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031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19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77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696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425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264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268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364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BA66F-E5A1-4ACB-A7B0-786742924B44}" type="datetimeFigureOut">
              <a:rPr lang="ar-SA" smtClean="0"/>
              <a:t>24/06/1434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13FB5-119A-472B-B3F6-11B3DA0F33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796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68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BA66F-E5A1-4ACB-A7B0-786742924B44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24/06/1434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13FB5-119A-472B-B3F6-11B3DA0F33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53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CARDIAC MUSCLE</a:t>
            </a:r>
            <a:endParaRPr lang="ar-SA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8313" y="1397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normAutofit fontScale="97500"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ar-SA" sz="7200" dirty="0" smtClean="0">
                <a:solidFill>
                  <a:srgbClr val="333399"/>
                </a:solidFill>
                <a:latin typeface="Arial Rounded MT Bold" pitchFamily="34" charset="0"/>
                <a:cs typeface="Akhbar MT" pitchFamily="2" charset="-78"/>
              </a:rPr>
              <a:t>بسم الله الرحمن الرحيم</a:t>
            </a:r>
            <a:endParaRPr lang="en-US" sz="7200" dirty="0"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lvl="0" rtl="0"/>
            <a:r>
              <a:rPr lang="en-US" sz="2900" b="1" dirty="0" err="1">
                <a:solidFill>
                  <a:prstClr val="black">
                    <a:tint val="75000"/>
                  </a:prstClr>
                </a:solidFill>
              </a:rPr>
              <a:t>Dr.Mohammed</a:t>
            </a:r>
            <a:r>
              <a:rPr lang="en-US" sz="2900" b="1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en-US" sz="2900" b="1" dirty="0" err="1">
                <a:solidFill>
                  <a:prstClr val="black">
                    <a:tint val="75000"/>
                  </a:prstClr>
                </a:solidFill>
              </a:rPr>
              <a:t>Sharique</a:t>
            </a:r>
            <a:r>
              <a:rPr lang="en-US" sz="2900" b="1" dirty="0">
                <a:solidFill>
                  <a:prstClr val="black">
                    <a:tint val="75000"/>
                  </a:prstClr>
                </a:solidFill>
              </a:rPr>
              <a:t> Ahmed </a:t>
            </a:r>
            <a:r>
              <a:rPr lang="en-US" sz="2900" b="1" dirty="0" err="1">
                <a:solidFill>
                  <a:prstClr val="black">
                    <a:tint val="75000"/>
                  </a:prstClr>
                </a:solidFill>
              </a:rPr>
              <a:t>Quadri</a:t>
            </a:r>
            <a:endParaRPr lang="en-US" sz="2900" b="1" dirty="0">
              <a:solidFill>
                <a:prstClr val="black">
                  <a:tint val="75000"/>
                </a:prstClr>
              </a:solidFill>
            </a:endParaRP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Assistant Professor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Department Basic Medical Sciences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Division of Physiology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Faculty of Medicine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 err="1">
                <a:solidFill>
                  <a:prstClr val="black">
                    <a:tint val="75000"/>
                  </a:prstClr>
                </a:solidFill>
              </a:rPr>
              <a:t>Almaarefa</a:t>
            </a: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 Colleges</a:t>
            </a:r>
            <a:r>
              <a:rPr lang="en-US" sz="1500" dirty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ar-SA" sz="1500" dirty="0">
              <a:solidFill>
                <a:prstClr val="black">
                  <a:tint val="75000"/>
                </a:prstClr>
              </a:solidFill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5973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b="1" u="sng" dirty="0"/>
              <a:t>Myocardial Action Potential  </a:t>
            </a:r>
            <a:br>
              <a:rPr lang="en-US" sz="2400" b="1" u="sng" dirty="0"/>
            </a:br>
            <a:r>
              <a:rPr lang="en-US" sz="2400" b="1" u="sng" dirty="0"/>
              <a:t>( Excitability )</a:t>
            </a:r>
            <a:endParaRPr lang="en-US" sz="2400" b="1" u="sng" dirty="0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7D3494-3B27-4C6C-BE29-A49A12F788A3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pic>
        <p:nvPicPr>
          <p:cNvPr id="20484" name="Picture 3" descr="C:\Users\Dr.Zahoor Ali\Pictures\Picture1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67000" y="2027237"/>
            <a:ext cx="6275388" cy="4525963"/>
          </a:xfrm>
          <a:noFill/>
        </p:spPr>
      </p:pic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0" y="1981200"/>
            <a:ext cx="25908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400" dirty="0"/>
              <a:t>Ventricular Muscle membrane has resting membrane potential of -90mV.</a:t>
            </a:r>
          </a:p>
          <a:p>
            <a:pPr eaLnBrk="1" hangingPunct="1">
              <a:buFont typeface="Arial" charset="0"/>
              <a:buChar char="•"/>
            </a:pPr>
            <a:r>
              <a:rPr lang="en-US" sz="2400" dirty="0"/>
              <a:t>Action Potential of ventricular muscle fiber has four phases 0, 1, 2, 3 ,4.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685800"/>
            <a:ext cx="81534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Once myocardial cells are stimulated by action potential originating in SA node, it produces its own action potential</a:t>
            </a:r>
          </a:p>
        </p:txBody>
      </p:sp>
    </p:spTree>
    <p:extLst>
      <p:ext uri="{BB962C8B-B14F-4D97-AF65-F5344CB8AC3E}">
        <p14:creationId xmlns:p14="http://schemas.microsoft.com/office/powerpoint/2010/main" val="104983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Ventricular action potential </a:t>
            </a:r>
            <a:endParaRPr lang="en-US" dirty="0"/>
          </a:p>
        </p:txBody>
      </p:sp>
      <p:pic>
        <p:nvPicPr>
          <p:cNvPr id="1026" name="Picture 2" descr="D:\my documents\SHERWOOD 7 LECTURES (2010)\Media\Image_Library\chapter9\09f1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685" y="1227205"/>
            <a:ext cx="5007715" cy="5021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03860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Rapid depolarization (Phase 0) – due to Na+ influx</a:t>
            </a:r>
          </a:p>
          <a:p>
            <a:pPr>
              <a:lnSpc>
                <a:spcPct val="90000"/>
              </a:lnSpc>
            </a:pPr>
            <a:r>
              <a:rPr lang="en-US" dirty="0"/>
              <a:t>Rapid Repolarization (Phase 1) -  Due to closure of Na+ channels</a:t>
            </a:r>
          </a:p>
          <a:p>
            <a:pPr>
              <a:lnSpc>
                <a:spcPct val="90000"/>
              </a:lnSpc>
            </a:pPr>
            <a:r>
              <a:rPr lang="en-US" dirty="0"/>
              <a:t>Slow depolarization (Phase 2) -  this is called Plateau phase and is maintained for 200 – 300 </a:t>
            </a:r>
            <a:r>
              <a:rPr lang="en-US" dirty="0" err="1"/>
              <a:t>ms</a:t>
            </a:r>
            <a:r>
              <a:rPr lang="en-US" dirty="0"/>
              <a:t> – due to </a:t>
            </a:r>
            <a:r>
              <a:rPr lang="en-US" dirty="0" err="1"/>
              <a:t>Ca</a:t>
            </a:r>
            <a:r>
              <a:rPr lang="en-US" dirty="0"/>
              <a:t>++ influx</a:t>
            </a:r>
          </a:p>
          <a:p>
            <a:pPr>
              <a:lnSpc>
                <a:spcPct val="90000"/>
              </a:lnSpc>
            </a:pPr>
            <a:r>
              <a:rPr lang="en-US" dirty="0"/>
              <a:t>Repolarization (Phase 3) – due to K+ efflux</a:t>
            </a:r>
          </a:p>
          <a:p>
            <a:pPr>
              <a:lnSpc>
                <a:spcPct val="90000"/>
              </a:lnSpc>
            </a:pPr>
            <a:r>
              <a:rPr lang="en-US" dirty="0"/>
              <a:t>Resting Membrane Potential (Phase 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44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Electrical Activity of Heart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/>
              <a:t>Because long refractory period occurs in conjunction with prolonged plateau phase, </a:t>
            </a:r>
            <a:r>
              <a:rPr lang="en-US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summation and tetanus of cardiac muscle is impossible</a:t>
            </a:r>
            <a:endParaRPr lang="en-US" dirty="0">
              <a:solidFill>
                <a:srgbClr val="7030A0"/>
              </a:solidFill>
            </a:endParaRPr>
          </a:p>
          <a:p>
            <a:pPr lvl="1" algn="l" rtl="0"/>
            <a:r>
              <a:rPr lang="en-US" dirty="0"/>
              <a:t>Ensures alternate periods of contraction and relaxation which are essential for pumping blood</a:t>
            </a:r>
          </a:p>
          <a:p>
            <a:pPr lvl="1" algn="l" rtl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88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19200"/>
            <a:ext cx="4038600" cy="5211763"/>
          </a:xfrm>
        </p:spPr>
        <p:txBody>
          <a:bodyPr/>
          <a:lstStyle/>
          <a:p>
            <a:pPr algn="l" rtl="0">
              <a:buFontTx/>
              <a:buNone/>
            </a:pPr>
            <a:r>
              <a:rPr lang="en-US" sz="2400" dirty="0"/>
              <a:t>    Relationship of</a:t>
            </a:r>
            <a:r>
              <a:rPr lang="en-US" sz="2200" dirty="0"/>
              <a:t> an Action Potential and the Refractory Period to the Duration of the Contractile Response in Cardiac Muscle</a:t>
            </a:r>
          </a:p>
        </p:txBody>
      </p:sp>
      <p:pic>
        <p:nvPicPr>
          <p:cNvPr id="82953" name="Picture 9" descr="09f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85800"/>
            <a:ext cx="4724400" cy="524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673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dirty="0" smtClean="0"/>
              <a:t>Source of calcium for cross bridge cycling </a:t>
            </a:r>
            <a:endParaRPr 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/>
              <a:t>Ca</a:t>
            </a:r>
            <a:r>
              <a:rPr lang="en-US" baseline="30000" dirty="0"/>
              <a:t>2+</a:t>
            </a:r>
            <a:r>
              <a:rPr lang="en-US" dirty="0"/>
              <a:t> entry through L-type channels in T tubules triggers larger release of Ca</a:t>
            </a:r>
            <a:r>
              <a:rPr lang="en-US" baseline="30000" dirty="0"/>
              <a:t>2+</a:t>
            </a:r>
            <a:r>
              <a:rPr lang="en-US" dirty="0"/>
              <a:t> from sarcoplasmic reticulum</a:t>
            </a:r>
          </a:p>
          <a:p>
            <a:pPr lvl="1" algn="l" rtl="0"/>
            <a:r>
              <a:rPr lang="en-US" dirty="0"/>
              <a:t>Ca</a:t>
            </a:r>
            <a:r>
              <a:rPr lang="en-US" baseline="30000" dirty="0"/>
              <a:t>2+</a:t>
            </a:r>
            <a:r>
              <a:rPr lang="en-US" dirty="0"/>
              <a:t> induced Ca</a:t>
            </a:r>
            <a:r>
              <a:rPr lang="en-US" baseline="30000" dirty="0"/>
              <a:t>2+</a:t>
            </a:r>
            <a:r>
              <a:rPr lang="en-US" dirty="0"/>
              <a:t> release leads to cross-bridge cycling and </a:t>
            </a:r>
            <a:r>
              <a:rPr lang="en-US" dirty="0" smtClean="0"/>
              <a:t>contraction</a:t>
            </a:r>
          </a:p>
          <a:p>
            <a:pPr marL="457200" lvl="1" indent="0" algn="l" rtl="0">
              <a:buNone/>
            </a:pPr>
            <a:endParaRPr lang="en-US" dirty="0" smtClean="0"/>
          </a:p>
          <a:p>
            <a:pPr lvl="1" algn="l" rtl="0"/>
            <a:r>
              <a:rPr lang="en-US" dirty="0" smtClean="0"/>
              <a:t>90% of </a:t>
            </a:r>
            <a:r>
              <a:rPr lang="en-US" dirty="0"/>
              <a:t>Ca</a:t>
            </a:r>
            <a:r>
              <a:rPr lang="en-US" baseline="30000" dirty="0"/>
              <a:t>2</a:t>
            </a:r>
            <a:r>
              <a:rPr lang="en-US" baseline="30000" dirty="0" smtClean="0"/>
              <a:t>+</a:t>
            </a:r>
            <a:r>
              <a:rPr lang="en-US" dirty="0" smtClean="0"/>
              <a:t> needed for contraction comes from  sarcoplasmic reticulum </a:t>
            </a:r>
            <a:endParaRPr lang="en-US" dirty="0"/>
          </a:p>
          <a:p>
            <a:pPr lvl="1" algn="l" rtl="0"/>
            <a:endParaRPr lang="en-US" dirty="0"/>
          </a:p>
          <a:p>
            <a:pPr algn="l" rtl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20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752600"/>
            <a:ext cx="3429000" cy="3048000"/>
          </a:xfrm>
        </p:spPr>
        <p:txBody>
          <a:bodyPr/>
          <a:lstStyle/>
          <a:p>
            <a:r>
              <a:rPr lang="en-US" sz="2800"/>
              <a:t>Excitation-Contraction Coupling in Cardiac Contractile Cells</a:t>
            </a:r>
          </a:p>
        </p:txBody>
      </p:sp>
      <p:pic>
        <p:nvPicPr>
          <p:cNvPr id="74758" name="Picture 6" descr="09f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1363"/>
            <a:ext cx="3832225" cy="662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58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Length tension relationship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1" descr="09f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1" y="1377513"/>
            <a:ext cx="8597900" cy="464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021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References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Human physiology by Lauralee Sherwood, 7</a:t>
            </a:r>
            <a:r>
              <a:rPr lang="en-US" baseline="30000" dirty="0" smtClean="0"/>
              <a:t>th</a:t>
            </a:r>
            <a:r>
              <a:rPr lang="en-US" dirty="0" smtClean="0"/>
              <a:t>  edition</a:t>
            </a:r>
          </a:p>
          <a:p>
            <a:pPr algn="l" rtl="0" eaLnBrk="1" hangingPunct="1"/>
            <a:r>
              <a:rPr lang="en-US" dirty="0" smtClean="0"/>
              <a:t>Text book physiology by Guyton &amp;Hall,12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pPr algn="l" rtl="0" eaLnBrk="1" hangingPunct="1"/>
            <a:r>
              <a:rPr lang="en-US" dirty="0" smtClean="0"/>
              <a:t>Text book of physiology by Linda .s contanzo,third edition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/>
            <a:endParaRPr lang="en-US" dirty="0" smtClean="0"/>
          </a:p>
        </p:txBody>
      </p:sp>
      <p:sp>
        <p:nvSpPr>
          <p:cNvPr id="389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42DAA259-6612-4B10-AA39-628F6A1F5297}" type="slidenum">
              <a:rPr lang="en-US"/>
              <a:pPr eaLnBrk="1" hangingPunct="1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6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CARDIAC MUSCLE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 algn="l" rtl="0" eaLnBrk="1" hangingPunct="1"/>
            <a:r>
              <a:rPr lang="en-US" dirty="0" smtClean="0"/>
              <a:t>ATRIAL MUSCLE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/>
            <a:r>
              <a:rPr lang="en-US" dirty="0" smtClean="0"/>
              <a:t>VENTRICULAR MUSCLE 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/>
            <a:r>
              <a:rPr lang="en-US" dirty="0" smtClean="0"/>
              <a:t>SPECIALISES EXCITATORY &amp;CONDUCTIVE MUSCLE FIBERS</a:t>
            </a:r>
          </a:p>
        </p:txBody>
      </p:sp>
    </p:spTree>
    <p:extLst>
      <p:ext uri="{BB962C8B-B14F-4D97-AF65-F5344CB8AC3E}">
        <p14:creationId xmlns:p14="http://schemas.microsoft.com/office/powerpoint/2010/main" val="3186457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 descr="D:\my documents\SHERWOOD 7 LECTURES (2010)\Media\Image_Library\chapter9\09f06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16" y="152400"/>
            <a:ext cx="8964613" cy="610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2772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Cardiac Muscle Fibers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/>
              <a:t>Interconnected by intercalated discs and form functional </a:t>
            </a:r>
            <a:r>
              <a:rPr lang="en-US" dirty="0" smtClean="0"/>
              <a:t>syncytia</a:t>
            </a:r>
            <a:endParaRPr lang="en-US" dirty="0"/>
          </a:p>
          <a:p>
            <a:pPr algn="l" rtl="0"/>
            <a:r>
              <a:rPr lang="en-US" dirty="0"/>
              <a:t>Within intercalated discs – two kinds of membrane junctions</a:t>
            </a:r>
          </a:p>
          <a:p>
            <a:pPr lvl="1" algn="l" rtl="0"/>
            <a:r>
              <a:rPr lang="en-US" dirty="0"/>
              <a:t>Desmosomes</a:t>
            </a:r>
          </a:p>
          <a:p>
            <a:pPr lvl="1" algn="l" rtl="0"/>
            <a:r>
              <a:rPr lang="en-US" dirty="0"/>
              <a:t>Gap junctions</a:t>
            </a:r>
          </a:p>
        </p:txBody>
      </p:sp>
    </p:spTree>
    <p:extLst>
      <p:ext uri="{BB962C8B-B14F-4D97-AF65-F5344CB8AC3E}">
        <p14:creationId xmlns:p14="http://schemas.microsoft.com/office/powerpoint/2010/main" val="110815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 descr="D:\my documents\SHERWOOD 7 LECTURES (2010)\Media\Image_Library\chapter9\09f06c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21"/>
          <a:stretch/>
        </p:blipFill>
        <p:spPr bwMode="auto">
          <a:xfrm>
            <a:off x="358042" y="152400"/>
            <a:ext cx="7947758" cy="635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4495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Electrical Activity of Heart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/>
              <a:t>Heart beats rhythmically as result of action potentials it generates by itself </a:t>
            </a:r>
            <a:r>
              <a:rPr lang="en-US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(Autorhythmicity</a:t>
            </a:r>
            <a:r>
              <a:rPr lang="en-US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</a:p>
          <a:p>
            <a:pPr algn="l" rtl="0"/>
            <a:r>
              <a:rPr lang="en-US" dirty="0"/>
              <a:t>Two specialized types of cardiac muscle cells</a:t>
            </a:r>
          </a:p>
          <a:p>
            <a:pPr lvl="1" algn="l" rtl="0"/>
            <a:r>
              <a:rPr lang="en-US" dirty="0"/>
              <a:t>Contractile cells</a:t>
            </a:r>
          </a:p>
          <a:p>
            <a:pPr lvl="2" algn="l" rtl="0"/>
            <a:r>
              <a:rPr lang="en-US" dirty="0"/>
              <a:t>99% of cardiac muscle cells</a:t>
            </a:r>
          </a:p>
          <a:p>
            <a:pPr lvl="2" algn="l" rtl="0"/>
            <a:r>
              <a:rPr lang="en-US" dirty="0"/>
              <a:t>Do mechanical work of pumping</a:t>
            </a:r>
          </a:p>
          <a:p>
            <a:pPr lvl="2" algn="l" rtl="0"/>
            <a:r>
              <a:rPr lang="en-US" dirty="0"/>
              <a:t>Normally do not initiate own action potentials</a:t>
            </a:r>
          </a:p>
          <a:p>
            <a:pPr lvl="1" algn="l" rtl="0"/>
            <a:r>
              <a:rPr lang="en-US" dirty="0"/>
              <a:t>Autorhythmic cells</a:t>
            </a:r>
          </a:p>
          <a:p>
            <a:pPr lvl="2" algn="l" rtl="0"/>
            <a:r>
              <a:rPr lang="en-US" dirty="0"/>
              <a:t>Do not contract</a:t>
            </a:r>
          </a:p>
          <a:p>
            <a:pPr lvl="2" algn="l" rtl="0"/>
            <a:r>
              <a:rPr lang="en-US" dirty="0"/>
              <a:t>Specialized for initiating and conducting action potentials responsible for contraction of working cells</a:t>
            </a:r>
          </a:p>
          <a:p>
            <a:pPr lvl="2" algn="l" rtl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00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AUTORHYTHMICITY</a:t>
            </a:r>
            <a:endParaRPr lang="en-US" u="sng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Arial" charset="0"/>
              <a:buNone/>
            </a:pPr>
            <a:r>
              <a:rPr lang="en-US" b="1" dirty="0" smtClean="0"/>
              <a:t>What is </a:t>
            </a:r>
            <a:r>
              <a:rPr lang="en-US" b="1" dirty="0" err="1" smtClean="0"/>
              <a:t>AutoRhythmicity</a:t>
            </a:r>
            <a:r>
              <a:rPr lang="en-US" b="1" dirty="0" smtClean="0"/>
              <a:t>?</a:t>
            </a:r>
          </a:p>
          <a:p>
            <a:r>
              <a:rPr lang="en-US" dirty="0" smtClean="0"/>
              <a:t>Cardiac autorhythmic cells do not have resting potential instead they show </a:t>
            </a:r>
            <a:r>
              <a:rPr lang="en-US" b="1" dirty="0" smtClean="0"/>
              <a:t>PACE MAKER POTENTIAL </a:t>
            </a:r>
          </a:p>
          <a:p>
            <a:r>
              <a:rPr lang="en-US" dirty="0" smtClean="0"/>
              <a:t>Membrane potential slowly depolarizes between action potential until threshold is reached.</a:t>
            </a:r>
          </a:p>
          <a:p>
            <a:r>
              <a:rPr lang="en-US" dirty="0" smtClean="0"/>
              <a:t>This spontaneous depolarization to threshold is known as </a:t>
            </a:r>
            <a:r>
              <a:rPr lang="en-US" b="1" dirty="0"/>
              <a:t>PACE MAKER POTENTIAL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821E91-5A4F-47CB-94D3-2C42B760E0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099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074" name="Picture 2" descr="D:\my documents\SHERWOOD 7 LECTURES (2010)\Media\Image_Library\chapter9\09f07.jpg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101"/>
          <a:stretch/>
        </p:blipFill>
        <p:spPr bwMode="auto">
          <a:xfrm>
            <a:off x="457200" y="338725"/>
            <a:ext cx="8234064" cy="65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00200" y="152400"/>
            <a:ext cx="5334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prstClr val="black"/>
                </a:solidFill>
              </a:rPr>
              <a:t>AUTORHYTHMICITY( PACE MAKER POTENTIAL)</a:t>
            </a:r>
            <a:endParaRPr lang="ar-SA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71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u="sng" dirty="0" smtClean="0"/>
              <a:t>Cause of </a:t>
            </a:r>
            <a:r>
              <a:rPr lang="en-US" b="1" u="sng" dirty="0" err="1" smtClean="0"/>
              <a:t>Prepotential</a:t>
            </a:r>
            <a:endParaRPr lang="en-US" b="1" u="sng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4953000"/>
          </a:xfrm>
        </p:spPr>
        <p:txBody>
          <a:bodyPr/>
          <a:lstStyle/>
          <a:p>
            <a:pPr eaLnBrk="1" hangingPunct="1"/>
            <a:r>
              <a:rPr lang="en-US" dirty="0" smtClean="0"/>
              <a:t>Na</a:t>
            </a:r>
            <a:r>
              <a:rPr lang="en-US" baseline="30000" dirty="0" smtClean="0"/>
              <a:t>+ </a:t>
            </a:r>
            <a:r>
              <a:rPr lang="en-US" dirty="0" smtClean="0"/>
              <a:t>going inside</a:t>
            </a:r>
          </a:p>
          <a:p>
            <a:pPr eaLnBrk="1" hangingPunct="1"/>
            <a:r>
              <a:rPr lang="en-US" dirty="0" err="1" smtClean="0"/>
              <a:t>Ca</a:t>
            </a:r>
            <a:r>
              <a:rPr lang="en-US" baseline="30000" dirty="0" smtClean="0"/>
              <a:t>++ </a:t>
            </a:r>
            <a:r>
              <a:rPr lang="en-US" dirty="0" smtClean="0"/>
              <a:t>going inside</a:t>
            </a:r>
          </a:p>
          <a:p>
            <a:pPr eaLnBrk="1" hangingPunct="1"/>
            <a:r>
              <a:rPr lang="en-US" dirty="0" smtClean="0">
                <a:latin typeface="Arial Black" pitchFamily="34" charset="0"/>
              </a:rPr>
              <a:t>↓ K</a:t>
            </a:r>
            <a:r>
              <a:rPr lang="en-US" baseline="30000" dirty="0" smtClean="0"/>
              <a:t>+ </a:t>
            </a:r>
            <a:r>
              <a:rPr lang="en-US" dirty="0" smtClean="0"/>
              <a:t>going outside</a:t>
            </a:r>
          </a:p>
          <a:p>
            <a:pPr eaLnBrk="1" hangingPunct="1"/>
            <a:r>
              <a:rPr lang="en-US" dirty="0" smtClean="0"/>
              <a:t>After </a:t>
            </a:r>
            <a:r>
              <a:rPr lang="en-US" dirty="0" err="1" smtClean="0"/>
              <a:t>Prepotential</a:t>
            </a:r>
            <a:r>
              <a:rPr lang="en-US" dirty="0" smtClean="0"/>
              <a:t> we get Depolarization and Repolarization</a:t>
            </a:r>
          </a:p>
          <a:p>
            <a:pPr eaLnBrk="1" hangingPunct="1">
              <a:buFontTx/>
              <a:buNone/>
            </a:pPr>
            <a:r>
              <a:rPr lang="en-US" dirty="0" smtClean="0"/>
              <a:t>Cause of Depolarization - </a:t>
            </a:r>
            <a:r>
              <a:rPr lang="en-US" dirty="0" err="1" smtClean="0"/>
              <a:t>Ca</a:t>
            </a:r>
            <a:r>
              <a:rPr lang="en-US" baseline="30000" dirty="0" smtClean="0"/>
              <a:t>++ </a:t>
            </a:r>
            <a:r>
              <a:rPr lang="en-US" dirty="0" smtClean="0"/>
              <a:t>going inside</a:t>
            </a:r>
          </a:p>
          <a:p>
            <a:pPr eaLnBrk="1" hangingPunct="1">
              <a:buFontTx/>
              <a:buNone/>
            </a:pPr>
            <a:r>
              <a:rPr lang="en-US" dirty="0" smtClean="0"/>
              <a:t>Cause of Repolarization - </a:t>
            </a:r>
            <a:r>
              <a:rPr lang="en-US" dirty="0" smtClean="0">
                <a:latin typeface="Arial Black" pitchFamily="34" charset="0"/>
              </a:rPr>
              <a:t>K</a:t>
            </a:r>
            <a:r>
              <a:rPr lang="en-US" baseline="30000" dirty="0" smtClean="0"/>
              <a:t>+ </a:t>
            </a:r>
            <a:r>
              <a:rPr lang="en-US" dirty="0" smtClean="0"/>
              <a:t>going outside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EFE55-84FD-491A-BE8C-A65039FD9D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25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483</Words>
  <Application>Microsoft Office PowerPoint</Application>
  <PresentationFormat>On-screen Show (4:3)</PresentationFormat>
  <Paragraphs>73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Office Theme</vt:lpstr>
      <vt:lpstr>1_Office Theme</vt:lpstr>
      <vt:lpstr>2_Office Theme</vt:lpstr>
      <vt:lpstr>CARDIAC MUSCLE</vt:lpstr>
      <vt:lpstr>CARDIAC MUSCLE</vt:lpstr>
      <vt:lpstr>PowerPoint Presentation</vt:lpstr>
      <vt:lpstr>Cardiac Muscle Fibers</vt:lpstr>
      <vt:lpstr>PowerPoint Presentation</vt:lpstr>
      <vt:lpstr>Electrical Activity of Heart</vt:lpstr>
      <vt:lpstr>AUTORHYTHMICITY</vt:lpstr>
      <vt:lpstr>PowerPoint Presentation</vt:lpstr>
      <vt:lpstr>Cause of Prepotential</vt:lpstr>
      <vt:lpstr>Myocardial Action Potential   ( Excitability )</vt:lpstr>
      <vt:lpstr>Ventricular action potential </vt:lpstr>
      <vt:lpstr>Electrical Activity of Heart</vt:lpstr>
      <vt:lpstr>PowerPoint Presentation</vt:lpstr>
      <vt:lpstr>Source of calcium for cross bridge cycling </vt:lpstr>
      <vt:lpstr>Excitation-Contraction Coupling in Cardiac Contractile Cells</vt:lpstr>
      <vt:lpstr>Length tension relationship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Quadri</dc:creator>
  <cp:lastModifiedBy>Mohammed Quadri</cp:lastModifiedBy>
  <cp:revision>17</cp:revision>
  <dcterms:created xsi:type="dcterms:W3CDTF">2011-10-08T12:13:07Z</dcterms:created>
  <dcterms:modified xsi:type="dcterms:W3CDTF">2013-05-04T20:16:39Z</dcterms:modified>
</cp:coreProperties>
</file>