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72" r:id="rId9"/>
    <p:sldId id="268" r:id="rId10"/>
    <p:sldId id="269" r:id="rId11"/>
    <p:sldId id="270" r:id="rId12"/>
    <p:sldId id="273" r:id="rId13"/>
    <p:sldId id="274" r:id="rId14"/>
    <p:sldId id="265" r:id="rId15"/>
    <p:sldId id="266" r:id="rId16"/>
    <p:sldId id="264" r:id="rId17"/>
    <p:sldId id="271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3448AD-A2F2-4340-8F08-B0FD46AD2D4F}" type="datetimeFigureOut">
              <a:rPr lang="ar-SA" smtClean="0"/>
              <a:t>08/07/1434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4E9E87-271B-4B5C-A4DB-7C978BD6E6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69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B3429B6A-1FFD-48C5-90AE-21C9EBD3235A}" type="slidenum">
              <a:rPr lang="en-US">
                <a:latin typeface="Arial" pitchFamily="34" charset="0"/>
              </a:rPr>
              <a:pPr eaLnBrk="1" hangingPunct="1"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Applied Aspects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C</a:t>
            </a:r>
            <a:r>
              <a:rPr lang="en-US" b="1" dirty="0" smtClean="0"/>
              <a:t>linical </a:t>
            </a:r>
            <a:r>
              <a:rPr lang="en-US" b="1" dirty="0"/>
              <a:t>C</a:t>
            </a:r>
            <a:r>
              <a:rPr lang="en-US" b="1" dirty="0" smtClean="0"/>
              <a:t>onsideration)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0" rtl="0"/>
            <a:r>
              <a:rPr lang="en-US" sz="2900" b="1" dirty="0" err="1">
                <a:solidFill>
                  <a:prstClr val="black">
                    <a:tint val="75000"/>
                  </a:prstClr>
                </a:solidFill>
              </a:rPr>
              <a:t>Dr.Mohammed</a:t>
            </a:r>
            <a:r>
              <a:rPr lang="en-US" sz="29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2900" b="1" dirty="0" err="1">
                <a:solidFill>
                  <a:prstClr val="black">
                    <a:tint val="75000"/>
                  </a:prstClr>
                </a:solidFill>
              </a:rPr>
              <a:t>Sharique</a:t>
            </a:r>
            <a:r>
              <a:rPr lang="en-US" sz="2900" b="1" dirty="0">
                <a:solidFill>
                  <a:prstClr val="black">
                    <a:tint val="75000"/>
                  </a:prstClr>
                </a:solidFill>
              </a:rPr>
              <a:t> Ahmed </a:t>
            </a:r>
            <a:r>
              <a:rPr lang="en-US" sz="2900" b="1" dirty="0" err="1">
                <a:solidFill>
                  <a:prstClr val="black">
                    <a:tint val="75000"/>
                  </a:prstClr>
                </a:solidFill>
              </a:rPr>
              <a:t>Quadri</a:t>
            </a:r>
            <a:endParaRPr lang="en-US" sz="2900" b="1" dirty="0">
              <a:solidFill>
                <a:prstClr val="black">
                  <a:tint val="75000"/>
                </a:prstClr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>
                    <a:tint val="75000"/>
                  </a:prstClr>
                </a:solidFill>
              </a:rPr>
              <a:t>Assistant Professor 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>
                    <a:tint val="75000"/>
                  </a:prstClr>
                </a:solidFill>
              </a:rPr>
              <a:t>Department Basic Medical Sciences 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>
                    <a:tint val="75000"/>
                  </a:prstClr>
                </a:solidFill>
              </a:rPr>
              <a:t>Division of Physiology 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>
                    <a:tint val="75000"/>
                  </a:prstClr>
                </a:solidFill>
              </a:rPr>
              <a:t>Faculty of Medicine 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</a:pPr>
            <a:r>
              <a:rPr lang="en-US" sz="2100" dirty="0" err="1">
                <a:solidFill>
                  <a:prstClr val="black">
                    <a:tint val="75000"/>
                  </a:prstClr>
                </a:solidFill>
              </a:rPr>
              <a:t>Almaarefa</a:t>
            </a:r>
            <a:r>
              <a:rPr lang="en-US" sz="2100" dirty="0">
                <a:solidFill>
                  <a:prstClr val="black">
                    <a:tint val="75000"/>
                  </a:prstClr>
                </a:solidFill>
              </a:rPr>
              <a:t> Colleges</a:t>
            </a:r>
            <a:r>
              <a:rPr lang="en-US" sz="15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ar-SA" sz="1500" dirty="0">
              <a:solidFill>
                <a:prstClr val="black">
                  <a:tint val="75000"/>
                </a:prstClr>
              </a:solidFill>
            </a:endParaRPr>
          </a:p>
          <a:p>
            <a:endParaRPr lang="ar-S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397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75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7200" dirty="0" smtClean="0">
                <a:solidFill>
                  <a:srgbClr val="333399"/>
                </a:solidFill>
                <a:latin typeface="Arial Rounded MT Bold" pitchFamily="34" charset="0"/>
                <a:cs typeface="Akhbar MT" pitchFamily="2" charset="-78"/>
              </a:rPr>
              <a:t>بسم الله الرحمن الرحيم</a:t>
            </a:r>
            <a:endParaRPr lang="en-US" sz="72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34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Strain Injuries to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Injury </a:t>
            </a:r>
            <a:r>
              <a:rPr lang="en-US" dirty="0"/>
              <a:t>can occur to </a:t>
            </a:r>
            <a:r>
              <a:rPr lang="en-US" dirty="0" smtClean="0"/>
              <a:t>a muscle </a:t>
            </a:r>
            <a:r>
              <a:rPr lang="en-US" dirty="0"/>
              <a:t>that is </a:t>
            </a:r>
            <a:r>
              <a:rPr lang="en-US" b="1" dirty="0"/>
              <a:t>overstretched</a:t>
            </a:r>
            <a:r>
              <a:rPr lang="en-US" dirty="0"/>
              <a:t> while </a:t>
            </a:r>
            <a:r>
              <a:rPr lang="en-US" b="1" dirty="0"/>
              <a:t>unstimulated</a:t>
            </a:r>
            <a:r>
              <a:rPr lang="en-US" dirty="0"/>
              <a:t>, </a:t>
            </a:r>
          </a:p>
          <a:p>
            <a:r>
              <a:rPr lang="en-US" dirty="0" smtClean="0"/>
              <a:t> But </a:t>
            </a:r>
            <a:r>
              <a:rPr lang="en-US" b="1" dirty="0" smtClean="0"/>
              <a:t>most injuries </a:t>
            </a:r>
            <a:r>
              <a:rPr lang="en-US" dirty="0"/>
              <a:t>occur </a:t>
            </a:r>
            <a:r>
              <a:rPr lang="en-US" b="1" dirty="0"/>
              <a:t>during eccentric contraction</a:t>
            </a:r>
            <a:r>
              <a:rPr lang="en-US" dirty="0"/>
              <a:t>,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Relatively few </a:t>
            </a:r>
            <a:r>
              <a:rPr lang="en-US" dirty="0"/>
              <a:t>injuries occur under isometric or isotonic </a:t>
            </a:r>
            <a:r>
              <a:rPr lang="en-US" dirty="0" smtClean="0"/>
              <a:t>(concentric) </a:t>
            </a:r>
            <a:r>
              <a:rPr lang="en-US" dirty="0"/>
              <a:t>contraction conditions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site of injury is most often </a:t>
            </a:r>
            <a:r>
              <a:rPr lang="en-US" dirty="0" smtClean="0"/>
              <a:t>at the </a:t>
            </a:r>
            <a:r>
              <a:rPr lang="en-US" dirty="0"/>
              <a:t>myotendinous junction</a:t>
            </a:r>
          </a:p>
        </p:txBody>
      </p:sp>
    </p:spTree>
    <p:extLst>
      <p:ext uri="{BB962C8B-B14F-4D97-AF65-F5344CB8AC3E}">
        <p14:creationId xmlns:p14="http://schemas.microsoft.com/office/powerpoint/2010/main" val="40023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Strain Injuries to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In some </a:t>
            </a:r>
            <a:r>
              <a:rPr lang="en-US" dirty="0"/>
              <a:t>cases, there is complete disruption of the muscle </a:t>
            </a:r>
            <a:r>
              <a:rPr lang="en-US" dirty="0" smtClean="0"/>
              <a:t>(avulsion), </a:t>
            </a:r>
            <a:r>
              <a:rPr lang="en-US" dirty="0"/>
              <a:t>although usually separation is not complete. </a:t>
            </a:r>
            <a:endParaRPr lang="en-US" dirty="0" smtClean="0"/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 Soreness  </a:t>
            </a:r>
          </a:p>
          <a:p>
            <a:pPr lvl="1"/>
            <a:r>
              <a:rPr lang="en-US" dirty="0" smtClean="0"/>
              <a:t>Weakness,</a:t>
            </a:r>
          </a:p>
          <a:p>
            <a:pPr lvl="1"/>
            <a:r>
              <a:rPr lang="en-US" dirty="0" smtClean="0"/>
              <a:t>Delayed Swelling, And </a:t>
            </a:r>
          </a:p>
          <a:p>
            <a:pPr lvl="1"/>
            <a:r>
              <a:rPr lang="en-US" dirty="0" smtClean="0"/>
              <a:t>“Bunching up</a:t>
            </a:r>
            <a:r>
              <a:rPr lang="en-US" dirty="0"/>
              <a:t>” in extreme cases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5334000"/>
            <a:ext cx="7620000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Delayed-onset muscle soreness, as often experienced </a:t>
            </a:r>
            <a:r>
              <a:rPr lang="en-US" sz="2400" dirty="0" smtClean="0">
                <a:solidFill>
                  <a:schemeClr val="tx1"/>
                </a:solidFill>
              </a:rPr>
              <a:t>after unaccustomed </a:t>
            </a:r>
            <a:r>
              <a:rPr lang="en-US" sz="2400" dirty="0">
                <a:solidFill>
                  <a:schemeClr val="tx1"/>
                </a:solidFill>
              </a:rPr>
              <a:t>exercise, also results from strain injury, but </a:t>
            </a:r>
            <a:r>
              <a:rPr lang="en-US" sz="2400" dirty="0" smtClean="0">
                <a:solidFill>
                  <a:schemeClr val="tx1"/>
                </a:solidFill>
              </a:rPr>
              <a:t>on a </a:t>
            </a:r>
            <a:r>
              <a:rPr lang="en-US" sz="2400" dirty="0">
                <a:solidFill>
                  <a:schemeClr val="tx1"/>
                </a:solidFill>
              </a:rPr>
              <a:t>smaller scale.</a:t>
            </a:r>
          </a:p>
        </p:txBody>
      </p:sp>
    </p:spTree>
    <p:extLst>
      <p:ext uri="{BB962C8B-B14F-4D97-AF65-F5344CB8AC3E}">
        <p14:creationId xmlns:p14="http://schemas.microsoft.com/office/powerpoint/2010/main" val="28700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4572000" cy="397887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" y="0"/>
            <a:ext cx="537028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1855" y="4191000"/>
            <a:ext cx="25682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MRI PICTURES OF MUSCLE INJURIES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Strain Injuries to Muscle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09541"/>
            <a:ext cx="5638799" cy="4907279"/>
          </a:xfrm>
        </p:spPr>
      </p:pic>
    </p:spTree>
    <p:extLst>
      <p:ext uri="{BB962C8B-B14F-4D97-AF65-F5344CB8AC3E}">
        <p14:creationId xmlns:p14="http://schemas.microsoft.com/office/powerpoint/2010/main" val="33888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Testosterone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Muscle fibers in males are thicker, larger and stronger than females , because of action of steroid hormone testosterone.</a:t>
            </a:r>
          </a:p>
          <a:p>
            <a:endParaRPr lang="en-US" dirty="0" smtClean="0"/>
          </a:p>
          <a:p>
            <a:r>
              <a:rPr lang="en-US" dirty="0" smtClean="0"/>
              <a:t>Testosterone promotes the synthesis of actin &amp; myosin filaments </a:t>
            </a:r>
          </a:p>
          <a:p>
            <a:endParaRPr lang="en-US" dirty="0"/>
          </a:p>
          <a:p>
            <a:r>
              <a:rPr lang="en-US" dirty="0" smtClean="0"/>
              <a:t>Use of Anabolic androgenic steroids by athletes –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eally winners or losers ?  </a:t>
            </a:r>
            <a:endParaRPr lang="ar-SA" dirty="0">
              <a:solidFill>
                <a:srgbClr val="FF00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696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/>
              <a:t>A</a:t>
            </a:r>
            <a:r>
              <a:rPr lang="en-US" dirty="0" smtClean="0"/>
              <a:t>trophy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muscle is not used its actin &amp; myosin content decreases.</a:t>
            </a:r>
          </a:p>
          <a:p>
            <a:pPr lvl="1"/>
            <a:r>
              <a:rPr lang="en-US" sz="2800" dirty="0" smtClean="0"/>
              <a:t>Disuse atrophy :</a:t>
            </a:r>
          </a:p>
          <a:p>
            <a:pPr lvl="2"/>
            <a:r>
              <a:rPr lang="en-US" sz="2400" dirty="0" smtClean="0"/>
              <a:t>Plaster cast </a:t>
            </a:r>
          </a:p>
          <a:p>
            <a:pPr lvl="2"/>
            <a:r>
              <a:rPr lang="en-US" sz="2400" dirty="0" smtClean="0"/>
              <a:t>Prolonged bed confinement </a:t>
            </a:r>
          </a:p>
          <a:p>
            <a:pPr lvl="2"/>
            <a:r>
              <a:rPr lang="en-US" sz="2400" dirty="0" smtClean="0"/>
              <a:t>Space( loss of gravity )</a:t>
            </a:r>
          </a:p>
          <a:p>
            <a:pPr lvl="1"/>
            <a:r>
              <a:rPr lang="en-US" sz="2800" dirty="0" smtClean="0"/>
              <a:t>Denervation atrophy:</a:t>
            </a:r>
            <a:endParaRPr lang="ar-SA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414308" cy="3310731"/>
          </a:xfrm>
        </p:spPr>
      </p:pic>
    </p:spTree>
    <p:extLst>
      <p:ext uri="{BB962C8B-B14F-4D97-AF65-F5344CB8AC3E}">
        <p14:creationId xmlns:p14="http://schemas.microsoft.com/office/powerpoint/2010/main" val="4204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Dystrophy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fatal Hereditary pathological conditions characterized by progressive degeneration of contractile elements .</a:t>
            </a:r>
          </a:p>
          <a:p>
            <a:r>
              <a:rPr lang="en-US" dirty="0" smtClean="0"/>
              <a:t>Affects young boys leading to death before age of 20.</a:t>
            </a:r>
          </a:p>
          <a:p>
            <a:r>
              <a:rPr lang="en-US" dirty="0" smtClean="0"/>
              <a:t>There </a:t>
            </a:r>
            <a:r>
              <a:rPr lang="en-US" dirty="0"/>
              <a:t>are many different types of muscular dystrophy. They include:</a:t>
            </a:r>
          </a:p>
          <a:p>
            <a:pPr lvl="2"/>
            <a:r>
              <a:rPr lang="en-US" dirty="0"/>
              <a:t>Becker muscular dystrophy</a:t>
            </a:r>
          </a:p>
          <a:p>
            <a:pPr lvl="2"/>
            <a:r>
              <a:rPr lang="en-US" dirty="0" smtClean="0"/>
              <a:t>Duchene </a:t>
            </a:r>
            <a:r>
              <a:rPr lang="en-US" dirty="0"/>
              <a:t>muscular dystrophy</a:t>
            </a:r>
          </a:p>
          <a:p>
            <a:pPr lvl="2"/>
            <a:r>
              <a:rPr lang="en-US" dirty="0"/>
              <a:t>Emery-</a:t>
            </a:r>
            <a:r>
              <a:rPr lang="en-US" dirty="0" err="1"/>
              <a:t>Dreifuss</a:t>
            </a:r>
            <a:r>
              <a:rPr lang="en-US" dirty="0"/>
              <a:t> muscular dystrophy</a:t>
            </a:r>
          </a:p>
          <a:p>
            <a:pPr lvl="2"/>
            <a:r>
              <a:rPr lang="en-US" dirty="0" smtClean="0"/>
              <a:t>Limb-girdle </a:t>
            </a:r>
            <a:r>
              <a:rPr lang="en-US" dirty="0"/>
              <a:t>muscular dystrophy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808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Duchene </a:t>
            </a:r>
            <a:r>
              <a:rPr lang="en-US" dirty="0"/>
              <a:t>Muscular </a:t>
            </a:r>
            <a:r>
              <a:rPr lang="en-US" dirty="0" smtClean="0"/>
              <a:t>Dystrophy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X-linked recessive disorder </a:t>
            </a:r>
          </a:p>
          <a:p>
            <a:r>
              <a:rPr lang="en-US" dirty="0" smtClean="0"/>
              <a:t>Defective gene responsible for Duchene muscular dystrophy- gene normally produces dystrophine</a:t>
            </a:r>
          </a:p>
          <a:p>
            <a:r>
              <a:rPr lang="en-US" dirty="0" smtClean="0"/>
              <a:t>Treatment  under research </a:t>
            </a:r>
          </a:p>
          <a:p>
            <a:pPr lvl="1"/>
            <a:r>
              <a:rPr lang="en-US" dirty="0" smtClean="0"/>
              <a:t>Gene Therapy </a:t>
            </a:r>
          </a:p>
          <a:p>
            <a:pPr lvl="1"/>
            <a:r>
              <a:rPr lang="en-US" dirty="0" smtClean="0"/>
              <a:t>Cell </a:t>
            </a:r>
            <a:r>
              <a:rPr lang="en-US" dirty="0"/>
              <a:t>T</a:t>
            </a:r>
            <a:r>
              <a:rPr lang="en-US" dirty="0" smtClean="0"/>
              <a:t>ransplantation Approach</a:t>
            </a:r>
          </a:p>
          <a:p>
            <a:pPr lvl="1"/>
            <a:r>
              <a:rPr lang="en-US" dirty="0" smtClean="0"/>
              <a:t>Utrophin Approach</a:t>
            </a:r>
          </a:p>
          <a:p>
            <a:pPr lvl="1"/>
            <a:r>
              <a:rPr lang="en-US" dirty="0" smtClean="0"/>
              <a:t>Anti- </a:t>
            </a:r>
            <a:r>
              <a:rPr lang="en-US" dirty="0" err="1" smtClean="0"/>
              <a:t>Myostatin</a:t>
            </a:r>
            <a:r>
              <a:rPr lang="en-US" dirty="0" smtClean="0"/>
              <a:t> </a:t>
            </a:r>
            <a:r>
              <a:rPr lang="en-US" dirty="0" smtClean="0"/>
              <a:t>Approach  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6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Human physiology by Lauralee Sherwood, 7</a:t>
            </a:r>
            <a:r>
              <a:rPr lang="en-US" baseline="30000" dirty="0" smtClean="0"/>
              <a:t>th</a:t>
            </a:r>
            <a:r>
              <a:rPr lang="en-US" dirty="0" smtClean="0"/>
              <a:t>  edition</a:t>
            </a:r>
          </a:p>
          <a:p>
            <a:pPr algn="l" rtl="0" eaLnBrk="1" hangingPunct="1"/>
            <a:r>
              <a:rPr lang="en-US" dirty="0" smtClean="0"/>
              <a:t>Text book physiology by Guyton &amp;Hall,12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algn="l" rtl="0" eaLnBrk="1" hangingPunct="1"/>
            <a:r>
              <a:rPr lang="en-US" dirty="0" smtClean="0"/>
              <a:t>Text book of physiology by Linda .s contanzo,third edition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DAA259-6612-4B10-AA39-628F6A1F5297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Disease of motor neurons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239000" cy="879475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Poliomyelitis: </a:t>
            </a:r>
            <a:r>
              <a:rPr lang="en-US" sz="2800" b="0" dirty="0"/>
              <a:t>cell bodies of motor neurons are destroyed by polio virus</a:t>
            </a:r>
            <a:endParaRPr lang="ar-SA" sz="2800" b="0" dirty="0"/>
          </a:p>
          <a:p>
            <a:endParaRPr lang="ar-S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4" y="2221706"/>
            <a:ext cx="3313906" cy="441490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21706"/>
            <a:ext cx="3236912" cy="4312333"/>
          </a:xfrm>
        </p:spPr>
      </p:pic>
    </p:spTree>
    <p:extLst>
      <p:ext uri="{BB962C8B-B14F-4D97-AF65-F5344CB8AC3E}">
        <p14:creationId xmlns:p14="http://schemas.microsoft.com/office/powerpoint/2010/main" val="397890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 of motor </a:t>
            </a:r>
            <a:r>
              <a:rPr lang="en-US" dirty="0" smtClean="0"/>
              <a:t>neurons</a:t>
            </a:r>
            <a:r>
              <a:rPr lang="en-US" sz="1800" dirty="0" smtClean="0"/>
              <a:t>(continues)</a:t>
            </a:r>
            <a:endParaRPr lang="ar-S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Amyotrophic lateral sclerosis: </a:t>
            </a:r>
            <a:r>
              <a:rPr lang="en-US" sz="2400" dirty="0"/>
              <a:t>D</a:t>
            </a:r>
            <a:r>
              <a:rPr lang="en-US" sz="2400" dirty="0" smtClean="0"/>
              <a:t>egeneration and eventual death of motor neurons</a:t>
            </a:r>
            <a:r>
              <a:rPr lang="en-US" sz="2400" b="1" dirty="0" smtClean="0"/>
              <a:t>  </a:t>
            </a:r>
          </a:p>
          <a:p>
            <a:pPr lvl="2"/>
            <a:r>
              <a:rPr lang="en-US" dirty="0" smtClean="0"/>
              <a:t>Loss of motor control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2"/>
            <a:r>
              <a:rPr lang="en-US" dirty="0" smtClean="0"/>
              <a:t>Muscle </a:t>
            </a:r>
            <a:r>
              <a:rPr lang="en-US" dirty="0"/>
              <a:t>weakening, twitching, and an inability to move the arms, legs, and body. The condition slowly gets </a:t>
            </a:r>
            <a:r>
              <a:rPr lang="en-US" dirty="0" smtClean="0"/>
              <a:t>worse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it becomes hard or impossible to breathe</a:t>
            </a:r>
            <a:r>
              <a:rPr lang="en-US" dirty="0" smtClean="0"/>
              <a:t>.</a:t>
            </a:r>
          </a:p>
          <a:p>
            <a:pPr lvl="2"/>
            <a:endParaRPr lang="en-US" sz="1600" dirty="0" smtClean="0"/>
          </a:p>
          <a:p>
            <a:pPr lvl="2"/>
            <a:r>
              <a:rPr lang="en-US" dirty="0" smtClean="0"/>
              <a:t>Progressive paralysis leading to death 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xact cause is uncertain </a:t>
            </a:r>
          </a:p>
          <a:p>
            <a:pPr marL="0" indent="0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41339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4114800" cy="2133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Chemical agents &amp; diseases that affect </a:t>
            </a:r>
            <a:r>
              <a:rPr lang="en-US" sz="3200" dirty="0"/>
              <a:t>N</a:t>
            </a:r>
            <a:r>
              <a:rPr lang="en-US" sz="3200" dirty="0" smtClean="0"/>
              <a:t>euromuscular </a:t>
            </a:r>
            <a:r>
              <a:rPr lang="en-US" sz="3200" dirty="0"/>
              <a:t>J</a:t>
            </a:r>
            <a:r>
              <a:rPr lang="en-US" sz="3200" dirty="0" smtClean="0"/>
              <a:t>unction </a:t>
            </a:r>
            <a:endParaRPr lang="ar-SA" sz="3200" dirty="0"/>
          </a:p>
        </p:txBody>
      </p:sp>
      <p:pic>
        <p:nvPicPr>
          <p:cNvPr id="1026" name="Picture 2" descr="D:\my documents\musculoskeletal system\lectures\chapter7\07t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9" b="2264"/>
          <a:stretch/>
        </p:blipFill>
        <p:spPr bwMode="auto">
          <a:xfrm>
            <a:off x="3733799" y="76200"/>
            <a:ext cx="5277617" cy="6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9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Myasthenia Gravis </a:t>
            </a:r>
            <a:endParaRPr lang="ar-SA" dirty="0"/>
          </a:p>
        </p:txBody>
      </p:sp>
      <p:pic>
        <p:nvPicPr>
          <p:cNvPr id="2050" name="Picture 2" descr="C:\Users\mquadri\Pictures\myastheniagrav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4681"/>
            <a:ext cx="79248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9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Myasthenia Gravis </a:t>
            </a:r>
            <a:endParaRPr lang="ar-S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" y="762000"/>
            <a:ext cx="4669156" cy="327660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98" y="2971800"/>
            <a:ext cx="4896002" cy="3581400"/>
          </a:xfrm>
        </p:spPr>
      </p:pic>
    </p:spTree>
    <p:extLst>
      <p:ext uri="{BB962C8B-B14F-4D97-AF65-F5344CB8AC3E}">
        <p14:creationId xmlns:p14="http://schemas.microsoft.com/office/powerpoint/2010/main" val="26478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Muscle Hypertrophy</a:t>
            </a:r>
            <a:endParaRPr lang="ar-SA" dirty="0"/>
          </a:p>
        </p:txBody>
      </p:sp>
      <p:pic>
        <p:nvPicPr>
          <p:cNvPr id="3074" name="Picture 2" descr="C:\Users\mquadri\Pictures\lee-bicep-cur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38272" b="23830"/>
          <a:stretch/>
        </p:blipFill>
        <p:spPr bwMode="auto">
          <a:xfrm>
            <a:off x="3276600" y="1676400"/>
            <a:ext cx="5061120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quadri\Pictures\black_bice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590800" cy="46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838200"/>
            <a:ext cx="811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Size of muscles can be increase by regular bouts of anaerobic, short duration, high intensity, resistance training, such as weight lifting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4542430"/>
            <a:ext cx="5867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Increase in diameter of fast glycolytic fibers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 increased synthesis of actin and myosin filaments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Stress triggers signaling proteins that turn on genes that direct the synthesis contractile proteins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5551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12365" r="4663" b="8471"/>
          <a:stretch/>
        </p:blipFill>
        <p:spPr>
          <a:xfrm>
            <a:off x="2133600" y="914400"/>
            <a:ext cx="5324561" cy="5603468"/>
          </a:xfrm>
        </p:spPr>
      </p:pic>
      <p:sp>
        <p:nvSpPr>
          <p:cNvPr id="3" name="Rectangle 2"/>
          <p:cNvSpPr/>
          <p:nvPr/>
        </p:nvSpPr>
        <p:spPr>
          <a:xfrm>
            <a:off x="3429000" y="55626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Injury</a:t>
            </a:r>
            <a:endParaRPr lang="ar-SA" dirty="0"/>
          </a:p>
        </p:txBody>
      </p:sp>
      <p:pic>
        <p:nvPicPr>
          <p:cNvPr id="1026" name="Picture 2" descr="C:\Users\mquadri\Pictures\skinny-cur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b="22015"/>
          <a:stretch/>
        </p:blipFill>
        <p:spPr bwMode="auto">
          <a:xfrm>
            <a:off x="1828800" y="1594205"/>
            <a:ext cx="5029200" cy="49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483</Words>
  <Application>Microsoft Office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Applied Aspects (Clinical Consideration)</vt:lpstr>
      <vt:lpstr>Disease of motor neurons</vt:lpstr>
      <vt:lpstr>Disease of motor neurons(continues)</vt:lpstr>
      <vt:lpstr>Chemical agents &amp; diseases that affect Neuromuscular Junction </vt:lpstr>
      <vt:lpstr>Myasthenia Gravis </vt:lpstr>
      <vt:lpstr>Myasthenia Gravis </vt:lpstr>
      <vt:lpstr>Muscle Hypertrophy</vt:lpstr>
      <vt:lpstr>PowerPoint Presentation</vt:lpstr>
      <vt:lpstr>Muscle Injury</vt:lpstr>
      <vt:lpstr>Strain Injuries to Muscle</vt:lpstr>
      <vt:lpstr>Strain Injuries to Muscle</vt:lpstr>
      <vt:lpstr>PowerPoint Presentation</vt:lpstr>
      <vt:lpstr>Strain Injuries to Muscle</vt:lpstr>
      <vt:lpstr>Influence of Testosterone </vt:lpstr>
      <vt:lpstr>Muscle Atrophy</vt:lpstr>
      <vt:lpstr>Muscular Dystrophy</vt:lpstr>
      <vt:lpstr>Duchene Muscular Dystrophy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Aspects (Clinical Consideration)</dc:title>
  <dc:creator>Mohammed Quadri</dc:creator>
  <cp:lastModifiedBy>Mohammed Quadri</cp:lastModifiedBy>
  <cp:revision>28</cp:revision>
  <dcterms:created xsi:type="dcterms:W3CDTF">2006-08-16T00:00:00Z</dcterms:created>
  <dcterms:modified xsi:type="dcterms:W3CDTF">2013-05-17T17:14:58Z</dcterms:modified>
</cp:coreProperties>
</file>