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5" r:id="rId4"/>
  </p:sldMasterIdLst>
  <p:sldIdLst>
    <p:sldId id="256" r:id="rId5"/>
    <p:sldId id="280" r:id="rId6"/>
    <p:sldId id="262" r:id="rId7"/>
    <p:sldId id="265" r:id="rId8"/>
    <p:sldId id="266" r:id="rId9"/>
    <p:sldId id="267" r:id="rId10"/>
    <p:sldId id="282" r:id="rId11"/>
    <p:sldId id="268" r:id="rId12"/>
    <p:sldId id="269" r:id="rId13"/>
    <p:sldId id="270" r:id="rId14"/>
    <p:sldId id="271" r:id="rId15"/>
    <p:sldId id="272" r:id="rId16"/>
    <p:sldId id="273" r:id="rId17"/>
    <p:sldId id="281" r:id="rId18"/>
    <p:sldId id="274" r:id="rId19"/>
    <p:sldId id="257" r:id="rId20"/>
    <p:sldId id="258" r:id="rId21"/>
    <p:sldId id="259" r:id="rId22"/>
    <p:sldId id="260" r:id="rId23"/>
    <p:sldId id="279" r:id="rId2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63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 smtClean="0"/>
              <a:t>05/07/34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7054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 smtClean="0"/>
              <a:t>05/07/34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9920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 smtClean="0"/>
              <a:t>05/07/34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638542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17DEB5-4BA6-45E5-AD93-0537E32263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35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832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203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9148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0563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7045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9700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311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 smtClean="0"/>
              <a:t>05/07/34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2270372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760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8885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9473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558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422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8273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9309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898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0760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5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 smtClean="0"/>
              <a:t>05/07/34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906429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253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127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855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77353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458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/>
              <a:t>05/07/34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54565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/>
              <a:t>05/07/34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2305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/>
              <a:t>05/07/34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6181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/>
              <a:t>05/07/34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348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/>
              <a:t>05/07/34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401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 smtClean="0"/>
              <a:t>05/07/34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29148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/>
              <a:t>05/07/34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0174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/>
              <a:t>05/07/34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5133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/>
              <a:t>05/07/34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27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/>
              <a:t>05/07/34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616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/>
              <a:t>05/07/34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50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/>
              <a:t>05/07/34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55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 smtClean="0"/>
              <a:t>05/07/34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653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 smtClean="0"/>
              <a:t>05/07/34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083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 smtClean="0"/>
              <a:t>05/07/34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25526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 smtClean="0"/>
              <a:t>05/07/34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84228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EC64B-44F9-46B5-B852-666B660D33B4}" type="datetimeFigureOut">
              <a:rPr lang="ar-SA" smtClean="0"/>
              <a:t>05/07/34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B6E073-1806-41D8-A9D3-37ACBB9020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3338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EC64B-44F9-46B5-B852-666B660D33B4}" type="datetimeFigureOut">
              <a:rPr lang="ar-SA" smtClean="0"/>
              <a:t>05/07/34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6E073-1806-41D8-A9D3-37ACBB90208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63951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4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3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DE77C798-3429-42D3-9514-DEBE69C4ACF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5/14/2013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325795D-33A8-43B0-AF48-32DF161E367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42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EC64B-44F9-46B5-B852-666B660D33B4}" type="datetimeFigureOut">
              <a:rPr lang="ar-SA">
                <a:solidFill>
                  <a:prstClr val="black">
                    <a:tint val="75000"/>
                  </a:prstClr>
                </a:solidFill>
              </a:rPr>
              <a:pPr/>
              <a:t>05/07/34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6E073-1806-41D8-A9D3-37ACBB902080}" type="slidenum">
              <a:rPr lang="ar-S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ar-S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237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solidFill>
            <a:srgbClr val="F6404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chemeClr val="bg1"/>
                </a:solidFill>
              </a:rPr>
              <a:t>Ankle Joint</a:t>
            </a:r>
            <a:endParaRPr lang="ar-SA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1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Tarsal Bones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905000"/>
            <a:ext cx="3048000" cy="4038600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FF0000"/>
                </a:solidFill>
              </a:rPr>
              <a:t>Cuboid and </a:t>
            </a:r>
            <a:r>
              <a:rPr lang="en-US" dirty="0" err="1" smtClean="0">
                <a:solidFill>
                  <a:srgbClr val="FF0000"/>
                </a:solidFill>
              </a:rPr>
              <a:t>Cuniforms</a:t>
            </a:r>
            <a:r>
              <a:rPr lang="en-US" dirty="0" smtClean="0"/>
              <a:t>- the most distal row of </a:t>
            </a:r>
            <a:r>
              <a:rPr lang="en-US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tarsal</a:t>
            </a:r>
            <a:r>
              <a:rPr lang="en-US" dirty="0" smtClean="0"/>
              <a:t> bones in the foot.</a:t>
            </a:r>
          </a:p>
        </p:txBody>
      </p:sp>
      <p:pic>
        <p:nvPicPr>
          <p:cNvPr id="12292" name="Picture 5" descr="bones-of-the-foot-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58674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16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Foot bones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057400"/>
            <a:ext cx="3810000" cy="4038600"/>
          </a:xfrm>
        </p:spPr>
        <p:txBody>
          <a:bodyPr/>
          <a:lstStyle/>
          <a:p>
            <a:pPr algn="l" rtl="0" eaLnBrk="1" hangingPunct="1"/>
            <a:r>
              <a:rPr lang="en-US" sz="2700" dirty="0" smtClean="0"/>
              <a:t>Metatarsals are numbered 1-5. </a:t>
            </a:r>
          </a:p>
          <a:p>
            <a:pPr algn="l" rtl="0" eaLnBrk="1" hangingPunct="1"/>
            <a:r>
              <a:rPr lang="en-US" sz="2700" dirty="0" smtClean="0"/>
              <a:t>Normally first and fifth are </a:t>
            </a:r>
            <a:r>
              <a:rPr lang="en-US" sz="2700" dirty="0" smtClean="0">
                <a:solidFill>
                  <a:srgbClr val="FF0000"/>
                </a:solidFill>
              </a:rPr>
              <a:t>weight-bearing </a:t>
            </a:r>
            <a:r>
              <a:rPr lang="en-US" sz="2700" dirty="0" smtClean="0"/>
              <a:t>bones and 2-4 are not.</a:t>
            </a:r>
          </a:p>
        </p:txBody>
      </p:sp>
      <p:pic>
        <p:nvPicPr>
          <p:cNvPr id="13316" name="Picture 5" descr="tumblr_l6smzcFMjo1qzb5u0o1_4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7717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Foot Bones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4572000" cy="4038600"/>
          </a:xfrm>
        </p:spPr>
        <p:txBody>
          <a:bodyPr/>
          <a:lstStyle/>
          <a:p>
            <a:pPr algn="l" rtl="0" eaLnBrk="1" hangingPunct="1"/>
            <a:r>
              <a:rPr lang="en-US" dirty="0" smtClean="0"/>
              <a:t>Phalanges of the foot have the same position as the hand, they are basically the toes.</a:t>
            </a:r>
          </a:p>
        </p:txBody>
      </p:sp>
      <p:pic>
        <p:nvPicPr>
          <p:cNvPr id="14340" name="Picture 5" descr="foot_anatomy_bones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905000"/>
            <a:ext cx="379095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769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886"/>
            <a:ext cx="7696200" cy="838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dirty="0" smtClean="0"/>
              <a:t>Joints of the Ankle/Foot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447800"/>
            <a:ext cx="4260850" cy="5181600"/>
          </a:xfrm>
        </p:spPr>
        <p:txBody>
          <a:bodyPr>
            <a:normAutofit fontScale="92500" lnSpcReduction="20000"/>
          </a:bodyPr>
          <a:lstStyle/>
          <a:p>
            <a:pPr algn="l" rtl="0" eaLnBrk="1" hangingPunct="1"/>
            <a:r>
              <a:rPr lang="en-US" sz="27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Talocrural</a:t>
            </a:r>
            <a:r>
              <a:rPr lang="en-US" sz="27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Joint</a:t>
            </a:r>
            <a:r>
              <a:rPr lang="en-US" sz="2700" dirty="0" smtClean="0"/>
              <a:t>-joint in the ankle found between the tibia, fibula, and talus. </a:t>
            </a:r>
            <a:r>
              <a:rPr lang="en-US" sz="2700" dirty="0" err="1" smtClean="0"/>
              <a:t>Dorsi</a:t>
            </a:r>
            <a:r>
              <a:rPr lang="en-US" sz="2700" dirty="0" smtClean="0"/>
              <a:t>/plantar flexion</a:t>
            </a:r>
          </a:p>
          <a:p>
            <a:pPr algn="l" rtl="0" eaLnBrk="1" hangingPunct="1"/>
            <a:endParaRPr lang="en-US" sz="2700" dirty="0"/>
          </a:p>
          <a:p>
            <a:pPr algn="l" rtl="0" eaLnBrk="1" hangingPunct="1"/>
            <a:endParaRPr lang="en-US" sz="2700" dirty="0" smtClean="0"/>
          </a:p>
          <a:p>
            <a:pPr algn="l" rtl="0" eaLnBrk="1" hangingPunct="1"/>
            <a:r>
              <a:rPr lang="en-US" sz="2700" dirty="0" err="1" smtClean="0">
                <a:solidFill>
                  <a:srgbClr val="FF0000"/>
                </a:solidFill>
              </a:rPr>
              <a:t>Subtalar</a:t>
            </a:r>
            <a:r>
              <a:rPr lang="en-US" sz="2700" dirty="0" smtClean="0">
                <a:solidFill>
                  <a:srgbClr val="FF0000"/>
                </a:solidFill>
              </a:rPr>
              <a:t> Joint </a:t>
            </a:r>
            <a:r>
              <a:rPr lang="en-US" sz="2700" dirty="0" smtClean="0"/>
              <a:t>-joint in the ankle found between the talus and calcaneus.</a:t>
            </a:r>
          </a:p>
          <a:p>
            <a:pPr algn="l" rtl="0"/>
            <a:r>
              <a:rPr lang="en-US" sz="2800" dirty="0"/>
              <a:t>The </a:t>
            </a:r>
            <a:r>
              <a:rPr lang="en-US" sz="2800" dirty="0" err="1"/>
              <a:t>subtalar</a:t>
            </a:r>
            <a:r>
              <a:rPr lang="en-US" sz="2800" dirty="0"/>
              <a:t> joint allows gliding and rotation, which are involved in inversion and eversion of the foot. </a:t>
            </a:r>
            <a:endParaRPr lang="en-US" sz="2700" dirty="0" smtClean="0"/>
          </a:p>
          <a:p>
            <a:pPr algn="l" rtl="0" eaLnBrk="1" hangingPunct="1">
              <a:buFont typeface="Wingdings" pitchFamily="2" charset="2"/>
              <a:buNone/>
            </a:pPr>
            <a:r>
              <a:rPr lang="en-US" sz="2700" dirty="0" smtClean="0"/>
              <a:t>	</a:t>
            </a:r>
          </a:p>
        </p:txBody>
      </p:sp>
      <p:pic>
        <p:nvPicPr>
          <p:cNvPr id="15364" name="Picture 4" descr="AnkleMortic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1113" y="1905000"/>
            <a:ext cx="3217862" cy="3763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29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43945754"/>
              </p:ext>
            </p:extLst>
          </p:nvPr>
        </p:nvGraphicFramePr>
        <p:xfrm>
          <a:off x="0" y="32657"/>
          <a:ext cx="4267200" cy="6779736"/>
        </p:xfrm>
        <a:graphic>
          <a:graphicData uri="http://schemas.openxmlformats.org/drawingml/2006/table">
            <a:tbl>
              <a:tblPr/>
              <a:tblGrid>
                <a:gridCol w="4267200"/>
              </a:tblGrid>
              <a:tr h="169386">
                <a:tc>
                  <a:txBody>
                    <a:bodyPr/>
                    <a:lstStyle/>
                    <a:p>
                      <a:pPr algn="l" rtl="0"/>
                      <a:endParaRPr lang="ar-SA" sz="2600" dirty="0"/>
                    </a:p>
                  </a:txBody>
                  <a:tcPr marL="21828" marR="21828" marT="21828" marB="2182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l" rtl="0"/>
                      <a:r>
                        <a:rPr lang="en-US" sz="2600" dirty="0"/>
                        <a:t>The </a:t>
                      </a:r>
                      <a:r>
                        <a:rPr lang="en-US" sz="2600" b="1" dirty="0" err="1">
                          <a:solidFill>
                            <a:srgbClr val="FF0000"/>
                          </a:solidFill>
                        </a:rPr>
                        <a:t>talocalcaneonavicular</a:t>
                      </a:r>
                      <a:r>
                        <a:rPr lang="en-US" sz="2600" b="1" dirty="0">
                          <a:solidFill>
                            <a:srgbClr val="FF0000"/>
                          </a:solidFill>
                        </a:rPr>
                        <a:t> joint</a:t>
                      </a:r>
                      <a:r>
                        <a:rPr lang="en-US" sz="260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600" dirty="0"/>
                        <a:t>is a complex joint in which the </a:t>
                      </a:r>
                      <a:r>
                        <a:rPr lang="en-US" sz="2600" dirty="0">
                          <a:solidFill>
                            <a:schemeClr val="accent1"/>
                          </a:solidFill>
                        </a:rPr>
                        <a:t>head of the talus </a:t>
                      </a:r>
                      <a:r>
                        <a:rPr lang="en-US" sz="2600" dirty="0"/>
                        <a:t>articulates with the </a:t>
                      </a:r>
                      <a:r>
                        <a:rPr lang="en-US" sz="2600" dirty="0">
                          <a:solidFill>
                            <a:srgbClr val="00B050"/>
                          </a:solidFill>
                        </a:rPr>
                        <a:t>calcaneus</a:t>
                      </a:r>
                      <a:r>
                        <a:rPr lang="en-US" sz="2600" dirty="0"/>
                        <a:t> and </a:t>
                      </a:r>
                      <a:r>
                        <a:rPr lang="en-US" sz="2600" dirty="0">
                          <a:solidFill>
                            <a:srgbClr val="F64040"/>
                          </a:solidFill>
                        </a:rPr>
                        <a:t>plantar </a:t>
                      </a:r>
                      <a:r>
                        <a:rPr lang="en-US" sz="2600" dirty="0" err="1">
                          <a:solidFill>
                            <a:srgbClr val="F64040"/>
                          </a:solidFill>
                        </a:rPr>
                        <a:t>calcaneonavicular</a:t>
                      </a:r>
                      <a:r>
                        <a:rPr lang="en-US" sz="2600" dirty="0">
                          <a:solidFill>
                            <a:srgbClr val="F64040"/>
                          </a:solidFill>
                        </a:rPr>
                        <a:t> ligament </a:t>
                      </a:r>
                      <a:r>
                        <a:rPr lang="en-US" sz="2600" dirty="0"/>
                        <a:t>below and the </a:t>
                      </a:r>
                      <a:r>
                        <a:rPr lang="en-US" sz="2600" dirty="0" err="1">
                          <a:solidFill>
                            <a:srgbClr val="00B0F0"/>
                          </a:solidFill>
                        </a:rPr>
                        <a:t>navicular</a:t>
                      </a:r>
                      <a:r>
                        <a:rPr lang="en-US" sz="2600" dirty="0"/>
                        <a:t> in front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25730">
                <a:tc>
                  <a:txBody>
                    <a:bodyPr/>
                    <a:lstStyle/>
                    <a:p>
                      <a:pPr algn="l" rtl="0"/>
                      <a:endParaRPr lang="en-US" sz="2600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77190">
                <a:tc>
                  <a:txBody>
                    <a:bodyPr/>
                    <a:lstStyle/>
                    <a:p>
                      <a:pPr algn="l" rtl="0"/>
                      <a:r>
                        <a:rPr lang="en-US" sz="2600" dirty="0"/>
                        <a:t>The </a:t>
                      </a:r>
                      <a:r>
                        <a:rPr lang="en-US" sz="2600" dirty="0" err="1"/>
                        <a:t>talocalcaneonavicular</a:t>
                      </a:r>
                      <a:r>
                        <a:rPr lang="en-US" sz="2600" dirty="0"/>
                        <a:t> joint allows gliding and rotation movements, which together with similar movements of the </a:t>
                      </a:r>
                      <a:r>
                        <a:rPr lang="en-US" sz="2600" dirty="0" err="1"/>
                        <a:t>subtalar</a:t>
                      </a:r>
                      <a:r>
                        <a:rPr lang="en-US" sz="2600" dirty="0"/>
                        <a:t> joint are involved with 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</a:rPr>
                        <a:t>inversion</a:t>
                      </a:r>
                      <a:r>
                        <a:rPr lang="en-US" sz="2600" dirty="0"/>
                        <a:t> and </a:t>
                      </a:r>
                      <a:r>
                        <a:rPr lang="en-US" sz="2600" dirty="0">
                          <a:solidFill>
                            <a:srgbClr val="0070C0"/>
                          </a:solidFill>
                        </a:rPr>
                        <a:t>eversion</a:t>
                      </a:r>
                      <a:r>
                        <a:rPr lang="en-US" sz="2600" dirty="0"/>
                        <a:t> of the foot. It also participates in pronation and supination.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AutoShape 2" descr="Click to view full size">
            <a:hlinkClick r:id=""/>
          </p:cNvPr>
          <p:cNvSpPr>
            <a:spLocks noChangeAspect="1" noChangeArrowheads="1"/>
          </p:cNvSpPr>
          <p:nvPr/>
        </p:nvSpPr>
        <p:spPr bwMode="auto">
          <a:xfrm>
            <a:off x="8669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895" b="62774"/>
          <a:stretch/>
        </p:blipFill>
        <p:spPr bwMode="auto">
          <a:xfrm>
            <a:off x="4343400" y="381000"/>
            <a:ext cx="4800600" cy="420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7886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Joints of the foot and ankle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4267200" cy="4038600"/>
          </a:xfrm>
        </p:spPr>
        <p:txBody>
          <a:bodyPr>
            <a:normAutofit lnSpcReduction="10000"/>
          </a:bodyPr>
          <a:lstStyle/>
          <a:p>
            <a:pPr algn="l" rtl="0" eaLnBrk="1" hangingPunct="1"/>
            <a:r>
              <a:rPr lang="en-US" dirty="0" smtClean="0">
                <a:solidFill>
                  <a:srgbClr val="FF0000"/>
                </a:solidFill>
              </a:rPr>
              <a:t>Inferior </a:t>
            </a:r>
            <a:r>
              <a:rPr lang="en-US" dirty="0" err="1" smtClean="0">
                <a:solidFill>
                  <a:srgbClr val="FF0000"/>
                </a:solidFill>
              </a:rPr>
              <a:t>tibiofibular</a:t>
            </a:r>
            <a:r>
              <a:rPr lang="en-US" dirty="0" smtClean="0">
                <a:solidFill>
                  <a:srgbClr val="FF0000"/>
                </a:solidFill>
              </a:rPr>
              <a:t> joint </a:t>
            </a:r>
            <a:r>
              <a:rPr lang="en-US" dirty="0" smtClean="0"/>
              <a:t>is a </a:t>
            </a:r>
            <a:r>
              <a:rPr lang="en-US" dirty="0" err="1" smtClean="0"/>
              <a:t>syndesmosis</a:t>
            </a:r>
            <a:r>
              <a:rPr lang="en-US" dirty="0" smtClean="0"/>
              <a:t> joint.  </a:t>
            </a:r>
          </a:p>
          <a:p>
            <a:pPr algn="l" rtl="0" eaLnBrk="1" hangingPunct="1"/>
            <a:r>
              <a:rPr lang="en-US" dirty="0" smtClean="0"/>
              <a:t>This is not a synovial joint, but one covered by a fibrous tissue that holds the joint together.</a:t>
            </a:r>
          </a:p>
        </p:txBody>
      </p:sp>
      <p:pic>
        <p:nvPicPr>
          <p:cNvPr id="16388" name="Picture 5" descr="ankle_syndesmosis_anat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1200"/>
            <a:ext cx="38100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984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457200"/>
            <a:ext cx="4323620" cy="101566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 rtl="0"/>
            <a:r>
              <a:rPr lang="en-US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ANKLE JOINT</a:t>
            </a:r>
          </a:p>
        </p:txBody>
      </p:sp>
      <p:pic>
        <p:nvPicPr>
          <p:cNvPr id="4" name="Picture 6" descr="http://uwmsk.org/RadAnat/images/AnkleAPLabel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3314700" cy="4573058"/>
          </a:xfrm>
          <a:prstGeom prst="rect">
            <a:avLst/>
          </a:prstGeom>
          <a:noFill/>
        </p:spPr>
      </p:pic>
      <p:pic>
        <p:nvPicPr>
          <p:cNvPr id="5" name="Picture 8" descr="http://uwmsk.org/RadAnat/images/AnkleLatLabell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399" y="1524000"/>
            <a:ext cx="3763973" cy="4572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752600" y="6096000"/>
            <a:ext cx="1485022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Anterior view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4067" y="6096000"/>
            <a:ext cx="1337289" cy="36933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view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17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4514"/>
            <a:ext cx="9144000" cy="64135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 &amp; </a:t>
            </a:r>
            <a:r>
              <a:rPr lang="en-US" sz="3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Surfaces</a:t>
            </a:r>
            <a:endParaRPr lang="en-US" sz="3600" dirty="0"/>
          </a:p>
        </p:txBody>
      </p:sp>
      <p:pic>
        <p:nvPicPr>
          <p:cNvPr id="39938" name="Picture 2" descr="C:\Documents and Settings\user1\Desktop\ankle\ankle 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3124200" cy="3124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9939" name="Picture 3" descr="C:\Documents and Settings\user1\Desktop\ankle\ankle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1219200"/>
            <a:ext cx="3276600" cy="31242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28600" y="4495800"/>
            <a:ext cx="8686800" cy="21605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ARTICULAR SURFACES:</a:t>
            </a:r>
          </a:p>
          <a:p>
            <a:pPr algn="l" rtl="0">
              <a:lnSpc>
                <a:spcPct val="80000"/>
              </a:lnSpc>
            </a:pPr>
            <a:r>
              <a:rPr lang="en-US" sz="2400" b="1" u="sng" dirty="0">
                <a:solidFill>
                  <a:srgbClr val="FF0000"/>
                </a:solidFill>
              </a:rPr>
              <a:t>UPPER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</a:p>
          <a:p>
            <a:pPr algn="l" rtl="0"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A socket formed by: Lateral </a:t>
            </a:r>
            <a:r>
              <a:rPr lang="en-US" sz="2400" b="1" dirty="0" err="1">
                <a:solidFill>
                  <a:srgbClr val="0070C0"/>
                </a:solidFill>
              </a:rPr>
              <a:t>malleolus</a:t>
            </a:r>
            <a:r>
              <a:rPr lang="en-US" sz="2400" b="1" dirty="0">
                <a:solidFill>
                  <a:srgbClr val="0070C0"/>
                </a:solidFill>
              </a:rPr>
              <a:t>. the lower end of tibia &amp; medial malleolus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 algn="l" rtl="0">
              <a:lnSpc>
                <a:spcPct val="80000"/>
              </a:lnSpc>
            </a:pPr>
            <a:endParaRPr lang="en-US" sz="2400" b="1" dirty="0">
              <a:solidFill>
                <a:srgbClr val="0070C0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400" b="1" u="sng" dirty="0">
                <a:solidFill>
                  <a:srgbClr val="FF0000"/>
                </a:solidFill>
              </a:rPr>
              <a:t>LOWER</a:t>
            </a:r>
            <a:r>
              <a:rPr lang="en-US" sz="2400" b="1" dirty="0">
                <a:solidFill>
                  <a:srgbClr val="FF0000"/>
                </a:solidFill>
              </a:rPr>
              <a:t>:</a:t>
            </a:r>
            <a:endParaRPr lang="en-US" sz="2400" b="1" u="sng" dirty="0">
              <a:solidFill>
                <a:srgbClr val="FF0000"/>
              </a:solidFill>
            </a:endParaRPr>
          </a:p>
          <a:p>
            <a:pPr algn="l" rtl="0">
              <a:lnSpc>
                <a:spcPct val="8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Body of talus.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1600200"/>
            <a:ext cx="2133600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</a:pPr>
            <a:r>
              <a:rPr lang="en-US" sz="2400" b="1" dirty="0">
                <a:solidFill>
                  <a:srgbClr val="7030A0"/>
                </a:solidFill>
              </a:rPr>
              <a:t>TYPE: </a:t>
            </a:r>
            <a:r>
              <a:rPr lang="en-US" sz="2400" b="1" dirty="0">
                <a:solidFill>
                  <a:srgbClr val="0070C0"/>
                </a:solidFill>
              </a:rPr>
              <a:t>synovial, </a:t>
            </a:r>
            <a:r>
              <a:rPr lang="en-US" sz="2400" b="1" u="sng" dirty="0">
                <a:solidFill>
                  <a:srgbClr val="0070C0"/>
                </a:solidFill>
              </a:rPr>
              <a:t>hinge</a:t>
            </a:r>
            <a:r>
              <a:rPr lang="en-US" sz="2400" b="1" dirty="0">
                <a:solidFill>
                  <a:srgbClr val="0070C0"/>
                </a:solidFill>
              </a:rPr>
              <a:t> joint.</a:t>
            </a:r>
          </a:p>
        </p:txBody>
      </p:sp>
      <p:sp>
        <p:nvSpPr>
          <p:cNvPr id="10" name="Freeform 9"/>
          <p:cNvSpPr/>
          <p:nvPr/>
        </p:nvSpPr>
        <p:spPr>
          <a:xfrm>
            <a:off x="3684494" y="2375647"/>
            <a:ext cx="658906" cy="219635"/>
          </a:xfrm>
          <a:custGeom>
            <a:avLst/>
            <a:gdLst>
              <a:gd name="connsiteX0" fmla="*/ 0 w 658906"/>
              <a:gd name="connsiteY0" fmla="*/ 192741 h 219635"/>
              <a:gd name="connsiteX1" fmla="*/ 40341 w 658906"/>
              <a:gd name="connsiteY1" fmla="*/ 17929 h 219635"/>
              <a:gd name="connsiteX2" fmla="*/ 242047 w 658906"/>
              <a:gd name="connsiteY2" fmla="*/ 85165 h 219635"/>
              <a:gd name="connsiteX3" fmla="*/ 309282 w 658906"/>
              <a:gd name="connsiteY3" fmla="*/ 85165 h 219635"/>
              <a:gd name="connsiteX4" fmla="*/ 443753 w 658906"/>
              <a:gd name="connsiteY4" fmla="*/ 71718 h 219635"/>
              <a:gd name="connsiteX5" fmla="*/ 551330 w 658906"/>
              <a:gd name="connsiteY5" fmla="*/ 58271 h 219635"/>
              <a:gd name="connsiteX6" fmla="*/ 658906 w 658906"/>
              <a:gd name="connsiteY6" fmla="*/ 219635 h 219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8906" h="219635">
                <a:moveTo>
                  <a:pt x="0" y="192741"/>
                </a:moveTo>
                <a:cubicBezTo>
                  <a:pt x="0" y="114299"/>
                  <a:pt x="0" y="35858"/>
                  <a:pt x="40341" y="17929"/>
                </a:cubicBezTo>
                <a:cubicBezTo>
                  <a:pt x="80682" y="0"/>
                  <a:pt x="197224" y="73959"/>
                  <a:pt x="242047" y="85165"/>
                </a:cubicBezTo>
                <a:cubicBezTo>
                  <a:pt x="286871" y="96371"/>
                  <a:pt x="275664" y="87406"/>
                  <a:pt x="309282" y="85165"/>
                </a:cubicBezTo>
                <a:cubicBezTo>
                  <a:pt x="342900" y="82924"/>
                  <a:pt x="403412" y="76200"/>
                  <a:pt x="443753" y="71718"/>
                </a:cubicBezTo>
                <a:cubicBezTo>
                  <a:pt x="484094" y="67236"/>
                  <a:pt x="515471" y="33618"/>
                  <a:pt x="551330" y="58271"/>
                </a:cubicBezTo>
                <a:cubicBezTo>
                  <a:pt x="587189" y="82924"/>
                  <a:pt x="658906" y="219635"/>
                  <a:pt x="658906" y="219635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0"/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Ligaments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838200"/>
            <a:ext cx="4419600" cy="32004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sz="2800" u="sng" dirty="0" smtClean="0">
                <a:solidFill>
                  <a:srgbClr val="7030A0"/>
                </a:solidFill>
              </a:rPr>
              <a:t>MEDIAL (DELTOID) LIGAMENT</a:t>
            </a:r>
            <a:r>
              <a:rPr lang="en-US" sz="2800" dirty="0" smtClean="0">
                <a:solidFill>
                  <a:srgbClr val="7030A0"/>
                </a:solidFill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A strong triangular ligament.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Apex:</a:t>
            </a:r>
            <a:r>
              <a:rPr lang="en-US" dirty="0" smtClean="0">
                <a:solidFill>
                  <a:srgbClr val="0070C0"/>
                </a:solidFill>
              </a:rPr>
              <a:t> attached to medial </a:t>
            </a:r>
            <a:r>
              <a:rPr lang="en-US" dirty="0" err="1" smtClean="0">
                <a:solidFill>
                  <a:srgbClr val="0070C0"/>
                </a:solidFill>
              </a:rPr>
              <a:t>malleolus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B050"/>
                </a:solidFill>
              </a:rPr>
              <a:t>Base: </a:t>
            </a:r>
            <a:r>
              <a:rPr lang="en-US" dirty="0" smtClean="0">
                <a:solidFill>
                  <a:srgbClr val="0070C0"/>
                </a:solidFill>
              </a:rPr>
              <a:t>subdivided into 4 parts: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Anterior </a:t>
            </a:r>
            <a:r>
              <a:rPr lang="en-US" dirty="0" err="1" smtClean="0">
                <a:solidFill>
                  <a:srgbClr val="FF0000"/>
                </a:solidFill>
              </a:rPr>
              <a:t>tibiotalar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Tibionavicular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Tibiocalcaneal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Posterior </a:t>
            </a:r>
            <a:r>
              <a:rPr lang="en-US" dirty="0" err="1" smtClean="0">
                <a:solidFill>
                  <a:srgbClr val="FF0000"/>
                </a:solidFill>
              </a:rPr>
              <a:t>tibiotalar</a:t>
            </a:r>
            <a:r>
              <a:rPr lang="en-US" dirty="0" smtClean="0">
                <a:solidFill>
                  <a:srgbClr val="FF0000"/>
                </a:solidFill>
              </a:rPr>
              <a:t> part.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 descr="F66122-006-f097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914400"/>
            <a:ext cx="4327456" cy="30480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2400" y="4114800"/>
            <a:ext cx="4419600" cy="2743200"/>
          </a:xfrm>
          <a:ln>
            <a:noFill/>
          </a:ln>
        </p:spPr>
        <p:txBody>
          <a:bodyPr>
            <a:normAutofit lnSpcReduction="10000"/>
          </a:bodyPr>
          <a:lstStyle/>
          <a:p>
            <a:r>
              <a:rPr lang="en-US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LATERAL LIGAMENT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solidFill>
                  <a:srgbClr val="0070C0"/>
                </a:solidFill>
              </a:rPr>
              <a:t>Composed of 3 separate </a:t>
            </a:r>
            <a:r>
              <a:rPr lang="en-US" dirty="0" smtClean="0">
                <a:solidFill>
                  <a:srgbClr val="0070C0"/>
                </a:solidFill>
              </a:rPr>
              <a:t>ligaments: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Anterior </a:t>
            </a:r>
            <a:r>
              <a:rPr lang="en-US" dirty="0" err="1" smtClean="0">
                <a:solidFill>
                  <a:srgbClr val="FF0000"/>
                </a:solidFill>
              </a:rPr>
              <a:t>talofibular</a:t>
            </a:r>
            <a:r>
              <a:rPr lang="en-US" dirty="0" smtClean="0">
                <a:solidFill>
                  <a:srgbClr val="FF0000"/>
                </a:solidFill>
              </a:rPr>
              <a:t> ligament.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solidFill>
                  <a:srgbClr val="FF0000"/>
                </a:solidFill>
              </a:rPr>
              <a:t>Calcaneofibular</a:t>
            </a:r>
            <a:r>
              <a:rPr lang="en-US" dirty="0" smtClean="0">
                <a:solidFill>
                  <a:srgbClr val="FF0000"/>
                </a:solidFill>
              </a:rPr>
              <a:t> ligament.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Posterior </a:t>
            </a:r>
            <a:r>
              <a:rPr lang="en-US" dirty="0" err="1" smtClean="0">
                <a:solidFill>
                  <a:srgbClr val="FF0000"/>
                </a:solidFill>
              </a:rPr>
              <a:t>talofibular</a:t>
            </a:r>
            <a:r>
              <a:rPr lang="en-US" dirty="0" smtClean="0">
                <a:solidFill>
                  <a:srgbClr val="FF0000"/>
                </a:solidFill>
              </a:rPr>
              <a:t> ligament.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8" name="Content Placeholder 7" descr="F66122-006-f098a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8200" y="4114800"/>
            <a:ext cx="4343400" cy="2514600"/>
          </a:xfrm>
          <a:prstGeom prst="rect">
            <a:avLst/>
          </a:prstGeom>
          <a:ln w="127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TextBox 16"/>
          <p:cNvSpPr txBox="1"/>
          <p:nvPr/>
        </p:nvSpPr>
        <p:spPr>
          <a:xfrm>
            <a:off x="6629400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96000" y="5486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19800" y="51054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553200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705600" y="22860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34200" y="22098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242114" y="21336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rtl="0"/>
            <a:r>
              <a:rPr lang="en-US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6839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0886" y="0"/>
            <a:ext cx="9144000" cy="68580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Movements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28600" y="1295400"/>
            <a:ext cx="8686800" cy="3886200"/>
          </a:xfrm>
          <a:ln>
            <a:noFill/>
          </a:ln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DORSIFLEXION: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0070C0"/>
                </a:solidFill>
              </a:rPr>
              <a:t>Performed by muscles of </a:t>
            </a:r>
            <a:r>
              <a:rPr lang="en-US" sz="2400" b="1" u="sng" dirty="0" smtClean="0">
                <a:solidFill>
                  <a:srgbClr val="0070C0"/>
                </a:solidFill>
              </a:rPr>
              <a:t>anterior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</a:rPr>
              <a:t>tibialis</a:t>
            </a:r>
            <a:r>
              <a:rPr lang="en-US" sz="2400" b="1" i="1" dirty="0" smtClean="0">
                <a:solidFill>
                  <a:srgbClr val="0070C0"/>
                </a:solidFill>
              </a:rPr>
              <a:t> anterior, extensor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hallucis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</a:rPr>
              <a:t>, extensor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digitorum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</a:rPr>
              <a:t> &amp;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peroneus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tertius</a:t>
            </a:r>
            <a:r>
              <a:rPr lang="en-US" sz="2400" b="1" i="1" dirty="0" smtClean="0">
                <a:solidFill>
                  <a:srgbClr val="0070C0"/>
                </a:solidFill>
              </a:rPr>
              <a:t>).</a:t>
            </a:r>
          </a:p>
          <a:p>
            <a:pPr>
              <a:buNone/>
            </a:pPr>
            <a:r>
              <a:rPr lang="en-US" sz="2400" b="1" dirty="0" smtClean="0">
                <a:solidFill>
                  <a:srgbClr val="FF0000"/>
                </a:solidFill>
              </a:rPr>
              <a:t>PLANTERFLEXION: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Initiated</a:t>
            </a:r>
            <a:r>
              <a:rPr lang="en-US" sz="2400" b="1" dirty="0" smtClean="0">
                <a:solidFill>
                  <a:srgbClr val="0070C0"/>
                </a:solidFill>
              </a:rPr>
              <a:t> by </a:t>
            </a:r>
            <a:r>
              <a:rPr lang="en-US" sz="2400" b="1" dirty="0" err="1" smtClean="0">
                <a:solidFill>
                  <a:srgbClr val="0070C0"/>
                </a:solidFill>
              </a:rPr>
              <a:t>soleus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Maintained</a:t>
            </a:r>
            <a:r>
              <a:rPr lang="en-US" sz="2400" b="1" dirty="0" smtClean="0">
                <a:solidFill>
                  <a:srgbClr val="0070C0"/>
                </a:solidFill>
              </a:rPr>
              <a:t> by </a:t>
            </a:r>
            <a:r>
              <a:rPr lang="en-US" sz="2400" b="1" dirty="0" err="1" smtClean="0">
                <a:solidFill>
                  <a:srgbClr val="0070C0"/>
                </a:solidFill>
              </a:rPr>
              <a:t>gastrocnemius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0070C0"/>
                </a:solidFill>
              </a:rPr>
              <a:t>Assisted</a:t>
            </a:r>
            <a:r>
              <a:rPr lang="en-US" sz="2400" b="1" dirty="0" smtClean="0">
                <a:solidFill>
                  <a:srgbClr val="0070C0"/>
                </a:solidFill>
              </a:rPr>
              <a:t> by other muscles in </a:t>
            </a:r>
            <a:r>
              <a:rPr lang="en-US" sz="2400" b="1" u="sng" dirty="0" smtClean="0">
                <a:solidFill>
                  <a:srgbClr val="0070C0"/>
                </a:solidFill>
              </a:rPr>
              <a:t>posterior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</a:rPr>
              <a:t>tibialis</a:t>
            </a:r>
            <a:r>
              <a:rPr lang="en-US" sz="2400" b="1" i="1" dirty="0" smtClean="0">
                <a:solidFill>
                  <a:srgbClr val="0070C0"/>
                </a:solidFill>
              </a:rPr>
              <a:t> posterior, flexor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digitorum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</a:rPr>
              <a:t> &amp; flexor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hallucis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</a:rPr>
              <a:t>) </a:t>
            </a:r>
            <a:r>
              <a:rPr lang="en-US" sz="2400" b="1" dirty="0" smtClean="0">
                <a:solidFill>
                  <a:srgbClr val="0070C0"/>
                </a:solidFill>
              </a:rPr>
              <a:t>+ muscles of </a:t>
            </a:r>
            <a:r>
              <a:rPr lang="en-US" sz="2400" b="1" u="sng" dirty="0" smtClean="0">
                <a:solidFill>
                  <a:srgbClr val="0070C0"/>
                </a:solidFill>
              </a:rPr>
              <a:t>lateral</a:t>
            </a:r>
            <a:r>
              <a:rPr lang="en-US" sz="2400" b="1" dirty="0" smtClean="0">
                <a:solidFill>
                  <a:srgbClr val="0070C0"/>
                </a:solidFill>
              </a:rPr>
              <a:t> compartment of leg </a:t>
            </a:r>
            <a:r>
              <a:rPr lang="en-US" sz="2400" b="1" i="1" dirty="0" smtClean="0">
                <a:solidFill>
                  <a:srgbClr val="0070C0"/>
                </a:solidFill>
              </a:rPr>
              <a:t>(</a:t>
            </a:r>
            <a:r>
              <a:rPr lang="en-US" sz="2400" b="1" i="1" dirty="0" err="1" smtClean="0">
                <a:solidFill>
                  <a:srgbClr val="0070C0"/>
                </a:solidFill>
              </a:rPr>
              <a:t>peroneus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longus</a:t>
            </a:r>
            <a:r>
              <a:rPr lang="en-US" sz="2400" b="1" i="1" dirty="0" smtClean="0">
                <a:solidFill>
                  <a:srgbClr val="0070C0"/>
                </a:solidFill>
              </a:rPr>
              <a:t> &amp;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peroneus</a:t>
            </a:r>
            <a:r>
              <a:rPr lang="en-US" sz="2400" b="1" i="1" dirty="0" smtClean="0">
                <a:solidFill>
                  <a:srgbClr val="0070C0"/>
                </a:solidFill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</a:rPr>
              <a:t>brevis</a:t>
            </a:r>
            <a:r>
              <a:rPr lang="en-US" sz="2400" b="1" i="1" dirty="0" smtClean="0">
                <a:solidFill>
                  <a:srgbClr val="0070C0"/>
                </a:solidFill>
              </a:rPr>
              <a:t>)</a:t>
            </a:r>
            <a:r>
              <a:rPr lang="en-US" sz="2400" b="1" dirty="0" smtClean="0">
                <a:solidFill>
                  <a:srgbClr val="0070C0"/>
                </a:solidFill>
              </a:rPr>
              <a:t>.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126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838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01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143001"/>
            <a:ext cx="6477000" cy="3848894"/>
          </a:xfrm>
        </p:spPr>
      </p:pic>
    </p:spTree>
    <p:extLst>
      <p:ext uri="{BB962C8B-B14F-4D97-AF65-F5344CB8AC3E}">
        <p14:creationId xmlns:p14="http://schemas.microsoft.com/office/powerpoint/2010/main" val="414029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/>
              <a:t>Ankle Joint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Tibia is the larger bone and the true weight bearing bone of the leg.</a:t>
            </a:r>
          </a:p>
          <a:p>
            <a:pPr algn="l" rtl="0" eaLnBrk="1" hangingPunct="1"/>
            <a:r>
              <a:rPr lang="en-US" dirty="0" smtClean="0"/>
              <a:t>Medial and lateral malleoli                    are at the distal end of the                       tibia and tibia and fibula.</a:t>
            </a:r>
          </a:p>
        </p:txBody>
      </p:sp>
      <p:pic>
        <p:nvPicPr>
          <p:cNvPr id="4100" name="Picture 5" descr="LowerViewAx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00400"/>
            <a:ext cx="26828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03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dirty="0" smtClean="0"/>
              <a:t>Tarsal Bones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4114800" cy="4038600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F64040"/>
                </a:solidFill>
              </a:rPr>
              <a:t>Calcaneus-</a:t>
            </a:r>
            <a:r>
              <a:rPr lang="en-US" dirty="0" smtClean="0"/>
              <a:t> largest and most posterior tarsal bone.  </a:t>
            </a:r>
          </a:p>
          <a:p>
            <a:pPr algn="l" rtl="0" eaLnBrk="1" hangingPunct="1"/>
            <a:r>
              <a:rPr lang="en-US" dirty="0" smtClean="0"/>
              <a:t>It is also known as the heel bone.  </a:t>
            </a:r>
          </a:p>
        </p:txBody>
      </p:sp>
      <p:pic>
        <p:nvPicPr>
          <p:cNvPr id="7172" name="Picture 5" descr="child_foot_tarsalco_anat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828800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23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4267200" cy="4038600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FF0000"/>
                </a:solidFill>
              </a:rPr>
              <a:t>Calcaneal tuberosity- </a:t>
            </a:r>
            <a:r>
              <a:rPr lang="en-US" dirty="0" smtClean="0"/>
              <a:t>projection of posterior side of the calcaneus, where the </a:t>
            </a:r>
            <a:r>
              <a:rPr lang="en-US" dirty="0" err="1" smtClean="0"/>
              <a:t>achilles</a:t>
            </a:r>
            <a:r>
              <a:rPr lang="en-US" dirty="0" smtClean="0"/>
              <a:t> tendon attaches.</a:t>
            </a:r>
          </a:p>
        </p:txBody>
      </p:sp>
      <p:pic>
        <p:nvPicPr>
          <p:cNvPr id="8196" name="Picture 5" descr="heela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76400"/>
            <a:ext cx="3810000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259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Tarsal Bones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7162800" cy="2438400"/>
          </a:xfrm>
        </p:spPr>
        <p:txBody>
          <a:bodyPr/>
          <a:lstStyle/>
          <a:p>
            <a:pPr algn="l" rtl="0" eaLnBrk="1" hangingPunct="1">
              <a:lnSpc>
                <a:spcPct val="90000"/>
              </a:lnSpc>
            </a:pPr>
            <a:r>
              <a:rPr lang="en-US" dirty="0" err="1" smtClean="0">
                <a:solidFill>
                  <a:srgbClr val="FF0000"/>
                </a:solidFill>
              </a:rPr>
              <a:t>Sustentaculum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tali</a:t>
            </a:r>
            <a:r>
              <a:rPr lang="en-US" dirty="0" smtClean="0">
                <a:solidFill>
                  <a:srgbClr val="FF0000"/>
                </a:solidFill>
              </a:rPr>
              <a:t>-  </a:t>
            </a:r>
            <a:r>
              <a:rPr lang="en-US" dirty="0" smtClean="0"/>
              <a:t>medial superior part projecting out from the calcaneus, three tendons loop around this projection.  It helps them change direction from posterior to plantar foot.</a:t>
            </a:r>
          </a:p>
        </p:txBody>
      </p:sp>
      <p:pic>
        <p:nvPicPr>
          <p:cNvPr id="9220" name="Picture 5" descr="5Asupm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114800"/>
            <a:ext cx="4648200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7" descr="medialanklej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495800"/>
            <a:ext cx="2638425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517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0" y="0"/>
            <a:ext cx="9144001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05600" y="5243678"/>
            <a:ext cx="1600200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9984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Tarsal Bones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0886" y="1752600"/>
            <a:ext cx="3962400" cy="4038600"/>
          </a:xfrm>
        </p:spPr>
        <p:txBody>
          <a:bodyPr/>
          <a:lstStyle/>
          <a:p>
            <a:pPr algn="l" rtl="0" eaLnBrk="1" hangingPunct="1"/>
            <a:r>
              <a:rPr lang="en-US" dirty="0" smtClean="0">
                <a:solidFill>
                  <a:srgbClr val="FF0000"/>
                </a:solidFill>
              </a:rPr>
              <a:t>Talus-</a:t>
            </a:r>
            <a:r>
              <a:rPr lang="en-US" dirty="0" smtClean="0"/>
              <a:t> bone that sits on top of the calcaneus and below the tibia and fibula.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4992914" cy="565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0626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Tarsal Bones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905000"/>
            <a:ext cx="4343400" cy="4038600"/>
          </a:xfrm>
        </p:spPr>
        <p:txBody>
          <a:bodyPr/>
          <a:lstStyle/>
          <a:p>
            <a:pPr algn="l" rtl="0" eaLnBrk="1" hangingPunct="1"/>
            <a:r>
              <a:rPr lang="en-US" dirty="0" err="1" smtClean="0">
                <a:solidFill>
                  <a:srgbClr val="FF0000"/>
                </a:solidFill>
              </a:rPr>
              <a:t>Navicular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 medial side of the talus and proximal to the </a:t>
            </a:r>
            <a:r>
              <a:rPr lang="en-US" dirty="0" err="1" smtClean="0"/>
              <a:t>cuniform</a:t>
            </a:r>
            <a:r>
              <a:rPr lang="en-US" dirty="0" smtClean="0"/>
              <a:t> bones.</a:t>
            </a:r>
          </a:p>
        </p:txBody>
      </p:sp>
      <p:pic>
        <p:nvPicPr>
          <p:cNvPr id="11268" name="Picture 5" descr="si555502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200400"/>
            <a:ext cx="4495800" cy="293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29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526</Words>
  <Application>Microsoft Office PowerPoint</Application>
  <PresentationFormat>On-screen Show (4:3)</PresentationFormat>
  <Paragraphs>72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نسق Office</vt:lpstr>
      <vt:lpstr>Office Theme</vt:lpstr>
      <vt:lpstr>1_Office Theme</vt:lpstr>
      <vt:lpstr>1_نسق Office</vt:lpstr>
      <vt:lpstr>Ankle Joint</vt:lpstr>
      <vt:lpstr>PowerPoint Presentation</vt:lpstr>
      <vt:lpstr>Ankle Joint</vt:lpstr>
      <vt:lpstr>Tarsal Bones</vt:lpstr>
      <vt:lpstr>PowerPoint Presentation</vt:lpstr>
      <vt:lpstr>Tarsal Bones</vt:lpstr>
      <vt:lpstr>PowerPoint Presentation</vt:lpstr>
      <vt:lpstr>Tarsal Bones</vt:lpstr>
      <vt:lpstr>Tarsal Bones</vt:lpstr>
      <vt:lpstr>Tarsal Bones</vt:lpstr>
      <vt:lpstr>Foot bones</vt:lpstr>
      <vt:lpstr>Foot Bones</vt:lpstr>
      <vt:lpstr>Joints of the Ankle/Foot</vt:lpstr>
      <vt:lpstr>PowerPoint Presentation</vt:lpstr>
      <vt:lpstr>Joints of the foot and ankle</vt:lpstr>
      <vt:lpstr>PowerPoint Presentation</vt:lpstr>
      <vt:lpstr>Type &amp; Articular Surfaces</vt:lpstr>
      <vt:lpstr>Ligaments</vt:lpstr>
      <vt:lpstr>Movements</vt:lpstr>
      <vt:lpstr>PowerPoint Presentation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Ankle Joint</dc:title>
  <dc:creator>Yaseen</dc:creator>
  <cp:lastModifiedBy>class</cp:lastModifiedBy>
  <cp:revision>13</cp:revision>
  <dcterms:created xsi:type="dcterms:W3CDTF">2013-05-11T21:57:49Z</dcterms:created>
  <dcterms:modified xsi:type="dcterms:W3CDTF">2013-05-14T08:31:03Z</dcterms:modified>
</cp:coreProperties>
</file>