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08" r:id="rId2"/>
    <p:sldId id="257" r:id="rId3"/>
    <p:sldId id="390" r:id="rId4"/>
    <p:sldId id="392" r:id="rId5"/>
    <p:sldId id="393" r:id="rId6"/>
    <p:sldId id="394" r:id="rId7"/>
    <p:sldId id="412" r:id="rId8"/>
    <p:sldId id="411" r:id="rId9"/>
    <p:sldId id="395" r:id="rId10"/>
    <p:sldId id="396" r:id="rId11"/>
    <p:sldId id="397" r:id="rId12"/>
    <p:sldId id="398" r:id="rId13"/>
    <p:sldId id="415" r:id="rId14"/>
    <p:sldId id="399" r:id="rId15"/>
    <p:sldId id="400" r:id="rId16"/>
    <p:sldId id="414" r:id="rId17"/>
    <p:sldId id="401" r:id="rId18"/>
    <p:sldId id="403" r:id="rId19"/>
    <p:sldId id="413" r:id="rId20"/>
    <p:sldId id="404" r:id="rId21"/>
    <p:sldId id="405" r:id="rId22"/>
    <p:sldId id="409" r:id="rId23"/>
    <p:sldId id="379" r:id="rId24"/>
    <p:sldId id="380" r:id="rId25"/>
    <p:sldId id="381" r:id="rId26"/>
    <p:sldId id="3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323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48323-967F-4D46-B590-AA4E9C7D66DE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DD237-6776-4536-BA0C-888567C2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56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0A86266-3070-43F1-A5A0-9D4A8388B009}" type="slidenum">
              <a:rPr lang="en-US"/>
              <a:pPr/>
              <a:t>5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3F0DDD5-DEBF-4DAE-80FE-16F8C7B60A93}" type="slidenum">
              <a:rPr lang="en-US"/>
              <a:pPr/>
              <a:t>18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F1E28F5-B26A-4134-86F5-82C008B79931}" type="slidenum">
              <a:rPr lang="en-US"/>
              <a:pPr/>
              <a:t>20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AF2D617-C54D-474C-B19D-F44EBC67455D}" type="slidenum">
              <a:rPr lang="en-US"/>
              <a:pPr/>
              <a:t>21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26693A9-AB7E-4B62-B5E7-DA3696B31270}" type="slidenum">
              <a:rPr lang="en-US"/>
              <a:pPr/>
              <a:t>22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A4964C2-73BB-4665-B908-F80469B36FF2}" type="slidenum">
              <a:rPr lang="en-US"/>
              <a:pPr/>
              <a:t>6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1565D71-CDA8-4665-A553-9D40E79D75AF}" type="slidenum">
              <a:rPr lang="en-US"/>
              <a:pPr/>
              <a:t>9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814B000-41A6-4CBD-9CAC-197BCF2754A6}" type="slidenum">
              <a:rPr lang="en-US"/>
              <a:pPr/>
              <a:t>10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DB3822B-8EF8-441C-B62A-6DAE18D51552}" type="slidenum">
              <a:rPr lang="en-US"/>
              <a:pPr/>
              <a:t>11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CF87CE7-4CBE-4435-AE72-63EFDC4C6059}" type="slidenum">
              <a:rPr lang="en-US"/>
              <a:pPr/>
              <a:t>12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95DCD9A-8DE2-4469-9A4A-38883FB08BA6}" type="slidenum">
              <a:rPr lang="en-US"/>
              <a:pPr/>
              <a:t>14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20A3ABB-A3C6-4557-A99F-88D985B7788A}" type="slidenum">
              <a:rPr lang="en-US"/>
              <a:pPr/>
              <a:t>15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1BF20AD-7EDD-4444-A4E4-3F01A56C73CF}" type="slidenum">
              <a:rPr lang="en-US"/>
              <a:pPr/>
              <a:t>17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59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66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32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2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56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10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14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2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8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343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13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D6B06-C417-4443-9DAC-71706E7B9C90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0A45D-6170-4703-8BF5-7FDC6D00D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4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62200"/>
            <a:ext cx="8382000" cy="838200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Muscles of Thigh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0" y="5334000"/>
            <a:ext cx="3467100" cy="914400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Dr. Sama ul Haque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85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5486400" y="1889125"/>
            <a:ext cx="3595688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 dirty="0"/>
              <a:t>Chief flexor of HIP:</a:t>
            </a:r>
          </a:p>
          <a:p>
            <a:endParaRPr lang="en-US" sz="2000" b="1" dirty="0"/>
          </a:p>
          <a:p>
            <a:r>
              <a:rPr lang="en-US" sz="2000" b="1" dirty="0" err="1"/>
              <a:t>Iliopsoas</a:t>
            </a:r>
            <a:endParaRPr lang="en-US" sz="2000" b="1" dirty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Psoas major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 smtClean="0"/>
              <a:t>iliacus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/>
              <a:t>Insertion – lesser trochanter</a:t>
            </a:r>
          </a:p>
          <a:p>
            <a:endParaRPr lang="en-US" sz="2000" b="1" dirty="0"/>
          </a:p>
          <a:p>
            <a:r>
              <a:rPr lang="en-US" sz="2000" b="1" dirty="0"/>
              <a:t>Femoral nerve (L2-L4):</a:t>
            </a:r>
          </a:p>
          <a:p>
            <a:r>
              <a:rPr lang="en-US" sz="2000" b="1" dirty="0"/>
              <a:t>- Main innervation of </a:t>
            </a:r>
          </a:p>
          <a:p>
            <a:r>
              <a:rPr lang="en-US" sz="2000" b="1" dirty="0"/>
              <a:t> anterior thigh.</a:t>
            </a:r>
          </a:p>
          <a:p>
            <a:endParaRPr lang="en-US" sz="2000" b="1" dirty="0"/>
          </a:p>
          <a:p>
            <a:r>
              <a:rPr lang="en-US" sz="2000" b="1" dirty="0" err="1"/>
              <a:t>Obturator</a:t>
            </a:r>
            <a:r>
              <a:rPr lang="en-US" sz="2000" b="1" dirty="0"/>
              <a:t> nerve (L2-L4):</a:t>
            </a:r>
          </a:p>
          <a:p>
            <a:r>
              <a:rPr lang="en-US" sz="2000" b="1" dirty="0"/>
              <a:t>- Main innervation of </a:t>
            </a:r>
          </a:p>
          <a:p>
            <a:r>
              <a:rPr lang="en-US" sz="2000" b="1" dirty="0"/>
              <a:t>  medial thigh.</a:t>
            </a:r>
          </a:p>
        </p:txBody>
      </p:sp>
      <p:sp>
        <p:nvSpPr>
          <p:cNvPr id="7172" name="Text Box 14"/>
          <p:cNvSpPr txBox="1">
            <a:spLocks noChangeArrowheads="1"/>
          </p:cNvSpPr>
          <p:nvPr/>
        </p:nvSpPr>
        <p:spPr bwMode="auto">
          <a:xfrm>
            <a:off x="2871787" y="365125"/>
            <a:ext cx="2919413" cy="701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4000" b="1" dirty="0"/>
              <a:t>Hip Flexion</a:t>
            </a:r>
          </a:p>
        </p:txBody>
      </p:sp>
      <p:pic>
        <p:nvPicPr>
          <p:cNvPr id="15" name="Picture 4" descr="Gray's Anatomy Pictures 6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90" t="8168" r="13158" b="9363"/>
          <a:stretch>
            <a:fillRect/>
          </a:stretch>
        </p:blipFill>
        <p:spPr bwMode="auto">
          <a:xfrm>
            <a:off x="685800" y="1295400"/>
            <a:ext cx="4114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962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Untitled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33464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505200" y="222250"/>
            <a:ext cx="2971800" cy="557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 u="sng" dirty="0"/>
              <a:t>ANTERIOR THIGH.</a:t>
            </a:r>
          </a:p>
          <a:p>
            <a:r>
              <a:rPr lang="en-US" sz="2000" b="1" dirty="0"/>
              <a:t>Flexors of hip / Extensors of knee.</a:t>
            </a:r>
          </a:p>
          <a:p>
            <a:endParaRPr lang="en-US" sz="2000" b="1" dirty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Sartorius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Tensor fascia </a:t>
            </a:r>
            <a:r>
              <a:rPr lang="en-US" sz="2000" b="1" dirty="0" err="1" smtClean="0"/>
              <a:t>lata</a:t>
            </a:r>
            <a:endParaRPr lang="en-US" sz="2000" b="1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 smtClean="0"/>
              <a:t>Pectinius</a:t>
            </a:r>
            <a:endParaRPr lang="en-US" sz="2000" b="1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Rectus femoris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 smtClean="0"/>
              <a:t>Vastus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medialis</a:t>
            </a:r>
            <a:endParaRPr lang="en-US" sz="2000" b="1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 smtClean="0"/>
              <a:t>Vastus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intermedius</a:t>
            </a:r>
            <a:endParaRPr lang="en-US" sz="2000" b="1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err="1" smtClean="0"/>
              <a:t>Vastus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lateralis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/>
              <a:t>Quadriceps femoris = </a:t>
            </a:r>
          </a:p>
          <a:p>
            <a:r>
              <a:rPr lang="en-US" sz="2000" b="1" dirty="0"/>
              <a:t>rectus femoris + </a:t>
            </a:r>
            <a:r>
              <a:rPr lang="en-US" sz="2000" b="1" dirty="0" err="1"/>
              <a:t>vasti</a:t>
            </a:r>
            <a:endParaRPr lang="en-US" sz="2000" b="1" dirty="0"/>
          </a:p>
          <a:p>
            <a:pPr>
              <a:buFontTx/>
              <a:buChar char="-"/>
            </a:pPr>
            <a:r>
              <a:rPr lang="en-US" sz="2000" b="1" dirty="0"/>
              <a:t>inserts into tibia via </a:t>
            </a:r>
          </a:p>
          <a:p>
            <a:r>
              <a:rPr lang="en-US" sz="2000" b="1" dirty="0"/>
              <a:t> patella </a:t>
            </a:r>
          </a:p>
          <a:p>
            <a:r>
              <a:rPr lang="en-US" sz="2000" b="1" dirty="0"/>
              <a:t>(patellar ligament) (tibial tuberosity)</a:t>
            </a:r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 flipH="1">
            <a:off x="1885950" y="2209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Line 8"/>
          <p:cNvSpPr>
            <a:spLocks noChangeShapeType="1"/>
          </p:cNvSpPr>
          <p:nvPr/>
        </p:nvSpPr>
        <p:spPr bwMode="auto">
          <a:xfrm flipH="1" flipV="1">
            <a:off x="2057400" y="37338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9"/>
          <p:cNvSpPr>
            <a:spLocks noChangeShapeType="1"/>
          </p:cNvSpPr>
          <p:nvPr/>
        </p:nvSpPr>
        <p:spPr bwMode="auto">
          <a:xfrm flipV="1">
            <a:off x="1295400" y="35814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10"/>
          <p:cNvSpPr>
            <a:spLocks noChangeShapeType="1"/>
          </p:cNvSpPr>
          <p:nvPr/>
        </p:nvSpPr>
        <p:spPr bwMode="auto">
          <a:xfrm flipV="1">
            <a:off x="1219200" y="2819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Text Box 11"/>
          <p:cNvSpPr txBox="1">
            <a:spLocks noChangeArrowheads="1"/>
          </p:cNvSpPr>
          <p:nvPr/>
        </p:nvSpPr>
        <p:spPr bwMode="auto">
          <a:xfrm>
            <a:off x="2286000" y="2224088"/>
            <a:ext cx="1162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sartorius</a:t>
            </a:r>
          </a:p>
        </p:txBody>
      </p:sp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381000" y="2895600"/>
            <a:ext cx="137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rectus femoris</a:t>
            </a:r>
          </a:p>
        </p:txBody>
      </p:sp>
      <p:sp>
        <p:nvSpPr>
          <p:cNvPr id="8202" name="Text Box 13"/>
          <p:cNvSpPr txBox="1">
            <a:spLocks noChangeArrowheads="1"/>
          </p:cNvSpPr>
          <p:nvPr/>
        </p:nvSpPr>
        <p:spPr bwMode="auto">
          <a:xfrm>
            <a:off x="381000" y="3733800"/>
            <a:ext cx="106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 dirty="0" err="1">
                <a:solidFill>
                  <a:srgbClr val="800000"/>
                </a:solidFill>
              </a:rPr>
              <a:t>vastus</a:t>
            </a:r>
            <a:r>
              <a:rPr lang="en-US" b="1" dirty="0">
                <a:solidFill>
                  <a:srgbClr val="800000"/>
                </a:solidFill>
              </a:rPr>
              <a:t> </a:t>
            </a:r>
            <a:r>
              <a:rPr lang="en-US" b="1" dirty="0" err="1">
                <a:solidFill>
                  <a:srgbClr val="800000"/>
                </a:solidFill>
              </a:rPr>
              <a:t>lateralis</a:t>
            </a:r>
            <a:endParaRPr lang="en-US" b="1" dirty="0">
              <a:solidFill>
                <a:srgbClr val="800000"/>
              </a:solidFill>
            </a:endParaRPr>
          </a:p>
        </p:txBody>
      </p:sp>
      <p:sp>
        <p:nvSpPr>
          <p:cNvPr id="8203" name="Text Box 14"/>
          <p:cNvSpPr txBox="1">
            <a:spLocks noChangeArrowheads="1"/>
          </p:cNvSpPr>
          <p:nvPr/>
        </p:nvSpPr>
        <p:spPr bwMode="auto">
          <a:xfrm>
            <a:off x="2286000" y="3886200"/>
            <a:ext cx="1098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vastus </a:t>
            </a:r>
          </a:p>
          <a:p>
            <a:r>
              <a:rPr lang="en-US" b="1">
                <a:solidFill>
                  <a:srgbClr val="800000"/>
                </a:solidFill>
              </a:rPr>
              <a:t>medialis</a:t>
            </a:r>
          </a:p>
        </p:txBody>
      </p:sp>
      <p:grpSp>
        <p:nvGrpSpPr>
          <p:cNvPr id="8204" name="Group 19"/>
          <p:cNvGrpSpPr>
            <a:grpSpLocks/>
          </p:cNvGrpSpPr>
          <p:nvPr/>
        </p:nvGrpSpPr>
        <p:grpSpPr bwMode="auto">
          <a:xfrm>
            <a:off x="6181725" y="304800"/>
            <a:ext cx="2886075" cy="4800600"/>
            <a:chOff x="3744" y="192"/>
            <a:chExt cx="1818" cy="3024"/>
          </a:xfrm>
        </p:grpSpPr>
        <p:pic>
          <p:nvPicPr>
            <p:cNvPr id="8211" name="Picture 2" descr="Untitled-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9" y="192"/>
              <a:ext cx="1383" cy="3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12" name="Line 6"/>
            <p:cNvSpPr>
              <a:spLocks noChangeShapeType="1"/>
            </p:cNvSpPr>
            <p:nvPr/>
          </p:nvSpPr>
          <p:spPr bwMode="auto">
            <a:xfrm flipV="1">
              <a:off x="4560" y="1776"/>
              <a:ext cx="33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Line 7"/>
            <p:cNvSpPr>
              <a:spLocks noChangeShapeType="1"/>
            </p:cNvSpPr>
            <p:nvPr/>
          </p:nvSpPr>
          <p:spPr bwMode="auto">
            <a:xfrm flipV="1">
              <a:off x="4464" y="1152"/>
              <a:ext cx="52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Text Box 15"/>
            <p:cNvSpPr txBox="1">
              <a:spLocks noChangeArrowheads="1"/>
            </p:cNvSpPr>
            <p:nvPr/>
          </p:nvSpPr>
          <p:spPr bwMode="auto">
            <a:xfrm>
              <a:off x="3744" y="1248"/>
              <a:ext cx="7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pectinius</a:t>
              </a:r>
            </a:p>
          </p:txBody>
        </p:sp>
        <p:sp>
          <p:nvSpPr>
            <p:cNvPr id="8215" name="Text Box 16"/>
            <p:cNvSpPr txBox="1">
              <a:spLocks noChangeArrowheads="1"/>
            </p:cNvSpPr>
            <p:nvPr/>
          </p:nvSpPr>
          <p:spPr bwMode="auto">
            <a:xfrm>
              <a:off x="3878" y="2064"/>
              <a:ext cx="101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vastus intermedius</a:t>
              </a:r>
            </a:p>
          </p:txBody>
        </p:sp>
      </p:grpSp>
      <p:sp>
        <p:nvSpPr>
          <p:cNvPr id="8205" name="Text Box 17"/>
          <p:cNvSpPr txBox="1">
            <a:spLocks noChangeArrowheads="1"/>
          </p:cNvSpPr>
          <p:nvPr/>
        </p:nvSpPr>
        <p:spPr bwMode="auto">
          <a:xfrm>
            <a:off x="76200" y="1295400"/>
            <a:ext cx="1289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tensor </a:t>
            </a:r>
          </a:p>
          <a:p>
            <a:r>
              <a:rPr lang="en-US" b="1">
                <a:solidFill>
                  <a:srgbClr val="800000"/>
                </a:solidFill>
              </a:rPr>
              <a:t>fascia lata</a:t>
            </a:r>
          </a:p>
        </p:txBody>
      </p:sp>
      <p:sp>
        <p:nvSpPr>
          <p:cNvPr id="8206" name="Line 18"/>
          <p:cNvSpPr>
            <a:spLocks noChangeShapeType="1"/>
          </p:cNvSpPr>
          <p:nvPr/>
        </p:nvSpPr>
        <p:spPr bwMode="auto">
          <a:xfrm flipV="1">
            <a:off x="990600" y="14478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Rectangle 20"/>
          <p:cNvSpPr>
            <a:spLocks noChangeArrowheads="1"/>
          </p:cNvSpPr>
          <p:nvPr/>
        </p:nvSpPr>
        <p:spPr bwMode="auto">
          <a:xfrm>
            <a:off x="3352800" y="76200"/>
            <a:ext cx="3048000" cy="1219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21"/>
          <p:cNvSpPr>
            <a:spLocks noChangeShapeType="1"/>
          </p:cNvSpPr>
          <p:nvPr/>
        </p:nvSpPr>
        <p:spPr bwMode="auto">
          <a:xfrm flipH="1" flipV="1">
            <a:off x="1905000" y="4572000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22"/>
          <p:cNvSpPr>
            <a:spLocks noChangeShapeType="1"/>
          </p:cNvSpPr>
          <p:nvPr/>
        </p:nvSpPr>
        <p:spPr bwMode="auto">
          <a:xfrm flipH="1" flipV="1">
            <a:off x="1905000" y="4876800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23"/>
          <p:cNvSpPr>
            <a:spLocks noChangeShapeType="1"/>
          </p:cNvSpPr>
          <p:nvPr/>
        </p:nvSpPr>
        <p:spPr bwMode="auto">
          <a:xfrm flipH="1" flipV="1">
            <a:off x="1905000" y="4343400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4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657600" y="441325"/>
            <a:ext cx="2438400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 u="sng" dirty="0"/>
              <a:t>Gluteal region:</a:t>
            </a:r>
          </a:p>
          <a:p>
            <a:endParaRPr lang="en-US" sz="2000" b="1" dirty="0"/>
          </a:p>
          <a:p>
            <a:r>
              <a:rPr lang="en-US" sz="2000" b="1" dirty="0"/>
              <a:t>-Gluteus </a:t>
            </a:r>
            <a:r>
              <a:rPr lang="en-US" sz="2000" b="1" dirty="0" err="1"/>
              <a:t>maximus</a:t>
            </a:r>
            <a:endParaRPr lang="en-US" sz="2000" b="1" dirty="0"/>
          </a:p>
          <a:p>
            <a:r>
              <a:rPr lang="en-US" sz="2000" b="1" dirty="0"/>
              <a:t>(most powerful extensor,</a:t>
            </a:r>
          </a:p>
          <a:p>
            <a:r>
              <a:rPr lang="en-US" sz="2000" b="1" dirty="0"/>
              <a:t>also lateral rotator)</a:t>
            </a:r>
          </a:p>
          <a:p>
            <a:endParaRPr lang="en-US" sz="2000" b="1" dirty="0"/>
          </a:p>
          <a:p>
            <a:r>
              <a:rPr lang="en-US" sz="2000" b="1" dirty="0"/>
              <a:t>Insertion:</a:t>
            </a:r>
          </a:p>
          <a:p>
            <a:r>
              <a:rPr lang="en-US" sz="2000" b="1" dirty="0"/>
              <a:t>Gluteal  tuberosity</a:t>
            </a:r>
          </a:p>
          <a:p>
            <a:r>
              <a:rPr lang="en-US" sz="2000" b="1" dirty="0"/>
              <a:t>     +</a:t>
            </a:r>
          </a:p>
          <a:p>
            <a:r>
              <a:rPr lang="en-US" sz="2000" b="1" dirty="0" err="1"/>
              <a:t>Iliotibial</a:t>
            </a:r>
            <a:r>
              <a:rPr lang="en-US" sz="2000" b="1" dirty="0"/>
              <a:t> tract (band)</a:t>
            </a:r>
          </a:p>
        </p:txBody>
      </p:sp>
      <p:pic>
        <p:nvPicPr>
          <p:cNvPr id="9219" name="Picture 2" descr="Untitled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0"/>
          <a:stretch>
            <a:fillRect/>
          </a:stretch>
        </p:blipFill>
        <p:spPr bwMode="auto">
          <a:xfrm>
            <a:off x="6019800" y="381000"/>
            <a:ext cx="23574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Line 6"/>
          <p:cNvSpPr>
            <a:spLocks noChangeShapeType="1"/>
          </p:cNvSpPr>
          <p:nvPr/>
        </p:nvSpPr>
        <p:spPr bwMode="auto">
          <a:xfrm flipH="1">
            <a:off x="6477000" y="10668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7010400" y="838200"/>
            <a:ext cx="205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gluteus maximus</a:t>
            </a:r>
          </a:p>
        </p:txBody>
      </p:sp>
      <p:grpSp>
        <p:nvGrpSpPr>
          <p:cNvPr id="9222" name="Group 13"/>
          <p:cNvGrpSpPr>
            <a:grpSpLocks/>
          </p:cNvGrpSpPr>
          <p:nvPr/>
        </p:nvGrpSpPr>
        <p:grpSpPr bwMode="auto">
          <a:xfrm>
            <a:off x="76200" y="457200"/>
            <a:ext cx="3582988" cy="4114800"/>
            <a:chOff x="48" y="1104"/>
            <a:chExt cx="2257" cy="2592"/>
          </a:xfrm>
        </p:grpSpPr>
        <p:pic>
          <p:nvPicPr>
            <p:cNvPr id="9229" name="Picture 3" descr="Untitled-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104"/>
              <a:ext cx="1825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0" name="Line 5"/>
            <p:cNvSpPr>
              <a:spLocks noChangeShapeType="1"/>
            </p:cNvSpPr>
            <p:nvPr/>
          </p:nvSpPr>
          <p:spPr bwMode="auto">
            <a:xfrm flipV="1">
              <a:off x="960" y="2265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Text Box 7"/>
            <p:cNvSpPr txBox="1">
              <a:spLocks noChangeArrowheads="1"/>
            </p:cNvSpPr>
            <p:nvPr/>
          </p:nvSpPr>
          <p:spPr bwMode="auto">
            <a:xfrm>
              <a:off x="48" y="2361"/>
              <a:ext cx="10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iliotibial tract</a:t>
              </a:r>
            </a:p>
          </p:txBody>
        </p:sp>
        <p:sp>
          <p:nvSpPr>
            <p:cNvPr id="9232" name="Text Box 9"/>
            <p:cNvSpPr txBox="1">
              <a:spLocks noChangeArrowheads="1"/>
            </p:cNvSpPr>
            <p:nvPr/>
          </p:nvSpPr>
          <p:spPr bwMode="auto">
            <a:xfrm>
              <a:off x="1564" y="2256"/>
              <a:ext cx="644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Tensor </a:t>
              </a:r>
            </a:p>
            <a:p>
              <a:r>
                <a:rPr lang="en-US" b="1">
                  <a:solidFill>
                    <a:srgbClr val="800000"/>
                  </a:solidFill>
                </a:rPr>
                <a:t>Fasciae</a:t>
              </a:r>
            </a:p>
            <a:p>
              <a:r>
                <a:rPr lang="en-US" b="1">
                  <a:solidFill>
                    <a:srgbClr val="800000"/>
                  </a:solidFill>
                </a:rPr>
                <a:t>Latae</a:t>
              </a:r>
            </a:p>
          </p:txBody>
        </p:sp>
        <p:sp>
          <p:nvSpPr>
            <p:cNvPr id="9233" name="Line 10"/>
            <p:cNvSpPr>
              <a:spLocks noChangeShapeType="1"/>
            </p:cNvSpPr>
            <p:nvPr/>
          </p:nvSpPr>
          <p:spPr bwMode="auto">
            <a:xfrm flipH="1" flipV="1">
              <a:off x="1440" y="1824"/>
              <a:ext cx="43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Text Box 11"/>
            <p:cNvSpPr txBox="1">
              <a:spLocks noChangeArrowheads="1"/>
            </p:cNvSpPr>
            <p:nvPr/>
          </p:nvSpPr>
          <p:spPr bwMode="auto">
            <a:xfrm>
              <a:off x="192" y="1344"/>
              <a:ext cx="7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Gluteus</a:t>
              </a:r>
            </a:p>
            <a:p>
              <a:r>
                <a:rPr lang="en-US" b="1">
                  <a:solidFill>
                    <a:srgbClr val="800000"/>
                  </a:solidFill>
                </a:rPr>
                <a:t>maximus</a:t>
              </a:r>
            </a:p>
          </p:txBody>
        </p:sp>
        <p:sp>
          <p:nvSpPr>
            <p:cNvPr id="9235" name="Line 12"/>
            <p:cNvSpPr>
              <a:spLocks noChangeShapeType="1"/>
            </p:cNvSpPr>
            <p:nvPr/>
          </p:nvSpPr>
          <p:spPr bwMode="auto">
            <a:xfrm>
              <a:off x="816" y="1488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3" name="Text Box 15"/>
          <p:cNvSpPr txBox="1">
            <a:spLocks noChangeArrowheads="1"/>
          </p:cNvSpPr>
          <p:nvPr/>
        </p:nvSpPr>
        <p:spPr bwMode="auto">
          <a:xfrm>
            <a:off x="381000" y="4648200"/>
            <a:ext cx="8382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600" b="1" dirty="0"/>
              <a:t>Gluteus Maximus and Tensor Fascia </a:t>
            </a:r>
            <a:r>
              <a:rPr lang="en-US" sz="1600" b="1" dirty="0" err="1"/>
              <a:t>Lata</a:t>
            </a:r>
            <a:r>
              <a:rPr lang="en-US" sz="1600" b="1" dirty="0"/>
              <a:t> insert into </a:t>
            </a:r>
            <a:r>
              <a:rPr lang="en-US" sz="1600" b="1" u="sng" dirty="0" err="1"/>
              <a:t>Iliotibial</a:t>
            </a:r>
            <a:r>
              <a:rPr lang="en-US" sz="1600" b="1" u="sng" dirty="0"/>
              <a:t> Tract</a:t>
            </a:r>
          </a:p>
          <a:p>
            <a:r>
              <a:rPr lang="en-US" sz="1600" b="1" dirty="0"/>
              <a:t>- </a:t>
            </a:r>
            <a:r>
              <a:rPr lang="en-US" sz="1600" b="1" dirty="0" err="1"/>
              <a:t>Iliotibial</a:t>
            </a:r>
            <a:r>
              <a:rPr lang="en-US" sz="1600" b="1" dirty="0"/>
              <a:t> tract is a thickening of the deep fascia (fascia </a:t>
            </a:r>
            <a:r>
              <a:rPr lang="en-US" sz="1600" b="1" dirty="0" err="1"/>
              <a:t>lata</a:t>
            </a:r>
            <a:r>
              <a:rPr lang="en-US" sz="1600" b="1" dirty="0"/>
              <a:t>) that extends from the ilium to the tibia. </a:t>
            </a:r>
          </a:p>
          <a:p>
            <a:r>
              <a:rPr lang="en-US" sz="1600" b="1" dirty="0"/>
              <a:t>- Tension from contraction of gluteus </a:t>
            </a:r>
            <a:r>
              <a:rPr lang="en-US" sz="1600" b="1" dirty="0" err="1"/>
              <a:t>maximus</a:t>
            </a:r>
            <a:r>
              <a:rPr lang="en-US" sz="1600" b="1" dirty="0"/>
              <a:t> and tensor fasciae </a:t>
            </a:r>
            <a:r>
              <a:rPr lang="en-US" sz="1600" b="1" dirty="0" err="1"/>
              <a:t>latae</a:t>
            </a:r>
            <a:r>
              <a:rPr lang="en-US" sz="1600" b="1" dirty="0"/>
              <a:t> stabilizes the lower limb as a weight-bearing column.</a:t>
            </a:r>
          </a:p>
        </p:txBody>
      </p:sp>
      <p:sp>
        <p:nvSpPr>
          <p:cNvPr id="9224" name="Text Box 16"/>
          <p:cNvSpPr txBox="1">
            <a:spLocks noChangeArrowheads="1"/>
          </p:cNvSpPr>
          <p:nvPr/>
        </p:nvSpPr>
        <p:spPr bwMode="auto">
          <a:xfrm>
            <a:off x="304800" y="4267200"/>
            <a:ext cx="579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/>
              <a:t>FYI</a:t>
            </a:r>
          </a:p>
        </p:txBody>
      </p:sp>
      <p:sp>
        <p:nvSpPr>
          <p:cNvPr id="9225" name="Rectangle 17"/>
          <p:cNvSpPr>
            <a:spLocks noChangeArrowheads="1"/>
          </p:cNvSpPr>
          <p:nvPr/>
        </p:nvSpPr>
        <p:spPr bwMode="auto">
          <a:xfrm>
            <a:off x="304800" y="4648200"/>
            <a:ext cx="8229600" cy="1295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8"/>
          <p:cNvSpPr>
            <a:spLocks noChangeArrowheads="1"/>
          </p:cNvSpPr>
          <p:nvPr/>
        </p:nvSpPr>
        <p:spPr bwMode="auto">
          <a:xfrm>
            <a:off x="304800" y="4267200"/>
            <a:ext cx="609600" cy="381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Text Box 19"/>
          <p:cNvSpPr txBox="1">
            <a:spLocks noChangeArrowheads="1"/>
          </p:cNvSpPr>
          <p:nvPr/>
        </p:nvSpPr>
        <p:spPr bwMode="auto">
          <a:xfrm>
            <a:off x="2803525" y="-36513"/>
            <a:ext cx="2181225" cy="45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b="1"/>
              <a:t>Hip extension</a:t>
            </a:r>
          </a:p>
        </p:txBody>
      </p:sp>
      <p:sp>
        <p:nvSpPr>
          <p:cNvPr id="9228" name="Rectangle 20"/>
          <p:cNvSpPr>
            <a:spLocks noChangeArrowheads="1"/>
          </p:cNvSpPr>
          <p:nvPr/>
        </p:nvSpPr>
        <p:spPr bwMode="auto">
          <a:xfrm>
            <a:off x="2819400" y="0"/>
            <a:ext cx="2133600" cy="381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Posterior Compartment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“Hamstrings”</a:t>
            </a:r>
          </a:p>
          <a:p>
            <a:pPr eaLnBrk="1" hangingPunct="1"/>
            <a:r>
              <a:rPr lang="en-US" dirty="0" smtClean="0"/>
              <a:t>Common Origin</a:t>
            </a:r>
          </a:p>
          <a:p>
            <a:pPr eaLnBrk="1" hangingPunct="1"/>
            <a:r>
              <a:rPr lang="en-US" dirty="0" smtClean="0"/>
              <a:t>Medial and Lateral Insertions</a:t>
            </a:r>
          </a:p>
        </p:txBody>
      </p:sp>
    </p:spTree>
    <p:extLst>
      <p:ext uri="{BB962C8B-B14F-4D97-AF65-F5344CB8AC3E}">
        <p14:creationId xmlns:p14="http://schemas.microsoft.com/office/powerpoint/2010/main" val="209677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6019800" y="762000"/>
            <a:ext cx="3048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/>
              <a:t>Posterior Compartment</a:t>
            </a:r>
          </a:p>
          <a:p>
            <a:r>
              <a:rPr lang="en-US" sz="2000" b="1"/>
              <a:t>of thigh:</a:t>
            </a:r>
          </a:p>
          <a:p>
            <a:endParaRPr lang="en-US" sz="2000" b="1"/>
          </a:p>
          <a:p>
            <a:r>
              <a:rPr lang="en-US" sz="2000" b="1" u="sng"/>
              <a:t>Hamstring muscles.</a:t>
            </a:r>
          </a:p>
          <a:p>
            <a:r>
              <a:rPr lang="en-US" sz="2000" b="1"/>
              <a:t>-Extend hip</a:t>
            </a:r>
          </a:p>
          <a:p>
            <a:r>
              <a:rPr lang="en-US" sz="2000" b="1"/>
              <a:t>-Flex knee</a:t>
            </a:r>
          </a:p>
          <a:p>
            <a:r>
              <a:rPr lang="en-US" sz="2000" b="1"/>
              <a:t>-Common origin at ischial tuborosity.</a:t>
            </a:r>
          </a:p>
          <a:p>
            <a:r>
              <a:rPr lang="en-US" sz="2000" b="1"/>
              <a:t>-Innervated by </a:t>
            </a:r>
          </a:p>
          <a:p>
            <a:r>
              <a:rPr lang="en-US" sz="2000" b="1"/>
              <a:t>  sciatic nerve</a:t>
            </a:r>
          </a:p>
        </p:txBody>
      </p:sp>
      <p:pic>
        <p:nvPicPr>
          <p:cNvPr id="10243" name="Picture 2" descr="Untitled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5791200" cy="464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3962400" y="1828800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V="1">
            <a:off x="4267200" y="32766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V="1">
            <a:off x="42672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 flipV="1">
            <a:off x="5105400" y="33528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 flipV="1">
            <a:off x="1600200" y="24384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438400" y="1600200"/>
            <a:ext cx="156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sciatic nerve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057400" y="2746375"/>
            <a:ext cx="2266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semimembranosus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362200" y="3276600"/>
            <a:ext cx="192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semitendinosus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5202238" y="3736975"/>
            <a:ext cx="1009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biceps </a:t>
            </a:r>
          </a:p>
          <a:p>
            <a:r>
              <a:rPr lang="en-US" b="1">
                <a:solidFill>
                  <a:srgbClr val="800000"/>
                </a:solidFill>
              </a:rPr>
              <a:t>femoris</a:t>
            </a:r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H="1" flipV="1">
            <a:off x="1524000" y="2514600"/>
            <a:ext cx="838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4" name="Rectangle 15"/>
          <p:cNvSpPr>
            <a:spLocks noChangeArrowheads="1"/>
          </p:cNvSpPr>
          <p:nvPr/>
        </p:nvSpPr>
        <p:spPr bwMode="auto">
          <a:xfrm>
            <a:off x="1524000" y="5592762"/>
            <a:ext cx="6934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/>
              <a:t>Posterior </a:t>
            </a:r>
            <a:r>
              <a:rPr lang="en-US" b="1" dirty="0" err="1"/>
              <a:t>fibres</a:t>
            </a:r>
            <a:r>
              <a:rPr lang="en-US" b="1" dirty="0"/>
              <a:t> of adductor </a:t>
            </a:r>
            <a:r>
              <a:rPr lang="en-US" b="1" dirty="0" err="1"/>
              <a:t>magnus</a:t>
            </a:r>
            <a:r>
              <a:rPr lang="en-US" b="1" dirty="0"/>
              <a:t>: </a:t>
            </a:r>
          </a:p>
          <a:p>
            <a:r>
              <a:rPr lang="en-US" b="1" dirty="0"/>
              <a:t>Origin from </a:t>
            </a:r>
            <a:r>
              <a:rPr lang="en-US" b="1" dirty="0" err="1"/>
              <a:t>ischial</a:t>
            </a:r>
            <a:r>
              <a:rPr lang="en-US" b="1" dirty="0"/>
              <a:t> </a:t>
            </a:r>
            <a:r>
              <a:rPr lang="en-US" b="1" dirty="0" err="1"/>
              <a:t>tuborosity</a:t>
            </a:r>
            <a:r>
              <a:rPr lang="en-US" b="1" dirty="0"/>
              <a:t>, supplied by sciatic nerve, extend hip.</a:t>
            </a:r>
          </a:p>
        </p:txBody>
      </p:sp>
    </p:spTree>
    <p:extLst>
      <p:ext uri="{BB962C8B-B14F-4D97-AF65-F5344CB8AC3E}">
        <p14:creationId xmlns:p14="http://schemas.microsoft.com/office/powerpoint/2010/main" val="400683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5715000" y="746125"/>
            <a:ext cx="35814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 u="sng"/>
              <a:t>Hamstrings.</a:t>
            </a:r>
          </a:p>
          <a:p>
            <a:endParaRPr lang="en-US" sz="2000" b="1"/>
          </a:p>
          <a:p>
            <a:r>
              <a:rPr lang="en-US" sz="2000" b="1"/>
              <a:t>Two insert on medial side:</a:t>
            </a:r>
          </a:p>
          <a:p>
            <a:r>
              <a:rPr lang="en-US" sz="2000" b="1"/>
              <a:t>- semimembranosus</a:t>
            </a:r>
          </a:p>
          <a:p>
            <a:r>
              <a:rPr lang="en-US" sz="2000" b="1"/>
              <a:t>- semitendinosus</a:t>
            </a:r>
          </a:p>
          <a:p>
            <a:r>
              <a:rPr lang="en-US" sz="2000" b="1"/>
              <a:t>(Tibia)</a:t>
            </a:r>
          </a:p>
          <a:p>
            <a:endParaRPr lang="en-US" sz="2000" b="1"/>
          </a:p>
          <a:p>
            <a:r>
              <a:rPr lang="en-US" sz="2000" b="1"/>
              <a:t>Two insert on lateral side:</a:t>
            </a:r>
          </a:p>
          <a:p>
            <a:r>
              <a:rPr lang="en-US" sz="2000" b="1"/>
              <a:t>- biceps femoris</a:t>
            </a:r>
          </a:p>
          <a:p>
            <a:r>
              <a:rPr lang="en-US" sz="2000" b="1"/>
              <a:t>(Fibula)</a:t>
            </a:r>
          </a:p>
        </p:txBody>
      </p:sp>
      <p:grpSp>
        <p:nvGrpSpPr>
          <p:cNvPr id="11267" name="Group 7"/>
          <p:cNvGrpSpPr>
            <a:grpSpLocks/>
          </p:cNvGrpSpPr>
          <p:nvPr/>
        </p:nvGrpSpPr>
        <p:grpSpPr bwMode="auto">
          <a:xfrm>
            <a:off x="76200" y="1557337"/>
            <a:ext cx="5639336" cy="4386263"/>
            <a:chOff x="96" y="480"/>
            <a:chExt cx="3601" cy="2763"/>
          </a:xfrm>
        </p:grpSpPr>
        <p:pic>
          <p:nvPicPr>
            <p:cNvPr id="11270" name="Picture 2" descr="Untitled-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" y="480"/>
              <a:ext cx="3216" cy="2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1" name="Text Box 4"/>
            <p:cNvSpPr txBox="1">
              <a:spLocks noChangeArrowheads="1"/>
            </p:cNvSpPr>
            <p:nvPr/>
          </p:nvSpPr>
          <p:spPr bwMode="auto">
            <a:xfrm>
              <a:off x="96" y="1008"/>
              <a:ext cx="122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/>
                <a:t>Common origin </a:t>
              </a:r>
            </a:p>
            <a:p>
              <a:r>
                <a:rPr lang="en-US" b="1"/>
                <a:t>of extensors</a:t>
              </a:r>
            </a:p>
          </p:txBody>
        </p:sp>
        <p:sp>
          <p:nvSpPr>
            <p:cNvPr id="11272" name="Line 5"/>
            <p:cNvSpPr>
              <a:spLocks noChangeShapeType="1"/>
            </p:cNvSpPr>
            <p:nvPr/>
          </p:nvSpPr>
          <p:spPr bwMode="auto">
            <a:xfrm>
              <a:off x="1056" y="1248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8" name="Oval 8"/>
          <p:cNvSpPr>
            <a:spLocks noChangeArrowheads="1"/>
          </p:cNvSpPr>
          <p:nvPr/>
        </p:nvSpPr>
        <p:spPr bwMode="auto">
          <a:xfrm>
            <a:off x="457200" y="4572000"/>
            <a:ext cx="533400" cy="304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CA"/>
          </a:p>
        </p:txBody>
      </p:sp>
      <p:sp>
        <p:nvSpPr>
          <p:cNvPr id="11269" name="Oval 9"/>
          <p:cNvSpPr>
            <a:spLocks noChangeArrowheads="1"/>
          </p:cNvSpPr>
          <p:nvPr/>
        </p:nvSpPr>
        <p:spPr bwMode="auto">
          <a:xfrm>
            <a:off x="2514600" y="4495800"/>
            <a:ext cx="6858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362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Medial Compartment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Muscles</a:t>
            </a:r>
          </a:p>
          <a:p>
            <a:pPr eaLnBrk="1" hangingPunct="1"/>
            <a:r>
              <a:rPr lang="en-US" dirty="0" err="1" smtClean="0"/>
              <a:t>Gracilis</a:t>
            </a:r>
            <a:r>
              <a:rPr lang="en-US" dirty="0" smtClean="0"/>
              <a:t>, Adductor Longus, Adductor Brevis, Adductor Magnus</a:t>
            </a:r>
          </a:p>
          <a:p>
            <a:pPr eaLnBrk="1" hangingPunct="1"/>
            <a:r>
              <a:rPr lang="en-US" dirty="0" smtClean="0"/>
              <a:t>Common actions</a:t>
            </a:r>
          </a:p>
          <a:p>
            <a:pPr eaLnBrk="1" hangingPunct="1"/>
            <a:r>
              <a:rPr lang="en-US" dirty="0" smtClean="0"/>
              <a:t>Pulled groin</a:t>
            </a:r>
          </a:p>
        </p:txBody>
      </p:sp>
    </p:spTree>
    <p:extLst>
      <p:ext uri="{BB962C8B-B14F-4D97-AF65-F5344CB8AC3E}">
        <p14:creationId xmlns:p14="http://schemas.microsoft.com/office/powerpoint/2010/main" val="259796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Untitled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09600"/>
            <a:ext cx="4492625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5181600" y="457200"/>
            <a:ext cx="3957638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 u="sng" dirty="0"/>
              <a:t>Medial Compartment</a:t>
            </a:r>
            <a:endParaRPr lang="en-US" sz="2000" b="1" dirty="0"/>
          </a:p>
          <a:p>
            <a:r>
              <a:rPr lang="en-US" sz="2000" b="1" dirty="0"/>
              <a:t>main function = adduction</a:t>
            </a:r>
          </a:p>
          <a:p>
            <a:pPr>
              <a:buFont typeface="Wingdings" pitchFamily="2" charset="2"/>
              <a:buChar char="§"/>
            </a:pPr>
            <a:r>
              <a:rPr lang="en-US" sz="2000" b="1" dirty="0" smtClean="0"/>
              <a:t>Obturator </a:t>
            </a:r>
            <a:r>
              <a:rPr lang="en-US" sz="2000" b="1" dirty="0" err="1" smtClean="0"/>
              <a:t>externus</a:t>
            </a:r>
            <a:endParaRPr lang="en-US" sz="2000" b="1" dirty="0" smtClean="0"/>
          </a:p>
          <a:p>
            <a:pPr>
              <a:buFont typeface="Wingdings" pitchFamily="2" charset="2"/>
              <a:buChar char="§"/>
            </a:pPr>
            <a:r>
              <a:rPr lang="en-US" sz="2000" b="1" dirty="0" smtClean="0"/>
              <a:t>Adductor brevis</a:t>
            </a:r>
          </a:p>
          <a:p>
            <a:pPr>
              <a:buFont typeface="Wingdings" pitchFamily="2" charset="2"/>
              <a:buChar char="§"/>
            </a:pPr>
            <a:r>
              <a:rPr lang="en-US" sz="2000" b="1" dirty="0" smtClean="0"/>
              <a:t>Adductor longus</a:t>
            </a:r>
          </a:p>
          <a:p>
            <a:pPr>
              <a:buFont typeface="Wingdings" pitchFamily="2" charset="2"/>
              <a:buChar char="§"/>
            </a:pPr>
            <a:r>
              <a:rPr lang="en-US" sz="2000" b="1" dirty="0" smtClean="0"/>
              <a:t>Adductor </a:t>
            </a:r>
            <a:r>
              <a:rPr lang="en-US" sz="2000" b="1" dirty="0" err="1" smtClean="0"/>
              <a:t>magnus</a:t>
            </a:r>
            <a:endParaRPr lang="en-US" sz="2000" b="1" dirty="0" smtClean="0"/>
          </a:p>
          <a:p>
            <a:pPr>
              <a:buFont typeface="Wingdings" pitchFamily="2" charset="2"/>
              <a:buChar char="§"/>
            </a:pPr>
            <a:r>
              <a:rPr lang="en-US" sz="2000" b="1" dirty="0" err="1" smtClean="0"/>
              <a:t>Gracilis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/>
              <a:t>Most innervated by:</a:t>
            </a:r>
          </a:p>
          <a:p>
            <a:r>
              <a:rPr lang="en-US" sz="2000" b="1" dirty="0"/>
              <a:t>Obturator nerve (L2-L4)</a:t>
            </a:r>
          </a:p>
          <a:p>
            <a:r>
              <a:rPr lang="en-US" sz="2000" b="1" dirty="0"/>
              <a:t>(lumbar plexus)</a:t>
            </a:r>
          </a:p>
          <a:p>
            <a:endParaRPr lang="en-US" sz="2000" b="1" dirty="0"/>
          </a:p>
          <a:p>
            <a:r>
              <a:rPr lang="en-US" sz="2000" b="1" dirty="0"/>
              <a:t>Exception:</a:t>
            </a:r>
          </a:p>
          <a:p>
            <a:r>
              <a:rPr lang="en-US" sz="2000" b="1" dirty="0"/>
              <a:t>-Hamstring component of</a:t>
            </a:r>
          </a:p>
          <a:p>
            <a:r>
              <a:rPr lang="en-US" sz="2000" b="1" dirty="0"/>
              <a:t> adductor </a:t>
            </a:r>
            <a:r>
              <a:rPr lang="en-US" sz="2000" b="1" dirty="0" err="1"/>
              <a:t>magnus</a:t>
            </a:r>
            <a:r>
              <a:rPr lang="en-US" sz="2000" b="1" dirty="0"/>
              <a:t> (extensor)</a:t>
            </a:r>
          </a:p>
          <a:p>
            <a:r>
              <a:rPr lang="en-US" sz="2000" b="1" dirty="0"/>
              <a:t> (tibial division of sciatic nerve)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 flipH="1" flipV="1">
            <a:off x="3048000" y="50292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H="1" flipV="1">
            <a:off x="2895600" y="41910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V="1">
            <a:off x="1828800" y="32766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1828800" y="4038600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2971800" y="3352800"/>
            <a:ext cx="762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657600" y="3016250"/>
            <a:ext cx="1263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obturator </a:t>
            </a:r>
          </a:p>
          <a:p>
            <a:r>
              <a:rPr lang="en-US" b="1">
                <a:solidFill>
                  <a:srgbClr val="800000"/>
                </a:solidFill>
              </a:rPr>
              <a:t>nerve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76200" y="4191000"/>
            <a:ext cx="197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adductor longus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76200" y="3352800"/>
            <a:ext cx="189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adductor brevis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429000" y="4038600"/>
            <a:ext cx="1200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Adductor</a:t>
            </a:r>
          </a:p>
          <a:p>
            <a:r>
              <a:rPr lang="en-US" b="1">
                <a:solidFill>
                  <a:srgbClr val="800000"/>
                </a:solidFill>
              </a:rPr>
              <a:t>magnus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429000" y="4967288"/>
            <a:ext cx="984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gracilis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04800" y="2667000"/>
            <a:ext cx="1200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obturator</a:t>
            </a:r>
          </a:p>
          <a:p>
            <a:r>
              <a:rPr lang="en-US" b="1">
                <a:solidFill>
                  <a:srgbClr val="800000"/>
                </a:solidFill>
              </a:rPr>
              <a:t>externus</a:t>
            </a:r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V="1">
            <a:off x="1524000" y="274320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Text Box 17"/>
          <p:cNvSpPr txBox="1">
            <a:spLocks noChangeArrowheads="1"/>
          </p:cNvSpPr>
          <p:nvPr/>
        </p:nvSpPr>
        <p:spPr bwMode="auto">
          <a:xfrm>
            <a:off x="1889125" y="39688"/>
            <a:ext cx="2263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b="1"/>
              <a:t>Hip Adduction</a:t>
            </a:r>
          </a:p>
        </p:txBody>
      </p:sp>
      <p:sp>
        <p:nvSpPr>
          <p:cNvPr id="12305" name="Rectangle 18"/>
          <p:cNvSpPr>
            <a:spLocks noChangeArrowheads="1"/>
          </p:cNvSpPr>
          <p:nvPr/>
        </p:nvSpPr>
        <p:spPr bwMode="auto">
          <a:xfrm>
            <a:off x="1905000" y="0"/>
            <a:ext cx="2209800" cy="533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72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Untitled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85800"/>
            <a:ext cx="5184775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029200" y="1371600"/>
            <a:ext cx="361315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 u="sng" dirty="0"/>
              <a:t>Deep to gluteus </a:t>
            </a:r>
            <a:r>
              <a:rPr lang="en-US" b="1" u="sng" dirty="0" err="1"/>
              <a:t>maximus</a:t>
            </a:r>
            <a:r>
              <a:rPr lang="en-US" b="1" u="sng" dirty="0"/>
              <a:t>:</a:t>
            </a:r>
          </a:p>
          <a:p>
            <a:r>
              <a:rPr lang="en-US" b="1" dirty="0"/>
              <a:t>-abductors:</a:t>
            </a:r>
          </a:p>
          <a:p>
            <a:r>
              <a:rPr lang="en-US" b="1" dirty="0"/>
              <a:t>	gluteus </a:t>
            </a:r>
            <a:r>
              <a:rPr lang="en-US" b="1" dirty="0" err="1"/>
              <a:t>medius</a:t>
            </a:r>
            <a:endParaRPr lang="en-US" b="1" dirty="0"/>
          </a:p>
          <a:p>
            <a:r>
              <a:rPr lang="en-US" b="1" dirty="0"/>
              <a:t>	gluteus </a:t>
            </a:r>
            <a:r>
              <a:rPr lang="en-US" b="1" dirty="0" err="1"/>
              <a:t>minimus</a:t>
            </a:r>
            <a:endParaRPr lang="en-US" b="1" dirty="0"/>
          </a:p>
          <a:p>
            <a:r>
              <a:rPr lang="en-US" b="1" dirty="0"/>
              <a:t> (anterior </a:t>
            </a:r>
            <a:r>
              <a:rPr lang="en-US" b="1" dirty="0" err="1"/>
              <a:t>fibres</a:t>
            </a:r>
            <a:r>
              <a:rPr lang="en-US" b="1" dirty="0"/>
              <a:t> medially rotate)</a:t>
            </a:r>
          </a:p>
          <a:p>
            <a:endParaRPr lang="en-US" b="1" dirty="0"/>
          </a:p>
          <a:p>
            <a:r>
              <a:rPr lang="en-US" b="1" dirty="0"/>
              <a:t>-lateral (external) rotators:</a:t>
            </a:r>
          </a:p>
          <a:p>
            <a:r>
              <a:rPr lang="en-US" b="1" dirty="0"/>
              <a:t>	</a:t>
            </a:r>
            <a:r>
              <a:rPr lang="en-US" b="1" dirty="0" err="1"/>
              <a:t>piriformis</a:t>
            </a:r>
            <a:endParaRPr lang="en-US" b="1" dirty="0"/>
          </a:p>
          <a:p>
            <a:r>
              <a:rPr lang="en-US" b="1" dirty="0"/>
              <a:t>	</a:t>
            </a:r>
            <a:r>
              <a:rPr lang="en-US" b="1" dirty="0" err="1"/>
              <a:t>obturator</a:t>
            </a:r>
            <a:r>
              <a:rPr lang="en-US" b="1" dirty="0"/>
              <a:t> </a:t>
            </a:r>
            <a:r>
              <a:rPr lang="en-US" b="1" dirty="0" err="1"/>
              <a:t>internus</a:t>
            </a:r>
            <a:endParaRPr lang="en-US" b="1" dirty="0"/>
          </a:p>
          <a:p>
            <a:r>
              <a:rPr lang="en-US" b="1" dirty="0"/>
              <a:t>	(associated </a:t>
            </a:r>
            <a:r>
              <a:rPr lang="en-US" b="1" dirty="0" err="1"/>
              <a:t>gemelli</a:t>
            </a:r>
            <a:r>
              <a:rPr lang="en-US" b="1" dirty="0"/>
              <a:t>)</a:t>
            </a:r>
          </a:p>
          <a:p>
            <a:r>
              <a:rPr lang="en-US" b="1" dirty="0"/>
              <a:t>	</a:t>
            </a:r>
            <a:r>
              <a:rPr lang="en-US" b="1" dirty="0" err="1"/>
              <a:t>quadratus</a:t>
            </a:r>
            <a:r>
              <a:rPr lang="en-US" b="1" dirty="0"/>
              <a:t> </a:t>
            </a:r>
            <a:r>
              <a:rPr lang="en-US" b="1" dirty="0" err="1"/>
              <a:t>femoris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[</a:t>
            </a:r>
            <a:r>
              <a:rPr lang="en-US" b="1" dirty="0" err="1"/>
              <a:t>obturator</a:t>
            </a:r>
            <a:r>
              <a:rPr lang="en-US" b="1" dirty="0"/>
              <a:t> </a:t>
            </a:r>
            <a:r>
              <a:rPr lang="en-US" b="1" dirty="0" err="1"/>
              <a:t>externus</a:t>
            </a:r>
            <a:r>
              <a:rPr lang="en-US" b="1" dirty="0"/>
              <a:t> is also a</a:t>
            </a:r>
          </a:p>
          <a:p>
            <a:r>
              <a:rPr lang="en-US" b="1" dirty="0"/>
              <a:t>lateral rotator]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3048000" y="7620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3124200" y="11430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H="1">
            <a:off x="2895600" y="18288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H="1" flipV="1">
            <a:off x="2895600" y="2667000"/>
            <a:ext cx="914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H="1">
            <a:off x="2895600" y="2362200"/>
            <a:ext cx="83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1524000" y="1981200"/>
            <a:ext cx="1143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V="1">
            <a:off x="1600200" y="2514600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685800" y="2895600"/>
            <a:ext cx="1174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inferior </a:t>
            </a:r>
          </a:p>
          <a:p>
            <a:r>
              <a:rPr lang="en-US" b="1">
                <a:solidFill>
                  <a:srgbClr val="800000"/>
                </a:solidFill>
              </a:rPr>
              <a:t>gamellus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01650" y="1676400"/>
            <a:ext cx="1174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superior </a:t>
            </a:r>
          </a:p>
          <a:p>
            <a:r>
              <a:rPr lang="en-US" b="1">
                <a:solidFill>
                  <a:srgbClr val="800000"/>
                </a:solidFill>
              </a:rPr>
              <a:t>gamellus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733800" y="533400"/>
            <a:ext cx="186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gluteus medius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733800" y="1004888"/>
            <a:ext cx="2000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gluteus minimus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790950" y="1614488"/>
            <a:ext cx="1238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piriformis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3689350" y="2057400"/>
            <a:ext cx="1263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obturator </a:t>
            </a:r>
          </a:p>
          <a:p>
            <a:r>
              <a:rPr lang="en-US" b="1">
                <a:solidFill>
                  <a:srgbClr val="800000"/>
                </a:solidFill>
              </a:rPr>
              <a:t>internus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3676650" y="2743200"/>
            <a:ext cx="1352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quadratus </a:t>
            </a:r>
          </a:p>
          <a:p>
            <a:r>
              <a:rPr lang="en-US" b="1">
                <a:solidFill>
                  <a:srgbClr val="800000"/>
                </a:solidFill>
              </a:rPr>
              <a:t>femoris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730250" y="914400"/>
            <a:ext cx="1174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gluteus </a:t>
            </a:r>
          </a:p>
          <a:p>
            <a:r>
              <a:rPr lang="en-US" b="1">
                <a:solidFill>
                  <a:srgbClr val="800000"/>
                </a:solidFill>
              </a:rPr>
              <a:t>maximus</a:t>
            </a:r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1676400" y="12192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974725" y="-46038"/>
            <a:ext cx="52581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200" b="1" dirty="0"/>
              <a:t>Lateral </a:t>
            </a:r>
            <a:r>
              <a:rPr lang="en-US" sz="3200" b="1" dirty="0" smtClean="0"/>
              <a:t>Rotation </a:t>
            </a:r>
            <a:r>
              <a:rPr lang="en-US" sz="3200" b="1" dirty="0"/>
              <a:t>of the hip</a:t>
            </a:r>
          </a:p>
        </p:txBody>
      </p:sp>
      <p:pic>
        <p:nvPicPr>
          <p:cNvPr id="14357" name="Picture 21" descr="show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76" r="-1080"/>
          <a:stretch>
            <a:fillRect/>
          </a:stretch>
        </p:blipFill>
        <p:spPr bwMode="auto">
          <a:xfrm>
            <a:off x="381000" y="3581400"/>
            <a:ext cx="1168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8" name="Picture 22" descr="show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30" r="29024"/>
          <a:stretch>
            <a:fillRect/>
          </a:stretch>
        </p:blipFill>
        <p:spPr bwMode="auto">
          <a:xfrm>
            <a:off x="3657600" y="3657600"/>
            <a:ext cx="121761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618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381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Femoral Triangle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pic>
        <p:nvPicPr>
          <p:cNvPr id="11268" name="Picture 4" descr="Gray's Anatomy Pictures 619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790" t="4221" r="8842" b="7802"/>
          <a:stretch>
            <a:fillRect/>
          </a:stretch>
        </p:blipFill>
        <p:spPr bwMode="auto">
          <a:xfrm>
            <a:off x="2557534" y="990600"/>
            <a:ext cx="4028933" cy="562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917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382000" cy="838200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Objectives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990600"/>
            <a:ext cx="8458200" cy="5257800"/>
          </a:xfrm>
        </p:spPr>
        <p:txBody>
          <a:bodyPr>
            <a:noAutofit/>
          </a:bodyPr>
          <a:lstStyle/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Know the type and formation of hip joint.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Differentiate the stability and mobility between the hip joint and shoulder joint. 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Identify the muscles that act at the hip joint.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Identify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muscles of the thigh in terms of their origin, insertion, nerve supply and actions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Explain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relationships of contents of the femoral triangle to each other &amp; to the surrounding bone and soft tissue landmarks.</a:t>
            </a:r>
          </a:p>
        </p:txBody>
      </p:sp>
    </p:spTree>
    <p:extLst>
      <p:ext uri="{BB962C8B-B14F-4D97-AF65-F5344CB8AC3E}">
        <p14:creationId xmlns:p14="http://schemas.microsoft.com/office/powerpoint/2010/main" val="126701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4495800" y="136525"/>
            <a:ext cx="4871847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 dirty="0">
                <a:solidFill>
                  <a:srgbClr val="FF0000"/>
                </a:solidFill>
              </a:rPr>
              <a:t>Boundaries: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Inguinal ligament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Sartorius (lateral)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Adductor longus (medial)</a:t>
            </a:r>
          </a:p>
          <a:p>
            <a:endParaRPr lang="en-US" sz="2000" b="1" dirty="0"/>
          </a:p>
          <a:p>
            <a:r>
              <a:rPr lang="en-US" sz="2000" b="1" dirty="0">
                <a:solidFill>
                  <a:srgbClr val="FF0000"/>
                </a:solidFill>
              </a:rPr>
              <a:t>Floor:</a:t>
            </a:r>
          </a:p>
          <a:p>
            <a:r>
              <a:rPr lang="en-US" sz="2000" b="1" dirty="0" err="1"/>
              <a:t>Iliopsoas</a:t>
            </a:r>
            <a:r>
              <a:rPr lang="en-US" sz="2000" b="1" dirty="0"/>
              <a:t>, </a:t>
            </a:r>
            <a:r>
              <a:rPr lang="en-US" sz="2000" b="1" dirty="0" err="1"/>
              <a:t>pectinius</a:t>
            </a:r>
            <a:r>
              <a:rPr lang="en-US" sz="2000" b="1" dirty="0"/>
              <a:t>, adductor longus</a:t>
            </a:r>
          </a:p>
          <a:p>
            <a:endParaRPr lang="en-US" sz="2000" b="1" dirty="0"/>
          </a:p>
          <a:p>
            <a:r>
              <a:rPr lang="en-US" sz="2000" b="1" dirty="0">
                <a:solidFill>
                  <a:srgbClr val="FF0000"/>
                </a:solidFill>
              </a:rPr>
              <a:t>Contents: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Femoral nerve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Femoral artery &amp; deep (</a:t>
            </a:r>
            <a:r>
              <a:rPr lang="en-US" sz="2000" b="1" dirty="0" err="1" smtClean="0"/>
              <a:t>profunda</a:t>
            </a:r>
            <a:r>
              <a:rPr lang="en-US" sz="2000" b="1" dirty="0" smtClean="0"/>
              <a:t>)</a:t>
            </a:r>
          </a:p>
          <a:p>
            <a:r>
              <a:rPr lang="en-US" sz="2000" b="1" dirty="0" smtClean="0"/>
              <a:t>     femoral branch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Femoral vein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Great saphenous vein (superficial), </a:t>
            </a:r>
          </a:p>
          <a:p>
            <a:r>
              <a:rPr lang="en-US" sz="2000" b="1" dirty="0" smtClean="0"/>
              <a:t>     draining into femoral vein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b="1" dirty="0" smtClean="0"/>
              <a:t>Lymphatics</a:t>
            </a:r>
            <a:endParaRPr lang="en-US" sz="2000" b="1" dirty="0"/>
          </a:p>
        </p:txBody>
      </p:sp>
      <p:grpSp>
        <p:nvGrpSpPr>
          <p:cNvPr id="19459" name="Group 20"/>
          <p:cNvGrpSpPr>
            <a:grpSpLocks/>
          </p:cNvGrpSpPr>
          <p:nvPr/>
        </p:nvGrpSpPr>
        <p:grpSpPr bwMode="auto">
          <a:xfrm>
            <a:off x="76200" y="533400"/>
            <a:ext cx="4489450" cy="5105400"/>
            <a:chOff x="288" y="336"/>
            <a:chExt cx="2828" cy="3216"/>
          </a:xfrm>
        </p:grpSpPr>
        <p:pic>
          <p:nvPicPr>
            <p:cNvPr id="19462" name="Picture 2" descr="Untitled-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336"/>
              <a:ext cx="1808" cy="3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3" name="Line 4"/>
            <p:cNvSpPr>
              <a:spLocks noChangeShapeType="1"/>
            </p:cNvSpPr>
            <p:nvPr/>
          </p:nvSpPr>
          <p:spPr bwMode="auto">
            <a:xfrm flipV="1">
              <a:off x="912" y="1488"/>
              <a:ext cx="62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4" name="Line 5"/>
            <p:cNvSpPr>
              <a:spLocks noChangeShapeType="1"/>
            </p:cNvSpPr>
            <p:nvPr/>
          </p:nvSpPr>
          <p:spPr bwMode="auto">
            <a:xfrm flipV="1">
              <a:off x="1104" y="1536"/>
              <a:ext cx="48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5" name="Line 6"/>
            <p:cNvSpPr>
              <a:spLocks noChangeShapeType="1"/>
            </p:cNvSpPr>
            <p:nvPr/>
          </p:nvSpPr>
          <p:spPr bwMode="auto">
            <a:xfrm flipH="1" flipV="1">
              <a:off x="1680" y="1536"/>
              <a:ext cx="43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7"/>
            <p:cNvSpPr>
              <a:spLocks noChangeShapeType="1"/>
            </p:cNvSpPr>
            <p:nvPr/>
          </p:nvSpPr>
          <p:spPr bwMode="auto">
            <a:xfrm flipV="1">
              <a:off x="1008" y="2112"/>
              <a:ext cx="57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Line 8"/>
            <p:cNvSpPr>
              <a:spLocks noChangeShapeType="1"/>
            </p:cNvSpPr>
            <p:nvPr/>
          </p:nvSpPr>
          <p:spPr bwMode="auto">
            <a:xfrm flipH="1" flipV="1">
              <a:off x="1776" y="1968"/>
              <a:ext cx="24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Line 9"/>
            <p:cNvSpPr>
              <a:spLocks noChangeShapeType="1"/>
            </p:cNvSpPr>
            <p:nvPr/>
          </p:nvSpPr>
          <p:spPr bwMode="auto">
            <a:xfrm flipH="1">
              <a:off x="1776" y="1440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Line 10"/>
            <p:cNvSpPr>
              <a:spLocks noChangeShapeType="1"/>
            </p:cNvSpPr>
            <p:nvPr/>
          </p:nvSpPr>
          <p:spPr bwMode="auto">
            <a:xfrm>
              <a:off x="1056" y="1152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0" name="Freeform 11"/>
            <p:cNvSpPr>
              <a:spLocks/>
            </p:cNvSpPr>
            <p:nvPr/>
          </p:nvSpPr>
          <p:spPr bwMode="auto">
            <a:xfrm>
              <a:off x="1365" y="1127"/>
              <a:ext cx="555" cy="1321"/>
            </a:xfrm>
            <a:custGeom>
              <a:avLst/>
              <a:gdLst>
                <a:gd name="T0" fmla="*/ 0 w 501"/>
                <a:gd name="T1" fmla="*/ 46 h 1070"/>
                <a:gd name="T2" fmla="*/ 41 w 501"/>
                <a:gd name="T3" fmla="*/ 157 h 1070"/>
                <a:gd name="T4" fmla="*/ 91 w 501"/>
                <a:gd name="T5" fmla="*/ 360 h 1070"/>
                <a:gd name="T6" fmla="*/ 191 w 501"/>
                <a:gd name="T7" fmla="*/ 721 h 1070"/>
                <a:gd name="T8" fmla="*/ 207 w 501"/>
                <a:gd name="T9" fmla="*/ 775 h 1070"/>
                <a:gd name="T10" fmla="*/ 240 w 501"/>
                <a:gd name="T11" fmla="*/ 831 h 1070"/>
                <a:gd name="T12" fmla="*/ 248 w 501"/>
                <a:gd name="T13" fmla="*/ 859 h 1070"/>
                <a:gd name="T14" fmla="*/ 265 w 501"/>
                <a:gd name="T15" fmla="*/ 886 h 1070"/>
                <a:gd name="T16" fmla="*/ 315 w 501"/>
                <a:gd name="T17" fmla="*/ 1006 h 1070"/>
                <a:gd name="T18" fmla="*/ 356 w 501"/>
                <a:gd name="T19" fmla="*/ 1099 h 1070"/>
                <a:gd name="T20" fmla="*/ 414 w 501"/>
                <a:gd name="T21" fmla="*/ 1237 h 1070"/>
                <a:gd name="T22" fmla="*/ 439 w 501"/>
                <a:gd name="T23" fmla="*/ 1321 h 1070"/>
                <a:gd name="T24" fmla="*/ 431 w 501"/>
                <a:gd name="T25" fmla="*/ 1043 h 1070"/>
                <a:gd name="T26" fmla="*/ 489 w 501"/>
                <a:gd name="T27" fmla="*/ 757 h 1070"/>
                <a:gd name="T28" fmla="*/ 555 w 501"/>
                <a:gd name="T29" fmla="*/ 517 h 1070"/>
                <a:gd name="T30" fmla="*/ 530 w 501"/>
                <a:gd name="T31" fmla="*/ 462 h 1070"/>
                <a:gd name="T32" fmla="*/ 480 w 501"/>
                <a:gd name="T33" fmla="*/ 425 h 1070"/>
                <a:gd name="T34" fmla="*/ 339 w 501"/>
                <a:gd name="T35" fmla="*/ 314 h 1070"/>
                <a:gd name="T36" fmla="*/ 289 w 501"/>
                <a:gd name="T37" fmla="*/ 277 h 1070"/>
                <a:gd name="T38" fmla="*/ 273 w 501"/>
                <a:gd name="T39" fmla="*/ 249 h 1070"/>
                <a:gd name="T40" fmla="*/ 248 w 501"/>
                <a:gd name="T41" fmla="*/ 231 h 1070"/>
                <a:gd name="T42" fmla="*/ 215 w 501"/>
                <a:gd name="T43" fmla="*/ 185 h 1070"/>
                <a:gd name="T44" fmla="*/ 107 w 501"/>
                <a:gd name="T45" fmla="*/ 74 h 1070"/>
                <a:gd name="T46" fmla="*/ 17 w 501"/>
                <a:gd name="T47" fmla="*/ 0 h 1070"/>
                <a:gd name="T48" fmla="*/ 0 w 501"/>
                <a:gd name="T49" fmla="*/ 46 h 10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01" h="1070">
                  <a:moveTo>
                    <a:pt x="0" y="37"/>
                  </a:moveTo>
                  <a:cubicBezTo>
                    <a:pt x="10" y="69"/>
                    <a:pt x="26" y="96"/>
                    <a:pt x="37" y="127"/>
                  </a:cubicBezTo>
                  <a:cubicBezTo>
                    <a:pt x="43" y="187"/>
                    <a:pt x="49" y="242"/>
                    <a:pt x="82" y="292"/>
                  </a:cubicBezTo>
                  <a:cubicBezTo>
                    <a:pt x="114" y="387"/>
                    <a:pt x="116" y="499"/>
                    <a:pt x="172" y="584"/>
                  </a:cubicBezTo>
                  <a:cubicBezTo>
                    <a:pt x="174" y="590"/>
                    <a:pt x="184" y="623"/>
                    <a:pt x="187" y="628"/>
                  </a:cubicBezTo>
                  <a:cubicBezTo>
                    <a:pt x="196" y="644"/>
                    <a:pt x="217" y="673"/>
                    <a:pt x="217" y="673"/>
                  </a:cubicBezTo>
                  <a:cubicBezTo>
                    <a:pt x="219" y="681"/>
                    <a:pt x="220" y="689"/>
                    <a:pt x="224" y="696"/>
                  </a:cubicBezTo>
                  <a:cubicBezTo>
                    <a:pt x="228" y="704"/>
                    <a:pt x="236" y="710"/>
                    <a:pt x="239" y="718"/>
                  </a:cubicBezTo>
                  <a:cubicBezTo>
                    <a:pt x="253" y="752"/>
                    <a:pt x="263" y="784"/>
                    <a:pt x="284" y="815"/>
                  </a:cubicBezTo>
                  <a:cubicBezTo>
                    <a:pt x="294" y="846"/>
                    <a:pt x="301" y="863"/>
                    <a:pt x="321" y="890"/>
                  </a:cubicBezTo>
                  <a:cubicBezTo>
                    <a:pt x="334" y="930"/>
                    <a:pt x="350" y="967"/>
                    <a:pt x="374" y="1002"/>
                  </a:cubicBezTo>
                  <a:cubicBezTo>
                    <a:pt x="381" y="1025"/>
                    <a:pt x="389" y="1047"/>
                    <a:pt x="396" y="1070"/>
                  </a:cubicBezTo>
                  <a:cubicBezTo>
                    <a:pt x="429" y="1020"/>
                    <a:pt x="396" y="908"/>
                    <a:pt x="389" y="845"/>
                  </a:cubicBezTo>
                  <a:cubicBezTo>
                    <a:pt x="398" y="766"/>
                    <a:pt x="391" y="678"/>
                    <a:pt x="441" y="613"/>
                  </a:cubicBezTo>
                  <a:cubicBezTo>
                    <a:pt x="462" y="548"/>
                    <a:pt x="487" y="485"/>
                    <a:pt x="501" y="419"/>
                  </a:cubicBezTo>
                  <a:cubicBezTo>
                    <a:pt x="496" y="404"/>
                    <a:pt x="491" y="385"/>
                    <a:pt x="478" y="374"/>
                  </a:cubicBezTo>
                  <a:cubicBezTo>
                    <a:pt x="464" y="362"/>
                    <a:pt x="433" y="344"/>
                    <a:pt x="433" y="344"/>
                  </a:cubicBezTo>
                  <a:cubicBezTo>
                    <a:pt x="402" y="299"/>
                    <a:pt x="350" y="284"/>
                    <a:pt x="306" y="254"/>
                  </a:cubicBezTo>
                  <a:cubicBezTo>
                    <a:pt x="291" y="244"/>
                    <a:pt x="261" y="224"/>
                    <a:pt x="261" y="224"/>
                  </a:cubicBezTo>
                  <a:cubicBezTo>
                    <a:pt x="256" y="217"/>
                    <a:pt x="252" y="208"/>
                    <a:pt x="246" y="202"/>
                  </a:cubicBezTo>
                  <a:cubicBezTo>
                    <a:pt x="240" y="196"/>
                    <a:pt x="229" y="194"/>
                    <a:pt x="224" y="187"/>
                  </a:cubicBezTo>
                  <a:cubicBezTo>
                    <a:pt x="185" y="137"/>
                    <a:pt x="258" y="192"/>
                    <a:pt x="194" y="150"/>
                  </a:cubicBezTo>
                  <a:cubicBezTo>
                    <a:pt x="166" y="108"/>
                    <a:pt x="147" y="76"/>
                    <a:pt x="97" y="60"/>
                  </a:cubicBezTo>
                  <a:cubicBezTo>
                    <a:pt x="77" y="30"/>
                    <a:pt x="49" y="12"/>
                    <a:pt x="15" y="0"/>
                  </a:cubicBezTo>
                  <a:cubicBezTo>
                    <a:pt x="6" y="33"/>
                    <a:pt x="14" y="23"/>
                    <a:pt x="0" y="37"/>
                  </a:cubicBezTo>
                  <a:close/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1" name="Text Box 12"/>
            <p:cNvSpPr txBox="1">
              <a:spLocks noChangeArrowheads="1"/>
            </p:cNvSpPr>
            <p:nvPr/>
          </p:nvSpPr>
          <p:spPr bwMode="auto">
            <a:xfrm>
              <a:off x="336" y="912"/>
              <a:ext cx="7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iliopsoas</a:t>
              </a:r>
            </a:p>
          </p:txBody>
        </p:sp>
        <p:sp>
          <p:nvSpPr>
            <p:cNvPr id="19472" name="Text Box 13"/>
            <p:cNvSpPr txBox="1">
              <a:spLocks noChangeArrowheads="1"/>
            </p:cNvSpPr>
            <p:nvPr/>
          </p:nvSpPr>
          <p:spPr bwMode="auto">
            <a:xfrm>
              <a:off x="428" y="1536"/>
              <a:ext cx="6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femoral </a:t>
              </a:r>
            </a:p>
            <a:p>
              <a:r>
                <a:rPr lang="en-US" b="1">
                  <a:solidFill>
                    <a:srgbClr val="800000"/>
                  </a:solidFill>
                </a:rPr>
                <a:t>nerve</a:t>
              </a:r>
            </a:p>
          </p:txBody>
        </p:sp>
        <p:sp>
          <p:nvSpPr>
            <p:cNvPr id="19473" name="Text Box 14"/>
            <p:cNvSpPr txBox="1">
              <a:spLocks noChangeArrowheads="1"/>
            </p:cNvSpPr>
            <p:nvPr/>
          </p:nvSpPr>
          <p:spPr bwMode="auto">
            <a:xfrm>
              <a:off x="428" y="1968"/>
              <a:ext cx="6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femoral </a:t>
              </a:r>
            </a:p>
            <a:p>
              <a:r>
                <a:rPr lang="en-US" b="1">
                  <a:solidFill>
                    <a:srgbClr val="800000"/>
                  </a:solidFill>
                </a:rPr>
                <a:t>artery</a:t>
              </a:r>
            </a:p>
          </p:txBody>
        </p:sp>
        <p:sp>
          <p:nvSpPr>
            <p:cNvPr id="19474" name="Text Box 15"/>
            <p:cNvSpPr txBox="1">
              <a:spLocks noChangeArrowheads="1"/>
            </p:cNvSpPr>
            <p:nvPr/>
          </p:nvSpPr>
          <p:spPr bwMode="auto">
            <a:xfrm>
              <a:off x="288" y="2448"/>
              <a:ext cx="7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sartorius</a:t>
              </a:r>
            </a:p>
          </p:txBody>
        </p:sp>
        <p:sp>
          <p:nvSpPr>
            <p:cNvPr id="19475" name="Text Box 16"/>
            <p:cNvSpPr txBox="1">
              <a:spLocks noChangeArrowheads="1"/>
            </p:cNvSpPr>
            <p:nvPr/>
          </p:nvSpPr>
          <p:spPr bwMode="auto">
            <a:xfrm>
              <a:off x="2208" y="1296"/>
              <a:ext cx="7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pectinius</a:t>
              </a:r>
            </a:p>
          </p:txBody>
        </p:sp>
        <p:sp>
          <p:nvSpPr>
            <p:cNvPr id="19476" name="Text Box 17"/>
            <p:cNvSpPr txBox="1">
              <a:spLocks noChangeArrowheads="1"/>
            </p:cNvSpPr>
            <p:nvPr/>
          </p:nvSpPr>
          <p:spPr bwMode="auto">
            <a:xfrm>
              <a:off x="2064" y="1776"/>
              <a:ext cx="6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femoral </a:t>
              </a:r>
            </a:p>
            <a:p>
              <a:r>
                <a:rPr lang="en-US" b="1">
                  <a:solidFill>
                    <a:srgbClr val="800000"/>
                  </a:solidFill>
                </a:rPr>
                <a:t>vein</a:t>
              </a:r>
            </a:p>
          </p:txBody>
        </p:sp>
        <p:sp>
          <p:nvSpPr>
            <p:cNvPr id="19477" name="Text Box 18"/>
            <p:cNvSpPr txBox="1">
              <a:spLocks noChangeArrowheads="1"/>
            </p:cNvSpPr>
            <p:nvPr/>
          </p:nvSpPr>
          <p:spPr bwMode="auto">
            <a:xfrm>
              <a:off x="1872" y="2496"/>
              <a:ext cx="12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b="1">
                  <a:solidFill>
                    <a:srgbClr val="800000"/>
                  </a:solidFill>
                </a:rPr>
                <a:t>adductor longus</a:t>
              </a:r>
            </a:p>
          </p:txBody>
        </p:sp>
      </p:grpSp>
      <p:sp>
        <p:nvSpPr>
          <p:cNvPr id="19460" name="Text Box 21"/>
          <p:cNvSpPr txBox="1">
            <a:spLocks noChangeArrowheads="1"/>
          </p:cNvSpPr>
          <p:nvPr/>
        </p:nvSpPr>
        <p:spPr bwMode="auto">
          <a:xfrm>
            <a:off x="669925" y="106363"/>
            <a:ext cx="345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200" b="1"/>
              <a:t>Femoral Triangle</a:t>
            </a:r>
          </a:p>
        </p:txBody>
      </p:sp>
      <p:sp>
        <p:nvSpPr>
          <p:cNvPr id="19461" name="Rectangle 22"/>
          <p:cNvSpPr>
            <a:spLocks noChangeArrowheads="1"/>
          </p:cNvSpPr>
          <p:nvPr/>
        </p:nvSpPr>
        <p:spPr bwMode="auto">
          <a:xfrm>
            <a:off x="609600" y="0"/>
            <a:ext cx="3505200" cy="762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Untitled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"/>
            <a:ext cx="5824538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248400" y="609600"/>
            <a:ext cx="2335896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 dirty="0"/>
              <a:t>Femoral vessels</a:t>
            </a:r>
          </a:p>
          <a:p>
            <a:r>
              <a:rPr lang="en-US" sz="2000" b="1" dirty="0"/>
              <a:t>are enclosed by a</a:t>
            </a:r>
          </a:p>
          <a:p>
            <a:r>
              <a:rPr lang="en-US" sz="2000" b="1" dirty="0" err="1"/>
              <a:t>fascial</a:t>
            </a:r>
            <a:r>
              <a:rPr lang="en-US" sz="2000" b="1" dirty="0"/>
              <a:t> sleeve</a:t>
            </a:r>
          </a:p>
          <a:p>
            <a:r>
              <a:rPr lang="en-US" sz="2000" b="1" dirty="0"/>
              <a:t>[femoral sheath]</a:t>
            </a:r>
          </a:p>
          <a:p>
            <a:r>
              <a:rPr lang="en-US" sz="2000" b="1" dirty="0"/>
              <a:t>which is deep to</a:t>
            </a:r>
          </a:p>
          <a:p>
            <a:r>
              <a:rPr lang="en-US" sz="2000" b="1" dirty="0"/>
              <a:t>the deep fascia</a:t>
            </a:r>
          </a:p>
          <a:p>
            <a:r>
              <a:rPr lang="en-US" sz="2000" b="1" dirty="0"/>
              <a:t>[fascia </a:t>
            </a:r>
            <a:r>
              <a:rPr lang="en-US" sz="2000" b="1" dirty="0" err="1"/>
              <a:t>lata</a:t>
            </a:r>
            <a:r>
              <a:rPr lang="en-US" sz="2000" b="1" dirty="0"/>
              <a:t>]</a:t>
            </a:r>
          </a:p>
          <a:p>
            <a:endParaRPr lang="en-US" sz="2000" b="1" dirty="0"/>
          </a:p>
          <a:p>
            <a:r>
              <a:rPr lang="en-US" sz="2000" b="1" dirty="0" err="1"/>
              <a:t>Lymphatics</a:t>
            </a:r>
            <a:r>
              <a:rPr lang="en-US" sz="2000" b="1" dirty="0"/>
              <a:t> are</a:t>
            </a:r>
          </a:p>
          <a:p>
            <a:r>
              <a:rPr lang="en-US" sz="2000" b="1" dirty="0"/>
              <a:t>found medial to</a:t>
            </a:r>
          </a:p>
          <a:p>
            <a:r>
              <a:rPr lang="en-US" sz="2000" b="1" dirty="0"/>
              <a:t>the femoral vein</a:t>
            </a:r>
          </a:p>
          <a:p>
            <a:r>
              <a:rPr lang="en-US" sz="2000" b="1" dirty="0"/>
              <a:t>[femoral canal]</a:t>
            </a:r>
          </a:p>
          <a:p>
            <a:endParaRPr lang="en-US" sz="2000" b="1" dirty="0"/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77490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508125" y="186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fr-CA" b="1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81000" y="428625"/>
            <a:ext cx="8763000" cy="527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/>
              <a:t>               Summary: </a:t>
            </a:r>
            <a:r>
              <a:rPr lang="en-US" sz="2000" b="1" u="sng"/>
              <a:t>Movements of the Hip Joint (ball and socket).</a:t>
            </a:r>
          </a:p>
          <a:p>
            <a:endParaRPr lang="en-US" sz="2000" b="1" u="sng"/>
          </a:p>
          <a:p>
            <a:r>
              <a:rPr lang="en-US" sz="2000" b="1" u="sng"/>
              <a:t>Flexion</a:t>
            </a:r>
            <a:r>
              <a:rPr lang="en-US" sz="2000" b="1"/>
              <a:t> -    	Anterior + medial compartments of thigh </a:t>
            </a:r>
          </a:p>
          <a:p>
            <a:r>
              <a:rPr lang="en-US" sz="2000" b="1"/>
              <a:t>	 	(</a:t>
            </a:r>
            <a:r>
              <a:rPr lang="en-US" sz="2000" b="1" u="sng"/>
              <a:t>iliopsoas</a:t>
            </a:r>
            <a:r>
              <a:rPr lang="en-US" sz="2000" b="1"/>
              <a:t>, sartorius, rectus femoris, adductor group) </a:t>
            </a:r>
          </a:p>
          <a:p>
            <a:endParaRPr lang="en-US" sz="2000" b="1"/>
          </a:p>
          <a:p>
            <a:r>
              <a:rPr lang="en-US" sz="2000" b="1" u="sng"/>
              <a:t>Extension</a:t>
            </a:r>
            <a:r>
              <a:rPr lang="en-US" sz="2000" b="1"/>
              <a:t> - 	Gluteal region /posterior compartment of thigh</a:t>
            </a:r>
          </a:p>
          <a:p>
            <a:r>
              <a:rPr lang="en-US" sz="2000" b="1"/>
              <a:t>	     	(gluteus maximus, hamstrings, adductor magnus)</a:t>
            </a:r>
          </a:p>
          <a:p>
            <a:endParaRPr lang="en-US" sz="2000" b="1"/>
          </a:p>
          <a:p>
            <a:r>
              <a:rPr lang="en-US" sz="2000" b="1" u="sng"/>
              <a:t>Adduction</a:t>
            </a:r>
            <a:r>
              <a:rPr lang="en-US" sz="2000" b="1"/>
              <a:t> - 	Medial (adductor) compartment of thigh</a:t>
            </a:r>
          </a:p>
          <a:p>
            <a:endParaRPr lang="en-US" sz="2000" b="1"/>
          </a:p>
          <a:p>
            <a:r>
              <a:rPr lang="en-US" sz="2000" b="1" u="sng"/>
              <a:t>Abduction</a:t>
            </a:r>
            <a:r>
              <a:rPr lang="en-US" sz="2000" b="1"/>
              <a:t> - 	gluteus medius &amp; minimus, Tenor Fascia Lata</a:t>
            </a:r>
          </a:p>
          <a:p>
            <a:endParaRPr lang="en-US" sz="2000" b="1"/>
          </a:p>
          <a:p>
            <a:r>
              <a:rPr lang="en-US" sz="2000" b="1"/>
              <a:t>Rotation:</a:t>
            </a:r>
          </a:p>
          <a:p>
            <a:r>
              <a:rPr lang="en-US" sz="2000" b="1" u="sng"/>
              <a:t>Lateral</a:t>
            </a:r>
            <a:r>
              <a:rPr lang="en-US" sz="2000" b="1"/>
              <a:t> - 	Gluteus maximus, lateral rotators</a:t>
            </a:r>
          </a:p>
          <a:p>
            <a:endParaRPr lang="en-US" sz="2000" b="1"/>
          </a:p>
          <a:p>
            <a:r>
              <a:rPr lang="en-US" sz="2000" b="1" u="sng"/>
              <a:t>Medial</a:t>
            </a:r>
            <a:r>
              <a:rPr lang="en-US" sz="2000" b="1"/>
              <a:t> - 	anterior parts of gluteus medius &amp; minimus, </a:t>
            </a:r>
          </a:p>
          <a:p>
            <a:r>
              <a:rPr lang="en-US" sz="2000" b="1"/>
              <a:t>		+ Tensor Fascia Lata</a:t>
            </a:r>
          </a:p>
        </p:txBody>
      </p:sp>
    </p:spTree>
    <p:extLst>
      <p:ext uri="{BB962C8B-B14F-4D97-AF65-F5344CB8AC3E}">
        <p14:creationId xmlns:p14="http://schemas.microsoft.com/office/powerpoint/2010/main" val="341371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Blood Supply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Femoral Artery</a:t>
            </a:r>
          </a:p>
          <a:p>
            <a:pPr eaLnBrk="1" hangingPunct="1"/>
            <a:r>
              <a:rPr lang="en-US" dirty="0" smtClean="0"/>
              <a:t>Deep Femoral (Femoral Profunda)</a:t>
            </a:r>
          </a:p>
          <a:p>
            <a:pPr eaLnBrk="1" hangingPunct="1"/>
            <a:r>
              <a:rPr lang="en-US" dirty="0" smtClean="0"/>
              <a:t>Medial Circumflex</a:t>
            </a:r>
          </a:p>
          <a:p>
            <a:pPr eaLnBrk="1" hangingPunct="1"/>
            <a:r>
              <a:rPr lang="en-US" dirty="0" smtClean="0"/>
              <a:t>Lateral Circumflex</a:t>
            </a:r>
          </a:p>
          <a:p>
            <a:pPr lvl="1" eaLnBrk="1" hangingPunct="1"/>
            <a:r>
              <a:rPr lang="en-US" dirty="0" smtClean="0"/>
              <a:t>Ascending Branch</a:t>
            </a:r>
          </a:p>
          <a:p>
            <a:pPr lvl="1" eaLnBrk="1" hangingPunct="1"/>
            <a:r>
              <a:rPr lang="en-US" dirty="0" smtClean="0"/>
              <a:t>Lateral Branch</a:t>
            </a:r>
          </a:p>
          <a:p>
            <a:pPr lvl="1" eaLnBrk="1" hangingPunct="1"/>
            <a:r>
              <a:rPr lang="en-US" dirty="0" smtClean="0"/>
              <a:t>Descending Branch</a:t>
            </a:r>
          </a:p>
        </p:txBody>
      </p:sp>
    </p:spTree>
    <p:extLst>
      <p:ext uri="{BB962C8B-B14F-4D97-AF65-F5344CB8AC3E}">
        <p14:creationId xmlns:p14="http://schemas.microsoft.com/office/powerpoint/2010/main" val="139300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Blood Supply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7" r="37505" b="37505"/>
          <a:stretch>
            <a:fillRect/>
          </a:stretch>
        </p:blipFill>
        <p:spPr bwMode="auto">
          <a:xfrm>
            <a:off x="228600" y="1147763"/>
            <a:ext cx="6472238" cy="571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390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Blood Supply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6" r="37505" b="48294"/>
          <a:stretch>
            <a:fillRect/>
          </a:stretch>
        </p:blipFill>
        <p:spPr bwMode="auto">
          <a:xfrm>
            <a:off x="815937" y="838201"/>
            <a:ext cx="7512127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594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ChangeArrowheads="1"/>
          </p:cNvSpPr>
          <p:nvPr/>
        </p:nvSpPr>
        <p:spPr bwMode="auto">
          <a:xfrm>
            <a:off x="2171700" y="2362200"/>
            <a:ext cx="4800600" cy="121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8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91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ln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Hip Joint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0"/>
          <p:cNvSpPr txBox="1">
            <a:spLocks noChangeArrowheads="1"/>
          </p:cNvSpPr>
          <p:nvPr/>
        </p:nvSpPr>
        <p:spPr bwMode="auto">
          <a:xfrm>
            <a:off x="83127" y="6032500"/>
            <a:ext cx="62510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Lunate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surface articulates with head of femur.</a:t>
            </a:r>
          </a:p>
          <a:p>
            <a:endParaRPr lang="en-US" sz="1600" b="1" dirty="0"/>
          </a:p>
        </p:txBody>
      </p:sp>
      <p:pic>
        <p:nvPicPr>
          <p:cNvPr id="5" name="Picture 29" descr="show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7131252" cy="4665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3" descr="show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081" y="4556991"/>
            <a:ext cx="19589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1"/>
          <p:cNvSpPr txBox="1">
            <a:spLocks noChangeArrowheads="1"/>
          </p:cNvSpPr>
          <p:nvPr/>
        </p:nvSpPr>
        <p:spPr bwMode="auto">
          <a:xfrm>
            <a:off x="746125" y="1538288"/>
            <a:ext cx="1504950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dirty="0"/>
              <a:t>Lateral View.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467600" y="3581400"/>
            <a:ext cx="9525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400" b="1" dirty="0"/>
              <a:t>Shoulder</a:t>
            </a:r>
          </a:p>
        </p:txBody>
      </p:sp>
    </p:spTree>
    <p:extLst>
      <p:ext uri="{BB962C8B-B14F-4D97-AF65-F5344CB8AC3E}">
        <p14:creationId xmlns:p14="http://schemas.microsoft.com/office/powerpoint/2010/main" val="75230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16250"/>
            <a:ext cx="6096000" cy="5656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ln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Hip Joint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83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ntitled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838200"/>
            <a:ext cx="4572000" cy="442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Untitled-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841375"/>
            <a:ext cx="4265613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762250" y="150813"/>
            <a:ext cx="37128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Hip joint: articular capsule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12725" y="361950"/>
            <a:ext cx="1171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/>
              <a:t>Anterior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7786688" y="377825"/>
            <a:ext cx="1298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/>
              <a:t>Posterior</a:t>
            </a:r>
          </a:p>
        </p:txBody>
      </p:sp>
      <p:sp>
        <p:nvSpPr>
          <p:cNvPr id="4103" name="Line 8"/>
          <p:cNvSpPr>
            <a:spLocks noChangeShapeType="1"/>
          </p:cNvSpPr>
          <p:nvPr/>
        </p:nvSpPr>
        <p:spPr bwMode="auto">
          <a:xfrm>
            <a:off x="1066800" y="2362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Line 9"/>
          <p:cNvSpPr>
            <a:spLocks noChangeShapeType="1"/>
          </p:cNvSpPr>
          <p:nvPr/>
        </p:nvSpPr>
        <p:spPr bwMode="auto">
          <a:xfrm flipH="1" flipV="1">
            <a:off x="2057400" y="3352800"/>
            <a:ext cx="152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10"/>
          <p:cNvSpPr>
            <a:spLocks noChangeShapeType="1"/>
          </p:cNvSpPr>
          <p:nvPr/>
        </p:nvSpPr>
        <p:spPr bwMode="auto">
          <a:xfrm>
            <a:off x="5638800" y="1371600"/>
            <a:ext cx="1371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Text Box 11"/>
          <p:cNvSpPr txBox="1">
            <a:spLocks noChangeArrowheads="1"/>
          </p:cNvSpPr>
          <p:nvPr/>
        </p:nvSpPr>
        <p:spPr bwMode="auto">
          <a:xfrm>
            <a:off x="222250" y="2057400"/>
            <a:ext cx="133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iliofemoral</a:t>
            </a:r>
          </a:p>
        </p:txBody>
      </p:sp>
      <p:sp>
        <p:nvSpPr>
          <p:cNvPr id="4107" name="Text Box 12"/>
          <p:cNvSpPr txBox="1">
            <a:spLocks noChangeArrowheads="1"/>
          </p:cNvSpPr>
          <p:nvPr/>
        </p:nvSpPr>
        <p:spPr bwMode="auto">
          <a:xfrm>
            <a:off x="2057400" y="4267200"/>
            <a:ext cx="156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pubofemoral</a:t>
            </a:r>
          </a:p>
        </p:txBody>
      </p:sp>
      <p:sp>
        <p:nvSpPr>
          <p:cNvPr id="4108" name="Text Box 13"/>
          <p:cNvSpPr txBox="1">
            <a:spLocks noChangeArrowheads="1"/>
          </p:cNvSpPr>
          <p:nvPr/>
        </p:nvSpPr>
        <p:spPr bwMode="auto">
          <a:xfrm>
            <a:off x="4572000" y="990600"/>
            <a:ext cx="1670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ischiofemoral</a:t>
            </a:r>
          </a:p>
        </p:txBody>
      </p:sp>
      <p:sp>
        <p:nvSpPr>
          <p:cNvPr id="4109" name="Line 14"/>
          <p:cNvSpPr>
            <a:spLocks noChangeShapeType="1"/>
          </p:cNvSpPr>
          <p:nvPr/>
        </p:nvSpPr>
        <p:spPr bwMode="auto">
          <a:xfrm flipV="1">
            <a:off x="6553200" y="365760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Text Box 15"/>
          <p:cNvSpPr txBox="1">
            <a:spLocks noChangeArrowheads="1"/>
          </p:cNvSpPr>
          <p:nvPr/>
        </p:nvSpPr>
        <p:spPr bwMode="auto">
          <a:xfrm>
            <a:off x="4724400" y="4419600"/>
            <a:ext cx="2698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Note: neck is bare here</a:t>
            </a:r>
          </a:p>
        </p:txBody>
      </p:sp>
      <p:sp>
        <p:nvSpPr>
          <p:cNvPr id="4111" name="Text Box 16"/>
          <p:cNvSpPr txBox="1">
            <a:spLocks noChangeArrowheads="1"/>
          </p:cNvSpPr>
          <p:nvPr/>
        </p:nvSpPr>
        <p:spPr bwMode="auto">
          <a:xfrm>
            <a:off x="8153400" y="3962400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crest</a:t>
            </a:r>
          </a:p>
        </p:txBody>
      </p:sp>
      <p:sp>
        <p:nvSpPr>
          <p:cNvPr id="4112" name="Line 17"/>
          <p:cNvSpPr>
            <a:spLocks noChangeShapeType="1"/>
          </p:cNvSpPr>
          <p:nvPr/>
        </p:nvSpPr>
        <p:spPr bwMode="auto">
          <a:xfrm flipH="1" flipV="1">
            <a:off x="7620000" y="35814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3" name="Line 18"/>
          <p:cNvSpPr>
            <a:spLocks noChangeShapeType="1"/>
          </p:cNvSpPr>
          <p:nvPr/>
        </p:nvSpPr>
        <p:spPr bwMode="auto">
          <a:xfrm flipH="1">
            <a:off x="7391400" y="3124200"/>
            <a:ext cx="457200" cy="914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4" name="Text Box 19"/>
          <p:cNvSpPr txBox="1">
            <a:spLocks noChangeArrowheads="1"/>
          </p:cNvSpPr>
          <p:nvPr/>
        </p:nvSpPr>
        <p:spPr bwMode="auto">
          <a:xfrm>
            <a:off x="304800" y="4191000"/>
            <a:ext cx="577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line</a:t>
            </a:r>
          </a:p>
        </p:txBody>
      </p:sp>
      <p:sp>
        <p:nvSpPr>
          <p:cNvPr id="4115" name="Line 20"/>
          <p:cNvSpPr>
            <a:spLocks noChangeShapeType="1"/>
          </p:cNvSpPr>
          <p:nvPr/>
        </p:nvSpPr>
        <p:spPr bwMode="auto">
          <a:xfrm flipV="1">
            <a:off x="838200" y="3962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6" name="Line 21"/>
          <p:cNvSpPr>
            <a:spLocks noChangeShapeType="1"/>
          </p:cNvSpPr>
          <p:nvPr/>
        </p:nvSpPr>
        <p:spPr bwMode="auto">
          <a:xfrm>
            <a:off x="990600" y="3581400"/>
            <a:ext cx="381000" cy="533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7" name="Rectangle 22"/>
          <p:cNvSpPr>
            <a:spLocks noChangeArrowheads="1"/>
          </p:cNvSpPr>
          <p:nvPr/>
        </p:nvSpPr>
        <p:spPr bwMode="auto">
          <a:xfrm>
            <a:off x="34637" y="5260975"/>
            <a:ext cx="6736052" cy="15970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Fibrous capsule: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Pubofemoral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(medial), resists over abduction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Iliofemoral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(anterior), resists hyperextension 	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Ischiofemoral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(posterior), resists hyperextension</a:t>
            </a:r>
          </a:p>
        </p:txBody>
      </p:sp>
    </p:spTree>
    <p:extLst>
      <p:ext uri="{BB962C8B-B14F-4D97-AF65-F5344CB8AC3E}">
        <p14:creationId xmlns:p14="http://schemas.microsoft.com/office/powerpoint/2010/main" val="1230829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Untitled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762000"/>
            <a:ext cx="37338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495800" y="912813"/>
            <a:ext cx="4648200" cy="426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 dirty="0"/>
              <a:t>Blood supply to femoral head:</a:t>
            </a:r>
          </a:p>
          <a:p>
            <a:r>
              <a:rPr lang="en-US" sz="2000" b="1" dirty="0"/>
              <a:t>-</a:t>
            </a:r>
            <a:r>
              <a:rPr lang="en-US" sz="2000" b="1" dirty="0" err="1"/>
              <a:t>Retinacular</a:t>
            </a:r>
            <a:r>
              <a:rPr lang="en-US" sz="2000" b="1" dirty="0"/>
              <a:t> arteries</a:t>
            </a:r>
          </a:p>
          <a:p>
            <a:r>
              <a:rPr lang="en-US" sz="2000" b="1" dirty="0"/>
              <a:t> </a:t>
            </a:r>
            <a:r>
              <a:rPr lang="en-US" b="1" dirty="0"/>
              <a:t>(from medial and lateral circumflex </a:t>
            </a:r>
          </a:p>
          <a:p>
            <a:r>
              <a:rPr lang="en-US" b="1" dirty="0"/>
              <a:t>  femoral arteries, branches of </a:t>
            </a:r>
            <a:r>
              <a:rPr lang="en-US" b="1" dirty="0" err="1"/>
              <a:t>profunda</a:t>
            </a:r>
            <a:r>
              <a:rPr lang="en-US" b="1" dirty="0"/>
              <a:t> </a:t>
            </a:r>
          </a:p>
          <a:p>
            <a:r>
              <a:rPr lang="en-US" b="1" dirty="0"/>
              <a:t>  femoral artery).</a:t>
            </a:r>
          </a:p>
          <a:p>
            <a:r>
              <a:rPr lang="en-US" sz="2000" b="1" dirty="0"/>
              <a:t>-Artery of ligament of head</a:t>
            </a:r>
          </a:p>
          <a:p>
            <a:r>
              <a:rPr lang="en-US" b="1" dirty="0"/>
              <a:t> (acetabular branch of </a:t>
            </a:r>
            <a:r>
              <a:rPr lang="en-US" b="1" dirty="0" err="1"/>
              <a:t>obturator</a:t>
            </a:r>
            <a:r>
              <a:rPr lang="en-US" b="1" dirty="0"/>
              <a:t> artery)</a:t>
            </a:r>
            <a:endParaRPr lang="en-US" sz="2000" b="1" dirty="0"/>
          </a:p>
          <a:p>
            <a:endParaRPr lang="en-US" sz="2000" b="1" dirty="0"/>
          </a:p>
          <a:p>
            <a:r>
              <a:rPr lang="en-US" sz="2000" b="1" dirty="0"/>
              <a:t>[deeper orbicular </a:t>
            </a:r>
            <a:r>
              <a:rPr lang="en-US" sz="2000" b="1" dirty="0" err="1"/>
              <a:t>fibres</a:t>
            </a:r>
            <a:r>
              <a:rPr lang="en-US" sz="2000" b="1" dirty="0"/>
              <a:t> of fibrous capsule]</a:t>
            </a:r>
          </a:p>
          <a:p>
            <a:endParaRPr lang="en-US" sz="2000" b="1" dirty="0"/>
          </a:p>
          <a:p>
            <a:r>
              <a:rPr lang="en-US" sz="2000" b="1" dirty="0"/>
              <a:t>[Synovial membrane:</a:t>
            </a:r>
          </a:p>
          <a:p>
            <a:r>
              <a:rPr lang="en-US" sz="2000" b="1" dirty="0"/>
              <a:t>reflects onto neck of femur]</a:t>
            </a:r>
          </a:p>
          <a:p>
            <a:endParaRPr lang="en-US" sz="2000" b="1" dirty="0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1676400" y="2514600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1676400" y="2514600"/>
            <a:ext cx="1143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3352800" y="3505200"/>
            <a:ext cx="3810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52400" y="2209800"/>
            <a:ext cx="1809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Retinacular</a:t>
            </a:r>
          </a:p>
          <a:p>
            <a:r>
              <a:rPr lang="en-US" b="1">
                <a:solidFill>
                  <a:srgbClr val="800000"/>
                </a:solidFill>
              </a:rPr>
              <a:t>Arteries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743200" y="5562600"/>
            <a:ext cx="297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artery of ligament of head</a:t>
            </a:r>
            <a:endParaRPr lang="en-US" sz="1400" b="1">
              <a:solidFill>
                <a:srgbClr val="800000"/>
              </a:solidFill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543050" y="1600200"/>
            <a:ext cx="1200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800000"/>
                </a:solidFill>
              </a:rPr>
              <a:t>Orbicular</a:t>
            </a:r>
          </a:p>
          <a:p>
            <a:r>
              <a:rPr lang="en-US" b="1">
                <a:solidFill>
                  <a:srgbClr val="800000"/>
                </a:solidFill>
              </a:rPr>
              <a:t>Fibres</a:t>
            </a: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2133600" y="2209800"/>
            <a:ext cx="45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295400" y="228600"/>
            <a:ext cx="37128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Hip joint: articular capsule</a:t>
            </a:r>
          </a:p>
        </p:txBody>
      </p:sp>
    </p:spTree>
    <p:extLst>
      <p:ext uri="{BB962C8B-B14F-4D97-AF65-F5344CB8AC3E}">
        <p14:creationId xmlns:p14="http://schemas.microsoft.com/office/powerpoint/2010/main" val="1042161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Thigh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8991600" cy="5059363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Three Compartments: 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Anterior, Medial and posterior</a:t>
            </a:r>
          </a:p>
          <a:p>
            <a:pPr eaLnBrk="1" hangingPunct="1">
              <a:lnSpc>
                <a:spcPct val="150000"/>
              </a:lnSpc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Lateral thigh consists of thickened fascia of the lower extremity called the Fascia Latae or  Iliotibial Tract that serves as an insertion of the Tensor Fascia Latae muscle.</a:t>
            </a:r>
          </a:p>
        </p:txBody>
      </p:sp>
    </p:spTree>
    <p:extLst>
      <p:ext uri="{BB962C8B-B14F-4D97-AF65-F5344CB8AC3E}">
        <p14:creationId xmlns:p14="http://schemas.microsoft.com/office/powerpoint/2010/main" val="421553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762000"/>
            <a:ext cx="9067800" cy="4525963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Anterior compartment: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knee extensors and some hip flexors; innervated by femoral nerve, blood supply by femoral artery and its branches.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Medial Compartment: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Hip adductors (some rotation and flexion); innervated by obturator nerve and its branch, blood supply by branches of deep femoral artery and obturator artery.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Posterior compartment: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Hip extensors and knee flexors; innervated by tibial or common peroneal nerves, blood supply by deep femoral artery.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Thigh</a:t>
            </a:r>
          </a:p>
        </p:txBody>
      </p:sp>
    </p:spTree>
    <p:extLst>
      <p:ext uri="{BB962C8B-B14F-4D97-AF65-F5344CB8AC3E}">
        <p14:creationId xmlns:p14="http://schemas.microsoft.com/office/powerpoint/2010/main" val="133889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8" descr="show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84582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9"/>
          <p:cNvSpPr txBox="1">
            <a:spLocks noChangeArrowheads="1"/>
          </p:cNvSpPr>
          <p:nvPr/>
        </p:nvSpPr>
        <p:spPr bwMode="auto">
          <a:xfrm>
            <a:off x="593725" y="258763"/>
            <a:ext cx="74628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</a:rPr>
              <a:t>Functional compartments of the thigh</a:t>
            </a:r>
          </a:p>
        </p:txBody>
      </p:sp>
      <p:sp>
        <p:nvSpPr>
          <p:cNvPr id="6148" name="Oval 10"/>
          <p:cNvSpPr>
            <a:spLocks noChangeArrowheads="1"/>
          </p:cNvSpPr>
          <p:nvPr/>
        </p:nvSpPr>
        <p:spPr bwMode="auto">
          <a:xfrm>
            <a:off x="1447800" y="1371600"/>
            <a:ext cx="16764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Oval 11"/>
          <p:cNvSpPr>
            <a:spLocks noChangeArrowheads="1"/>
          </p:cNvSpPr>
          <p:nvPr/>
        </p:nvSpPr>
        <p:spPr bwMode="auto">
          <a:xfrm>
            <a:off x="1828800" y="3886200"/>
            <a:ext cx="16764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Oval 12"/>
          <p:cNvSpPr>
            <a:spLocks noChangeArrowheads="1"/>
          </p:cNvSpPr>
          <p:nvPr/>
        </p:nvSpPr>
        <p:spPr bwMode="auto">
          <a:xfrm>
            <a:off x="5486400" y="3657600"/>
            <a:ext cx="1752600" cy="762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Text Box 13"/>
          <p:cNvSpPr txBox="1">
            <a:spLocks noChangeArrowheads="1"/>
          </p:cNvSpPr>
          <p:nvPr/>
        </p:nvSpPr>
        <p:spPr bwMode="auto">
          <a:xfrm>
            <a:off x="7239000" y="3641725"/>
            <a:ext cx="14414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/>
              <a:t>Hip</a:t>
            </a:r>
          </a:p>
          <a:p>
            <a:r>
              <a:rPr lang="en-US" sz="2000" b="1"/>
              <a:t>Adduction</a:t>
            </a:r>
          </a:p>
        </p:txBody>
      </p:sp>
      <p:sp>
        <p:nvSpPr>
          <p:cNvPr id="6152" name="Text Box 14"/>
          <p:cNvSpPr txBox="1">
            <a:spLocks noChangeArrowheads="1"/>
          </p:cNvSpPr>
          <p:nvPr/>
        </p:nvSpPr>
        <p:spPr bwMode="auto">
          <a:xfrm>
            <a:off x="450850" y="1371600"/>
            <a:ext cx="16954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/>
              <a:t>Hip</a:t>
            </a:r>
          </a:p>
          <a:p>
            <a:r>
              <a:rPr lang="en-US" sz="2000" b="1"/>
              <a:t>Flexion</a:t>
            </a:r>
          </a:p>
          <a:p>
            <a:r>
              <a:rPr lang="en-US" sz="1600" b="1"/>
              <a:t>Knee-extension</a:t>
            </a:r>
          </a:p>
        </p:txBody>
      </p:sp>
      <p:sp>
        <p:nvSpPr>
          <p:cNvPr id="6153" name="Text Box 15"/>
          <p:cNvSpPr txBox="1">
            <a:spLocks noChangeArrowheads="1"/>
          </p:cNvSpPr>
          <p:nvPr/>
        </p:nvSpPr>
        <p:spPr bwMode="auto">
          <a:xfrm>
            <a:off x="539750" y="3946525"/>
            <a:ext cx="14033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 b="1"/>
              <a:t>Hip</a:t>
            </a:r>
          </a:p>
          <a:p>
            <a:r>
              <a:rPr lang="en-US" sz="2000" b="1"/>
              <a:t>Extension</a:t>
            </a:r>
          </a:p>
          <a:p>
            <a:r>
              <a:rPr lang="en-US" sz="1600" b="1"/>
              <a:t>Knee-flexion</a:t>
            </a:r>
          </a:p>
        </p:txBody>
      </p:sp>
    </p:spTree>
    <p:extLst>
      <p:ext uri="{BB962C8B-B14F-4D97-AF65-F5344CB8AC3E}">
        <p14:creationId xmlns:p14="http://schemas.microsoft.com/office/powerpoint/2010/main" val="368625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880</Words>
  <Application>Microsoft Office PowerPoint</Application>
  <PresentationFormat>On-screen Show (4:3)</PresentationFormat>
  <Paragraphs>296</Paragraphs>
  <Slides>26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Muscles of Thigh</vt:lpstr>
      <vt:lpstr>Objectives</vt:lpstr>
      <vt:lpstr>Hip Joint</vt:lpstr>
      <vt:lpstr>Hip Joint</vt:lpstr>
      <vt:lpstr>PowerPoint Presentation</vt:lpstr>
      <vt:lpstr>PowerPoint Presentation</vt:lpstr>
      <vt:lpstr>Thigh</vt:lpstr>
      <vt:lpstr>Thigh</vt:lpstr>
      <vt:lpstr>PowerPoint Presentation</vt:lpstr>
      <vt:lpstr>PowerPoint Presentation</vt:lpstr>
      <vt:lpstr>PowerPoint Presentation</vt:lpstr>
      <vt:lpstr>PowerPoint Presentation</vt:lpstr>
      <vt:lpstr>Posterior Compartment</vt:lpstr>
      <vt:lpstr>PowerPoint Presentation</vt:lpstr>
      <vt:lpstr>PowerPoint Presentation</vt:lpstr>
      <vt:lpstr>Medial Compartment</vt:lpstr>
      <vt:lpstr>PowerPoint Presentation</vt:lpstr>
      <vt:lpstr>PowerPoint Presentation</vt:lpstr>
      <vt:lpstr>Femoral Triangle</vt:lpstr>
      <vt:lpstr>PowerPoint Presentation</vt:lpstr>
      <vt:lpstr>PowerPoint Presentation</vt:lpstr>
      <vt:lpstr>PowerPoint Presentation</vt:lpstr>
      <vt:lpstr>Blood Supply</vt:lpstr>
      <vt:lpstr>Blood Supply</vt:lpstr>
      <vt:lpstr>Blood Supply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Muscles of the Thigh &amp;  Hip Joint</dc:title>
  <dc:creator>Nivine  Sharaf</dc:creator>
  <cp:lastModifiedBy>Sama Ulhaqe sarain</cp:lastModifiedBy>
  <cp:revision>27</cp:revision>
  <dcterms:created xsi:type="dcterms:W3CDTF">2011-10-13T07:17:17Z</dcterms:created>
  <dcterms:modified xsi:type="dcterms:W3CDTF">2012-12-12T11:19:09Z</dcterms:modified>
</cp:coreProperties>
</file>