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9" r:id="rId2"/>
    <p:sldId id="257" r:id="rId3"/>
    <p:sldId id="304" r:id="rId4"/>
    <p:sldId id="326" r:id="rId5"/>
    <p:sldId id="325" r:id="rId6"/>
    <p:sldId id="322" r:id="rId7"/>
    <p:sldId id="323" r:id="rId8"/>
    <p:sldId id="327" r:id="rId9"/>
    <p:sldId id="332" r:id="rId10"/>
    <p:sldId id="350" r:id="rId11"/>
    <p:sldId id="351" r:id="rId12"/>
    <p:sldId id="352" r:id="rId13"/>
    <p:sldId id="333" r:id="rId14"/>
    <p:sldId id="308" r:id="rId15"/>
    <p:sldId id="320" r:id="rId16"/>
    <p:sldId id="309" r:id="rId17"/>
    <p:sldId id="329" r:id="rId18"/>
    <p:sldId id="319" r:id="rId19"/>
    <p:sldId id="336" r:id="rId20"/>
    <p:sldId id="339" r:id="rId21"/>
    <p:sldId id="340" r:id="rId22"/>
    <p:sldId id="341" r:id="rId23"/>
    <p:sldId id="338" r:id="rId24"/>
    <p:sldId id="342" r:id="rId25"/>
    <p:sldId id="343" r:id="rId26"/>
    <p:sldId id="291" r:id="rId27"/>
    <p:sldId id="344" r:id="rId28"/>
    <p:sldId id="345" r:id="rId29"/>
    <p:sldId id="302" r:id="rId30"/>
    <p:sldId id="301" r:id="rId31"/>
    <p:sldId id="299" r:id="rId32"/>
    <p:sldId id="348" r:id="rId33"/>
    <p:sldId id="287" r:id="rId34"/>
    <p:sldId id="32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9A10F-3220-491A-B04C-948CC8D5C930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422C3-7490-47EA-83E1-5EC128C4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22C3-7490-47EA-83E1-5EC128C4FE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9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22C3-7490-47EA-83E1-5EC128C4FE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C3D880-169D-490B-B367-00632318BB9F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1A75-CB38-4E1A-B62E-AB6C3F0B245C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C763-CE1B-4B8A-827F-AC8D3B6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0972"/>
            <a:ext cx="8229600" cy="9446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Gluteal Region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800600"/>
            <a:ext cx="3429000" cy="7619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Dr. Sama ul Haque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33333" t="21161" r="19391" b="26969"/>
          <a:stretch/>
        </p:blipFill>
        <p:spPr bwMode="auto">
          <a:xfrm>
            <a:off x="76200" y="228600"/>
            <a:ext cx="8991600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" y="1752600"/>
            <a:ext cx="9059456" cy="45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Movements at Hip Joint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" y="1219200"/>
            <a:ext cx="906614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Movements at Hip Joint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Muscles of gluteal region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7233" r="8879" b="40035"/>
          <a:stretch/>
        </p:blipFill>
        <p:spPr bwMode="auto">
          <a:xfrm>
            <a:off x="108235" y="1066800"/>
            <a:ext cx="892753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Gluteus maximus (Chief extensor)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Most powerful &amp; the bulkiest muscle of the body.      (Anti-gravity muscle)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effectLst/>
                <a:latin typeface="Times New Roman" pitchFamily="18" charset="0"/>
                <a:cs typeface="Times New Roman" pitchFamily="18" charset="0"/>
              </a:rPr>
              <a:t>N.S</a:t>
            </a: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Inferior gluteal nerve (L</a:t>
            </a:r>
            <a:r>
              <a:rPr lang="en-US" sz="28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8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8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effectLst/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Chief extensor of thigh at hip. Helps in rising from sitting, bending or squatting positions and in climbing upstairs &amp; cycling.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Supports the extended knee through iliotibial tract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Lateral rotator of thigh.</a:t>
            </a:r>
          </a:p>
        </p:txBody>
      </p:sp>
    </p:spTree>
    <p:extLst>
      <p:ext uri="{BB962C8B-B14F-4D97-AF65-F5344CB8AC3E}">
        <p14:creationId xmlns:p14="http://schemas.microsoft.com/office/powerpoint/2010/main" val="29162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Gluteus maximus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ssarain\Desktop\KFMC data\Anatomy books\Grey's Anatomy pictures\C9780443069529-006-f0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9605"/>
            <a:ext cx="47529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800100" indent="-800100"/>
            <a:r>
              <a:rPr lang="en-US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Gluteus medius &amp; Gluteus minimus </a:t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(Abductors)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Both fan shaped &amp; lie under G. Maximus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800" b="1" u="sng" dirty="0" smtClean="0">
                <a:effectLst/>
                <a:latin typeface="Times New Roman" pitchFamily="18" charset="0"/>
                <a:cs typeface="Times New Roman" pitchFamily="18" charset="0"/>
              </a:rPr>
              <a:t>N.S: </a:t>
            </a:r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Superior gluteal nerve (L</a:t>
            </a:r>
            <a:r>
              <a:rPr lang="en-US" sz="38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38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,)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800" b="1" u="sng" dirty="0" smtClean="0">
                <a:effectLst/>
                <a:latin typeface="Times New Roman" pitchFamily="18" charset="0"/>
                <a:cs typeface="Times New Roman" pitchFamily="18" charset="0"/>
              </a:rPr>
              <a:t>Actions: </a:t>
            </a:r>
            <a:endParaRPr lang="en-US" sz="3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Powerful abductor of thigh at hip joint.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Most important action is to prevent the opposite side of the pelvis tilting downwards as in walking &amp; running.</a:t>
            </a:r>
          </a:p>
          <a:p>
            <a:pPr marL="0" indent="0">
              <a:buNone/>
            </a:pPr>
            <a:endParaRPr lang="en-US" sz="3800" u="sng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03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Gluteus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medius and minimus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ssarain\Desktop\KFMC data\Anatomy books\Grey's Anatomy pictures\C9780443069529-006-f0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6381"/>
            <a:ext cx="47529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5" t="7306" r="9510" b="55369"/>
          <a:stretch/>
        </p:blipFill>
        <p:spPr bwMode="auto">
          <a:xfrm>
            <a:off x="169539" y="1702988"/>
            <a:ext cx="8782114" cy="27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 of gluteal region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7233" r="8879" b="85211"/>
          <a:stretch/>
        </p:blipFill>
        <p:spPr bwMode="auto">
          <a:xfrm>
            <a:off x="168418" y="1033420"/>
            <a:ext cx="8807165" cy="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95600" y="381000"/>
            <a:ext cx="6019800" cy="6019800"/>
            <a:chOff x="48" y="1104"/>
            <a:chExt cx="2208" cy="2592"/>
          </a:xfrm>
        </p:grpSpPr>
        <p:pic>
          <p:nvPicPr>
            <p:cNvPr id="5" name="Picture 3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04"/>
              <a:ext cx="1825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960" y="2265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8" y="2361"/>
              <a:ext cx="1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00000"/>
                  </a:solidFill>
                </a:rPr>
                <a:t>iliotibial tract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64" y="2256"/>
              <a:ext cx="6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00000"/>
                  </a:solidFill>
                </a:rPr>
                <a:t>Tensor 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Fasciae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Latae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1440" y="182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92" y="1344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00000"/>
                  </a:solidFill>
                </a:rPr>
                <a:t>Gluteus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maximus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816" y="14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Tensor Fascia Latae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Identify the bony landmarks of the pelvis and hip on the articulated skeleton and bones.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Enlist the prominent bony features of the femur.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muscles of the gluteal region in terms of their origin, insertion, nerve supply and actions.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Identify the superior gluteal and inferior gluteal nerves in relation to Piriformis muscle.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Explain how the anatomical position affects the muscle function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sarain\Desktop\KFMC data\Anatomy books\Grey's Anatomy pictures\C9780443069529-005-f005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9" y="838200"/>
            <a:ext cx="8539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Piriformis &amp; Obturator Internus (Origin)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sarain\Desktop\KFMC data\Anatomy books\Grey's Anatomy pictures\C9780443069529-006-f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603"/>
          <a:stretch/>
        </p:blipFill>
        <p:spPr bwMode="auto">
          <a:xfrm>
            <a:off x="381000" y="1144046"/>
            <a:ext cx="8305800" cy="56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Piriformis &amp; Obturator Internus (Insertion)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5" t="44631" r="9510" b="18044"/>
          <a:stretch/>
        </p:blipFill>
        <p:spPr bwMode="auto">
          <a:xfrm>
            <a:off x="169539" y="1718472"/>
            <a:ext cx="8782114" cy="27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09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 of gluteal region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7233" r="8879" b="85211"/>
          <a:stretch/>
        </p:blipFill>
        <p:spPr bwMode="auto">
          <a:xfrm>
            <a:off x="168418" y="1047068"/>
            <a:ext cx="8807165" cy="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3505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Gemellus Superior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Gemellus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Quadratus Femoris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ssarain\Desktop\KFMC data\Anatomy books\Grey's Anatomy pictures\C9780443069529-006-f0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343" b="8041"/>
          <a:stretch/>
        </p:blipFill>
        <p:spPr bwMode="auto">
          <a:xfrm>
            <a:off x="3505200" y="152400"/>
            <a:ext cx="5562600" cy="6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sarain\Desktop\KFMC data\Anatomy books\Grey's Anatomy pictures\C9780443069529-005-f005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1" y="838200"/>
            <a:ext cx="718867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and Lesser Sciatic Foramen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Structures passing through greater sciatic foramen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Piriformis Muscle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35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Above Piriformis: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Superior gluteal nerve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Superior gluteal vessels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35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    </a:t>
            </a:r>
            <a:r>
              <a:rPr lang="en-US" sz="35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Below Piriformis: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Inferior gluteal nerve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Inferior gluteal vessels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Sciatic nerve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Post. Cutaneous nerve of thigh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Nerve to quadratus femoris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Nerve to obturator internus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Pudendal nerve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Internal Pudendal vessels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7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sarain\Desktop\KFMC data\Anatomy books\Grey's Anatomy pictures\C9780443069529-005-f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" y="797256"/>
            <a:ext cx="8997792" cy="59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Structures passing through greater sciatic foramen</a:t>
            </a:r>
          </a:p>
        </p:txBody>
      </p:sp>
    </p:spTree>
    <p:extLst>
      <p:ext uri="{BB962C8B-B14F-4D97-AF65-F5344CB8AC3E}">
        <p14:creationId xmlns:p14="http://schemas.microsoft.com/office/powerpoint/2010/main" val="164600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3800" dirty="0" smtClean="0">
                <a:effectLst/>
                <a:latin typeface="Times New Roman" pitchFamily="18" charset="0"/>
                <a:cs typeface="Times New Roman" pitchFamily="18" charset="0"/>
              </a:rPr>
              <a:t>Structures passing through lesser sciatic foramen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Nerve to obturator internus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Pudendal nerve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Internal Pudendal vessels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Tendon of obturator internus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first three structures after coming out of the pelvis through greater sciatic foramen,    re-enter the pelvis by passing through the lesser sciatic foramen.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786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sarain\Desktop\KFMC data\Anatomy books\Grey's Anatomy pictures\C9780443069529-005-f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" y="797256"/>
            <a:ext cx="8997792" cy="59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Structures passing through greater sciatic foramen</a:t>
            </a:r>
          </a:p>
        </p:txBody>
      </p:sp>
    </p:spTree>
    <p:extLst>
      <p:ext uri="{BB962C8B-B14F-4D97-AF65-F5344CB8AC3E}">
        <p14:creationId xmlns:p14="http://schemas.microsoft.com/office/powerpoint/2010/main" val="4156332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sarain\Desktop\KFMC data\Anatomy books\Grey's Anatomy pictures\C9780443069529-006-f04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125"/>
            <a:ext cx="7620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6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Gluteal Region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It extends from the iliac crest (waist) above to the gluteal fold below.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Buttock: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The lower part of the gluteal region which presents a rounded bulge due to fat is called buttock.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Hip: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It is the anterosuperior part of the gluteal region.</a:t>
            </a:r>
          </a:p>
        </p:txBody>
      </p:sp>
    </p:spTree>
    <p:extLst>
      <p:ext uri="{BB962C8B-B14F-4D97-AF65-F5344CB8AC3E}">
        <p14:creationId xmlns:p14="http://schemas.microsoft.com/office/powerpoint/2010/main" val="24501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sarain\Desktop\KFMC data\Anatomy books\Grey's Anatomy pictures\C9780443069529-006-f047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250"/>
            <a:ext cx="4991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3505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for Intramuscular Injection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56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sarain\Desktop\KFMC data\Anatomy books\Grey's Anatomy pictures\C9780443069529-006-f0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5" y="457200"/>
            <a:ext cx="8833670" cy="62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56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(A)Standing Position    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(B)During walk 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(C)Positive Trendelenburg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</a:t>
            </a:r>
            <a:b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5" t="38132" r="41836" b="27251"/>
          <a:stretch/>
        </p:blipFill>
        <p:spPr bwMode="auto">
          <a:xfrm>
            <a:off x="685800" y="605621"/>
            <a:ext cx="7772400" cy="62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211910" y="462547"/>
            <a:ext cx="384060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Trendelenburg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Loss of abductor function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(gluteus medius &amp; minimus)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causes the pelvis to tilt down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supporting the body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affected side (*).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(damage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superior gluteal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function of these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muscles is called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“stabilization of the pelvis”.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88925" y="0"/>
            <a:ext cx="4663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     Normal</a:t>
            </a:r>
            <a:r>
              <a:rPr lang="en-US" sz="2400" b="1" dirty="0">
                <a:latin typeface="Times New Roman" pitchFamily="18" charset="0"/>
              </a:rPr>
              <a:t>		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Positive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sign</a:t>
            </a:r>
          </a:p>
        </p:txBody>
      </p:sp>
      <p:pic>
        <p:nvPicPr>
          <p:cNvPr id="17412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2244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244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81000" y="2895600"/>
            <a:ext cx="1752600" cy="6096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3276600" y="2895600"/>
            <a:ext cx="1676400" cy="304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3810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276600" y="32004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4243388" y="2590800"/>
            <a:ext cx="481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5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sarain\Desktop\KFMC data\Anatomy books\Grey's Anatomy pictures\C9780443069529-006-f0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"/>
            <a:ext cx="7620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13712" y="2056262"/>
            <a:ext cx="301388" cy="414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sarain\Desktop\KFMC data\Anatomy books\Grey's Anatomy pictures\C9780443069529-005-f0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8663"/>
            <a:ext cx="54006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 Bone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" y="152400"/>
            <a:ext cx="8993434" cy="64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Bony Pelvis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sarain\Desktop\KFMC data\Anatomy books\Grey's Anatomy pictures\C9780443069529-005-f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4" y="1295400"/>
            <a:ext cx="88181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sarain\Desktop\KFMC data\Anatomy books\Grey's Anatomy pictures\C9780443069529-006-f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603"/>
          <a:stretch/>
        </p:blipFill>
        <p:spPr bwMode="auto">
          <a:xfrm>
            <a:off x="381000" y="1144046"/>
            <a:ext cx="8305800" cy="56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sarain\Desktop\KFMC data\Anatomy books\Grey's Anatomy pictures\C9780443069529-006-f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82"/>
          <a:stretch/>
        </p:blipFill>
        <p:spPr bwMode="auto">
          <a:xfrm>
            <a:off x="762000" y="990600"/>
            <a:ext cx="7620000" cy="56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457</Words>
  <Application>Microsoft Office PowerPoint</Application>
  <PresentationFormat>On-screen Show (4:3)</PresentationFormat>
  <Paragraphs>95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Gluteal Region</vt:lpstr>
      <vt:lpstr>Objectives</vt:lpstr>
      <vt:lpstr>The Gluteal Region</vt:lpstr>
      <vt:lpstr>PowerPoint Presentation</vt:lpstr>
      <vt:lpstr>Hip Bone</vt:lpstr>
      <vt:lpstr>PowerPoint Presentation</vt:lpstr>
      <vt:lpstr>Bony Pelvis</vt:lpstr>
      <vt:lpstr>Femur</vt:lpstr>
      <vt:lpstr>PowerPoint Presentation</vt:lpstr>
      <vt:lpstr>PowerPoint Presentation</vt:lpstr>
      <vt:lpstr>PowerPoint Presentation</vt:lpstr>
      <vt:lpstr>PowerPoint Presentation</vt:lpstr>
      <vt:lpstr>Muscles of gluteal region</vt:lpstr>
      <vt:lpstr>Gluteus maximus (Chief extensor)</vt:lpstr>
      <vt:lpstr>Gluteus maximus</vt:lpstr>
      <vt:lpstr>Gluteus medius &amp; Gluteus minimus  (Abductors)</vt:lpstr>
      <vt:lpstr>Gluteus medius and minimus</vt:lpstr>
      <vt:lpstr>Muscles of gluteal region</vt:lpstr>
      <vt:lpstr>Tensor Fascia Latae</vt:lpstr>
      <vt:lpstr>PowerPoint Presentation</vt:lpstr>
      <vt:lpstr>Femur</vt:lpstr>
      <vt:lpstr>Muscles of gluteal region</vt:lpstr>
      <vt:lpstr>Gemellus Superior  Gemellus Inferior  Quadratus Femoris</vt:lpstr>
      <vt:lpstr>Greater and Lesser Sciatic Foramen</vt:lpstr>
      <vt:lpstr>Structures passing through greater sciatic foramen</vt:lpstr>
      <vt:lpstr>Structures passing through greater sciatic foramen</vt:lpstr>
      <vt:lpstr>Structures passing through lesser sciatic foramen</vt:lpstr>
      <vt:lpstr>Structures passing through greater sciatic foramen</vt:lpstr>
      <vt:lpstr>PowerPoint Presentation</vt:lpstr>
      <vt:lpstr>Site for Intramuscular Injection</vt:lpstr>
      <vt:lpstr>PowerPoint Presentation</vt:lpstr>
      <vt:lpstr> (A)Standing Position    (B)During walk  (C)Positive Trendelenburg Sign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Gluteal Region</dc:title>
  <dc:creator>Nivine  Sharaf</dc:creator>
  <cp:lastModifiedBy>Sama Ulhaqe sarain</cp:lastModifiedBy>
  <cp:revision>55</cp:revision>
  <dcterms:created xsi:type="dcterms:W3CDTF">2011-10-08T06:30:48Z</dcterms:created>
  <dcterms:modified xsi:type="dcterms:W3CDTF">2012-12-10T11:55:59Z</dcterms:modified>
</cp:coreProperties>
</file>