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84" r:id="rId4"/>
    <p:sldId id="257" r:id="rId5"/>
    <p:sldId id="264" r:id="rId6"/>
    <p:sldId id="265" r:id="rId7"/>
    <p:sldId id="266" r:id="rId8"/>
    <p:sldId id="285" r:id="rId9"/>
    <p:sldId id="286" r:id="rId10"/>
    <p:sldId id="300" r:id="rId11"/>
    <p:sldId id="301" r:id="rId12"/>
    <p:sldId id="302" r:id="rId13"/>
    <p:sldId id="287" r:id="rId14"/>
    <p:sldId id="289" r:id="rId15"/>
    <p:sldId id="294" r:id="rId16"/>
    <p:sldId id="295" r:id="rId17"/>
    <p:sldId id="297" r:id="rId18"/>
    <p:sldId id="299" r:id="rId19"/>
    <p:sldId id="272" r:id="rId20"/>
    <p:sldId id="273" r:id="rId21"/>
    <p:sldId id="274" r:id="rId22"/>
    <p:sldId id="275" r:id="rId23"/>
    <p:sldId id="276" r:id="rId24"/>
    <p:sldId id="277" r:id="rId25"/>
    <p:sldId id="303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2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2416B-EADE-4F5A-A944-E1A2D3ACEDCB}" type="datetimeFigureOut">
              <a:rPr lang="en-US" smtClean="0"/>
              <a:t>5/8/2013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01672-E261-45A2-980D-0F17BE563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8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01672-E261-45A2-980D-0F17BE563B1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0A86266-3070-43F1-A5A0-9D4A8388B00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14B000-41A6-4CBD-9CAC-197BCF2754A6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CF87CE7-4CBE-4435-AE72-63EFDC4C6059}" type="slidenum">
              <a:rPr lang="en-US"/>
              <a:pPr/>
              <a:t>12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BF20AD-7EDD-4444-A4E4-3F01A56C73CF}" type="slidenum">
              <a:rPr lang="en-US"/>
              <a:pPr/>
              <a:t>13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F0DDD5-DEBF-4DAE-80FE-16F8C7B60A93}" type="slidenum">
              <a:rPr lang="en-US"/>
              <a:pPr/>
              <a:t>14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1E28F5-B26A-4134-86F5-82C008B79931}" type="slidenum">
              <a:rPr lang="en-US"/>
              <a:pPr/>
              <a:t>15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6693A9-AB7E-4B62-B5E7-DA3696B31270}" type="slidenum">
              <a:rPr lang="en-US"/>
              <a:pPr/>
              <a:t>16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6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7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5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7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3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87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35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6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6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20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52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58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7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22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0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0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3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8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6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3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5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2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1D0-B579-458F-B6DA-ED1E09DAA30A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A78B-FA60-49E0-8668-CFA3A2793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0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6B06-C417-4443-9DAC-71706E7B9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A45D-6170-4703-8BF5-7FDC6D00DF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8382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90600"/>
            <a:ext cx="8458200" cy="52578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Know the type and formation of hip joint.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Differentiate the stability and mobility between the hip joint and shoulder joint. </a:t>
            </a:r>
          </a:p>
          <a:p>
            <a:pPr lvl="0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Identify the muscles that act at the hip joint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Medial and lateral rotation.</a:t>
            </a:r>
          </a:p>
          <a:p>
            <a:r>
              <a:rPr lang="en-US" dirty="0" err="1" smtClean="0"/>
              <a:t>Circumduction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13314" name="Picture 2" descr="F:\Academy Images\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48"/>
            <a:ext cx="8839200" cy="6076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4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5486400" y="1889125"/>
            <a:ext cx="359568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/>
              <a:t>Chief flexor of HIP:</a:t>
            </a:r>
          </a:p>
          <a:p>
            <a:endParaRPr lang="en-US" sz="2000" b="1" dirty="0"/>
          </a:p>
          <a:p>
            <a:r>
              <a:rPr lang="en-US" sz="2000" b="1" dirty="0" err="1"/>
              <a:t>Iliopsoas</a:t>
            </a:r>
            <a:endParaRPr lang="en-US" sz="20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Psoas major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err="1" smtClean="0"/>
              <a:t>iliacus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Insertion – lesser trochanter</a:t>
            </a:r>
          </a:p>
          <a:p>
            <a:endParaRPr lang="en-US" sz="2000" b="1" dirty="0"/>
          </a:p>
          <a:p>
            <a:r>
              <a:rPr lang="en-US" sz="2000" b="1" dirty="0"/>
              <a:t>Femoral nerve (L2-L4):</a:t>
            </a:r>
          </a:p>
          <a:p>
            <a:r>
              <a:rPr lang="en-US" sz="2000" b="1" dirty="0"/>
              <a:t>- Main innervation of </a:t>
            </a:r>
          </a:p>
          <a:p>
            <a:r>
              <a:rPr lang="en-US" sz="2000" b="1" dirty="0"/>
              <a:t> anterior thigh.</a:t>
            </a:r>
          </a:p>
          <a:p>
            <a:endParaRPr lang="en-US" sz="2000" b="1" dirty="0"/>
          </a:p>
          <a:p>
            <a:r>
              <a:rPr lang="en-US" sz="2000" b="1" dirty="0" err="1"/>
              <a:t>Obturator</a:t>
            </a:r>
            <a:r>
              <a:rPr lang="en-US" sz="2000" b="1" dirty="0"/>
              <a:t> nerve (L2-L4):</a:t>
            </a:r>
          </a:p>
          <a:p>
            <a:r>
              <a:rPr lang="en-US" sz="2000" b="1" dirty="0"/>
              <a:t>- Main innervation of </a:t>
            </a:r>
          </a:p>
          <a:p>
            <a:r>
              <a:rPr lang="en-US" sz="2000" b="1" dirty="0"/>
              <a:t>  medial thigh.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2871787" y="365125"/>
            <a:ext cx="2919413" cy="70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/>
              <a:t>Hip Flexion</a:t>
            </a:r>
          </a:p>
        </p:txBody>
      </p:sp>
      <p:pic>
        <p:nvPicPr>
          <p:cNvPr id="15" name="Picture 4" descr="Gray's Anatomy Pictures 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8168" r="13158" b="9363"/>
          <a:stretch>
            <a:fillRect/>
          </a:stretch>
        </p:blipFill>
        <p:spPr bwMode="auto">
          <a:xfrm>
            <a:off x="685800" y="1295400"/>
            <a:ext cx="4114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3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657600" y="441325"/>
            <a:ext cx="2438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u="sng" dirty="0"/>
              <a:t>Gluteal region:</a:t>
            </a:r>
          </a:p>
          <a:p>
            <a:endParaRPr lang="en-US" sz="2000" b="1" dirty="0"/>
          </a:p>
          <a:p>
            <a:r>
              <a:rPr lang="en-US" sz="2000" b="1" dirty="0"/>
              <a:t>-Gluteus </a:t>
            </a:r>
            <a:r>
              <a:rPr lang="en-US" sz="2000" b="1" dirty="0" err="1"/>
              <a:t>maximus</a:t>
            </a:r>
            <a:endParaRPr lang="en-US" sz="2000" b="1" dirty="0"/>
          </a:p>
          <a:p>
            <a:r>
              <a:rPr lang="en-US" sz="2000" b="1" dirty="0"/>
              <a:t>(most powerful extensor,</a:t>
            </a:r>
          </a:p>
          <a:p>
            <a:r>
              <a:rPr lang="en-US" sz="2000" b="1" dirty="0"/>
              <a:t>also lateral rotator)</a:t>
            </a:r>
          </a:p>
          <a:p>
            <a:endParaRPr lang="en-US" sz="2000" b="1" dirty="0"/>
          </a:p>
          <a:p>
            <a:r>
              <a:rPr lang="en-US" sz="2000" b="1" dirty="0"/>
              <a:t>Insertion:</a:t>
            </a:r>
          </a:p>
          <a:p>
            <a:r>
              <a:rPr lang="en-US" sz="2000" b="1" dirty="0"/>
              <a:t>Gluteal  tuberosity</a:t>
            </a:r>
          </a:p>
          <a:p>
            <a:r>
              <a:rPr lang="en-US" sz="2000" b="1" dirty="0"/>
              <a:t>     +</a:t>
            </a:r>
          </a:p>
          <a:p>
            <a:r>
              <a:rPr lang="en-US" sz="2000" b="1" dirty="0" err="1"/>
              <a:t>Iliotibial</a:t>
            </a:r>
            <a:r>
              <a:rPr lang="en-US" sz="2000" b="1" dirty="0"/>
              <a:t> tract (band)</a:t>
            </a:r>
          </a:p>
        </p:txBody>
      </p:sp>
      <p:pic>
        <p:nvPicPr>
          <p:cNvPr id="9219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/>
          <a:stretch>
            <a:fillRect/>
          </a:stretch>
        </p:blipFill>
        <p:spPr bwMode="auto">
          <a:xfrm>
            <a:off x="6019800" y="381000"/>
            <a:ext cx="23574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6"/>
          <p:cNvSpPr>
            <a:spLocks noChangeShapeType="1"/>
          </p:cNvSpPr>
          <p:nvPr/>
        </p:nvSpPr>
        <p:spPr bwMode="auto">
          <a:xfrm flipH="1">
            <a:off x="6477000" y="1066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010400" y="8382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gluteus maximus</a:t>
            </a:r>
          </a:p>
        </p:txBody>
      </p:sp>
      <p:grpSp>
        <p:nvGrpSpPr>
          <p:cNvPr id="9222" name="Group 13"/>
          <p:cNvGrpSpPr>
            <a:grpSpLocks/>
          </p:cNvGrpSpPr>
          <p:nvPr/>
        </p:nvGrpSpPr>
        <p:grpSpPr bwMode="auto">
          <a:xfrm>
            <a:off x="76200" y="457200"/>
            <a:ext cx="3582988" cy="4114800"/>
            <a:chOff x="48" y="1104"/>
            <a:chExt cx="2257" cy="2592"/>
          </a:xfrm>
        </p:grpSpPr>
        <p:pic>
          <p:nvPicPr>
            <p:cNvPr id="9229" name="Picture 3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04"/>
              <a:ext cx="1825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0" name="Line 5"/>
            <p:cNvSpPr>
              <a:spLocks noChangeShapeType="1"/>
            </p:cNvSpPr>
            <p:nvPr/>
          </p:nvSpPr>
          <p:spPr bwMode="auto">
            <a:xfrm flipV="1">
              <a:off x="960" y="2265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Text Box 7"/>
            <p:cNvSpPr txBox="1">
              <a:spLocks noChangeArrowheads="1"/>
            </p:cNvSpPr>
            <p:nvPr/>
          </p:nvSpPr>
          <p:spPr bwMode="auto">
            <a:xfrm>
              <a:off x="48" y="2361"/>
              <a:ext cx="1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iliotibial tract</a:t>
              </a: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1564" y="2256"/>
              <a:ext cx="6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Tensor 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Fasciae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Latae</a:t>
              </a:r>
            </a:p>
          </p:txBody>
        </p:sp>
        <p:sp>
          <p:nvSpPr>
            <p:cNvPr id="9233" name="Line 10"/>
            <p:cNvSpPr>
              <a:spLocks noChangeShapeType="1"/>
            </p:cNvSpPr>
            <p:nvPr/>
          </p:nvSpPr>
          <p:spPr bwMode="auto">
            <a:xfrm flipH="1" flipV="1">
              <a:off x="1440" y="182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192" y="1344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Gluteus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maximus</a:t>
              </a:r>
            </a:p>
          </p:txBody>
        </p:sp>
        <p:sp>
          <p:nvSpPr>
            <p:cNvPr id="9235" name="Line 12"/>
            <p:cNvSpPr>
              <a:spLocks noChangeShapeType="1"/>
            </p:cNvSpPr>
            <p:nvPr/>
          </p:nvSpPr>
          <p:spPr bwMode="auto">
            <a:xfrm>
              <a:off x="816" y="14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381000" y="4648200"/>
            <a:ext cx="8382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b="1" dirty="0"/>
              <a:t>Gluteus Maximus and Tensor Fascia </a:t>
            </a:r>
            <a:r>
              <a:rPr lang="en-US" sz="1600" b="1" dirty="0" err="1"/>
              <a:t>Lata</a:t>
            </a:r>
            <a:r>
              <a:rPr lang="en-US" sz="1600" b="1" dirty="0"/>
              <a:t> insert into </a:t>
            </a:r>
            <a:r>
              <a:rPr lang="en-US" sz="1600" b="1" u="sng" dirty="0" err="1"/>
              <a:t>Iliotibial</a:t>
            </a:r>
            <a:r>
              <a:rPr lang="en-US" sz="1600" b="1" u="sng" dirty="0"/>
              <a:t> Tract</a:t>
            </a:r>
          </a:p>
          <a:p>
            <a:r>
              <a:rPr lang="en-US" sz="1600" b="1" dirty="0"/>
              <a:t>- </a:t>
            </a:r>
            <a:r>
              <a:rPr lang="en-US" sz="1600" b="1" dirty="0" err="1"/>
              <a:t>Iliotibial</a:t>
            </a:r>
            <a:r>
              <a:rPr lang="en-US" sz="1600" b="1" dirty="0"/>
              <a:t> tract is a thickening of the deep fascia (fascia </a:t>
            </a:r>
            <a:r>
              <a:rPr lang="en-US" sz="1600" b="1" dirty="0" err="1"/>
              <a:t>lata</a:t>
            </a:r>
            <a:r>
              <a:rPr lang="en-US" sz="1600" b="1" dirty="0"/>
              <a:t>) that extends from the ilium to the tibia. </a:t>
            </a:r>
          </a:p>
          <a:p>
            <a:r>
              <a:rPr lang="en-US" sz="1600" b="1" dirty="0"/>
              <a:t>- Tension from contraction of gluteus </a:t>
            </a:r>
            <a:r>
              <a:rPr lang="en-US" sz="1600" b="1" dirty="0" err="1"/>
              <a:t>maximus</a:t>
            </a:r>
            <a:r>
              <a:rPr lang="en-US" sz="1600" b="1" dirty="0"/>
              <a:t> and tensor fasciae </a:t>
            </a:r>
            <a:r>
              <a:rPr lang="en-US" sz="1600" b="1" dirty="0" err="1"/>
              <a:t>latae</a:t>
            </a:r>
            <a:r>
              <a:rPr lang="en-US" sz="1600" b="1" dirty="0"/>
              <a:t> stabilizes the lower limb as a weight-bearing column.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/>
              <a:t>FYI</a:t>
            </a: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304800" y="4648200"/>
            <a:ext cx="8229600" cy="129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304800" y="4267200"/>
            <a:ext cx="6096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2803525" y="-36513"/>
            <a:ext cx="2181225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Hip extension</a:t>
            </a:r>
          </a:p>
        </p:txBody>
      </p:sp>
      <p:sp>
        <p:nvSpPr>
          <p:cNvPr id="9228" name="Rectangle 20"/>
          <p:cNvSpPr>
            <a:spLocks noChangeArrowheads="1"/>
          </p:cNvSpPr>
          <p:nvPr/>
        </p:nvSpPr>
        <p:spPr bwMode="auto">
          <a:xfrm>
            <a:off x="2819400" y="0"/>
            <a:ext cx="2133600" cy="38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492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81600" y="457200"/>
            <a:ext cx="3957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u="sng" dirty="0"/>
              <a:t>Medial Compartment</a:t>
            </a:r>
            <a:endParaRPr lang="en-US" sz="2000" b="1" dirty="0"/>
          </a:p>
          <a:p>
            <a:r>
              <a:rPr lang="en-US" sz="2000" b="1" dirty="0"/>
              <a:t>main function = adduction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Obturator </a:t>
            </a:r>
            <a:r>
              <a:rPr lang="en-US" sz="2000" b="1" dirty="0" err="1" smtClean="0"/>
              <a:t>externus</a:t>
            </a: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Adductor brevis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Adductor longus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/>
              <a:t>Adductor </a:t>
            </a:r>
            <a:r>
              <a:rPr lang="en-US" sz="2000" b="1" dirty="0" err="1" smtClean="0"/>
              <a:t>magnus</a:t>
            </a:r>
            <a:endParaRPr lang="en-US" sz="2000" b="1" dirty="0" smtClean="0"/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/>
              <a:t>Gracilis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/>
              <a:t>Most innervated by:</a:t>
            </a:r>
          </a:p>
          <a:p>
            <a:r>
              <a:rPr lang="en-US" sz="2000" b="1" dirty="0"/>
              <a:t>Obturator nerve (L2-L4)</a:t>
            </a:r>
          </a:p>
          <a:p>
            <a:r>
              <a:rPr lang="en-US" sz="2000" b="1" dirty="0"/>
              <a:t>(lumbar plexus)</a:t>
            </a:r>
          </a:p>
          <a:p>
            <a:endParaRPr lang="en-US" sz="2000" b="1" dirty="0"/>
          </a:p>
          <a:p>
            <a:r>
              <a:rPr lang="en-US" sz="2000" b="1" dirty="0"/>
              <a:t>Exception:</a:t>
            </a:r>
          </a:p>
          <a:p>
            <a:r>
              <a:rPr lang="en-US" sz="2000" b="1" dirty="0"/>
              <a:t>-Hamstring component of</a:t>
            </a:r>
          </a:p>
          <a:p>
            <a:r>
              <a:rPr lang="en-US" sz="2000" b="1" dirty="0"/>
              <a:t> adductor </a:t>
            </a:r>
            <a:r>
              <a:rPr lang="en-US" sz="2000" b="1" dirty="0" err="1"/>
              <a:t>magnus</a:t>
            </a:r>
            <a:r>
              <a:rPr lang="en-US" sz="2000" b="1" dirty="0"/>
              <a:t> (extensor)</a:t>
            </a:r>
          </a:p>
          <a:p>
            <a:r>
              <a:rPr lang="en-US" sz="2000" b="1" dirty="0"/>
              <a:t> (tibial division of sciatic nerve)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048000" y="5029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2895600" y="4191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828800" y="3276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828800" y="4038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2971800" y="3352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657600" y="3016250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obturator </a:t>
            </a:r>
          </a:p>
          <a:p>
            <a:r>
              <a:rPr lang="en-US" b="1">
                <a:solidFill>
                  <a:srgbClr val="800000"/>
                </a:solidFill>
              </a:rPr>
              <a:t>nerve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6200" y="4191000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adductor longus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200" y="3352800"/>
            <a:ext cx="189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adductor brevis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29000" y="40386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Adductor</a:t>
            </a:r>
          </a:p>
          <a:p>
            <a:r>
              <a:rPr lang="en-US" b="1">
                <a:solidFill>
                  <a:srgbClr val="800000"/>
                </a:solidFill>
              </a:rPr>
              <a:t>magnus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429000" y="49672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gracilis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04800" y="26670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obturator</a:t>
            </a:r>
          </a:p>
          <a:p>
            <a:r>
              <a:rPr lang="en-US" b="1">
                <a:solidFill>
                  <a:srgbClr val="800000"/>
                </a:solidFill>
              </a:rPr>
              <a:t>externus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1524000" y="27432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1889125" y="39688"/>
            <a:ext cx="226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/>
              <a:t>Hip Adduction</a:t>
            </a:r>
          </a:p>
        </p:txBody>
      </p: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1905000" y="0"/>
            <a:ext cx="22098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184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029200" y="1371600"/>
            <a:ext cx="36131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u="sng" dirty="0"/>
              <a:t>Deep to gluteus </a:t>
            </a:r>
            <a:r>
              <a:rPr lang="en-US" b="1" u="sng" dirty="0" err="1"/>
              <a:t>maximus</a:t>
            </a:r>
            <a:r>
              <a:rPr lang="en-US" b="1" u="sng" dirty="0"/>
              <a:t>:</a:t>
            </a:r>
          </a:p>
          <a:p>
            <a:r>
              <a:rPr lang="en-US" b="1" dirty="0"/>
              <a:t>-abductors:</a:t>
            </a:r>
          </a:p>
          <a:p>
            <a:r>
              <a:rPr lang="en-US" b="1" dirty="0"/>
              <a:t>	gluteus </a:t>
            </a:r>
            <a:r>
              <a:rPr lang="en-US" b="1" dirty="0" err="1"/>
              <a:t>medius</a:t>
            </a:r>
            <a:endParaRPr lang="en-US" b="1" dirty="0"/>
          </a:p>
          <a:p>
            <a:r>
              <a:rPr lang="en-US" b="1" dirty="0"/>
              <a:t>	gluteus </a:t>
            </a:r>
            <a:r>
              <a:rPr lang="en-US" b="1" dirty="0" err="1"/>
              <a:t>minimus</a:t>
            </a:r>
            <a:endParaRPr lang="en-US" b="1" dirty="0"/>
          </a:p>
          <a:p>
            <a:r>
              <a:rPr lang="en-US" b="1" dirty="0"/>
              <a:t> (anterior </a:t>
            </a:r>
            <a:r>
              <a:rPr lang="en-US" b="1" dirty="0" err="1"/>
              <a:t>fibres</a:t>
            </a:r>
            <a:r>
              <a:rPr lang="en-US" b="1" dirty="0"/>
              <a:t> medially rotate)</a:t>
            </a:r>
          </a:p>
          <a:p>
            <a:endParaRPr lang="en-US" b="1" dirty="0"/>
          </a:p>
          <a:p>
            <a:r>
              <a:rPr lang="en-US" b="1" dirty="0"/>
              <a:t>-lateral (external) rotators:</a:t>
            </a:r>
          </a:p>
          <a:p>
            <a:r>
              <a:rPr lang="en-US" b="1" dirty="0"/>
              <a:t>	</a:t>
            </a:r>
            <a:r>
              <a:rPr lang="en-US" b="1" dirty="0" err="1"/>
              <a:t>piriformis</a:t>
            </a:r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obturator</a:t>
            </a:r>
            <a:r>
              <a:rPr lang="en-US" b="1" dirty="0"/>
              <a:t> </a:t>
            </a:r>
            <a:r>
              <a:rPr lang="en-US" b="1" dirty="0" err="1"/>
              <a:t>internus</a:t>
            </a:r>
            <a:endParaRPr lang="en-US" b="1" dirty="0"/>
          </a:p>
          <a:p>
            <a:r>
              <a:rPr lang="en-US" b="1" dirty="0"/>
              <a:t>	(associated </a:t>
            </a:r>
            <a:r>
              <a:rPr lang="en-US" b="1" dirty="0" err="1"/>
              <a:t>gemelli</a:t>
            </a:r>
            <a:r>
              <a:rPr lang="en-US" b="1" dirty="0"/>
              <a:t>)</a:t>
            </a:r>
          </a:p>
          <a:p>
            <a:r>
              <a:rPr lang="en-US" b="1" dirty="0"/>
              <a:t>	</a:t>
            </a:r>
            <a:r>
              <a:rPr lang="en-US" b="1" dirty="0" err="1"/>
              <a:t>quadratus</a:t>
            </a:r>
            <a:r>
              <a:rPr lang="en-US" b="1" dirty="0"/>
              <a:t> </a:t>
            </a:r>
            <a:r>
              <a:rPr lang="en-US" b="1" dirty="0" err="1"/>
              <a:t>femoris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[</a:t>
            </a:r>
            <a:r>
              <a:rPr lang="en-US" b="1" dirty="0" err="1"/>
              <a:t>obturator</a:t>
            </a:r>
            <a:r>
              <a:rPr lang="en-US" b="1" dirty="0"/>
              <a:t> </a:t>
            </a:r>
            <a:r>
              <a:rPr lang="en-US" b="1" dirty="0" err="1"/>
              <a:t>externus</a:t>
            </a:r>
            <a:r>
              <a:rPr lang="en-US" b="1" dirty="0"/>
              <a:t> is also a</a:t>
            </a:r>
          </a:p>
          <a:p>
            <a:r>
              <a:rPr lang="en-US" b="1" dirty="0"/>
              <a:t>lateral rotator]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3048000" y="7620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3124200" y="1143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895600" y="1828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2895600" y="26670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895600" y="2362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1524000" y="1981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V="1">
            <a:off x="1600200" y="25146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85800" y="2895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inferior </a:t>
            </a:r>
          </a:p>
          <a:p>
            <a:r>
              <a:rPr lang="en-US" b="1">
                <a:solidFill>
                  <a:srgbClr val="800000"/>
                </a:solidFill>
              </a:rPr>
              <a:t>gamellus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01650" y="16764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superior </a:t>
            </a:r>
          </a:p>
          <a:p>
            <a:r>
              <a:rPr lang="en-US" b="1">
                <a:solidFill>
                  <a:srgbClr val="800000"/>
                </a:solidFill>
              </a:rPr>
              <a:t>gamellus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733800" y="533400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gluteus medius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33800" y="100488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gluteus minimus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790950" y="1614488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piriformis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689350" y="2057400"/>
            <a:ext cx="126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obturator </a:t>
            </a:r>
          </a:p>
          <a:p>
            <a:r>
              <a:rPr lang="en-US" b="1">
                <a:solidFill>
                  <a:srgbClr val="800000"/>
                </a:solidFill>
              </a:rPr>
              <a:t>internus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3676650" y="27432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quadratus </a:t>
            </a:r>
          </a:p>
          <a:p>
            <a:r>
              <a:rPr lang="en-US" b="1">
                <a:solidFill>
                  <a:srgbClr val="800000"/>
                </a:solidFill>
              </a:rPr>
              <a:t>femoris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30250" y="9144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gluteus </a:t>
            </a:r>
          </a:p>
          <a:p>
            <a:r>
              <a:rPr lang="en-US" b="1">
                <a:solidFill>
                  <a:srgbClr val="800000"/>
                </a:solidFill>
              </a:rPr>
              <a:t>maximus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1676400" y="1219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974725" y="-46038"/>
            <a:ext cx="52581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dirty="0"/>
              <a:t>Lateral </a:t>
            </a:r>
            <a:r>
              <a:rPr lang="en-US" sz="3200" b="1" dirty="0" smtClean="0"/>
              <a:t>Rotation </a:t>
            </a:r>
            <a:r>
              <a:rPr lang="en-US" sz="3200" b="1" dirty="0"/>
              <a:t>of the hip</a:t>
            </a:r>
          </a:p>
        </p:txBody>
      </p:sp>
      <p:pic>
        <p:nvPicPr>
          <p:cNvPr id="14357" name="Picture 21" descr="show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6" r="-1080"/>
          <a:stretch>
            <a:fillRect/>
          </a:stretch>
        </p:blipFill>
        <p:spPr bwMode="auto">
          <a:xfrm>
            <a:off x="381000" y="3581400"/>
            <a:ext cx="116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 descr="show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0" r="29024"/>
          <a:stretch>
            <a:fillRect/>
          </a:stretch>
        </p:blipFill>
        <p:spPr bwMode="auto">
          <a:xfrm>
            <a:off x="3657600" y="3657600"/>
            <a:ext cx="12176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2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4495800" y="136525"/>
            <a:ext cx="487184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Boundaries: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Inguinal ligament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Sartorius (lateral)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Adductor longus (medial)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Floor:</a:t>
            </a:r>
          </a:p>
          <a:p>
            <a:r>
              <a:rPr lang="en-US" sz="2000" b="1" dirty="0" err="1"/>
              <a:t>Iliopsoas</a:t>
            </a:r>
            <a:r>
              <a:rPr lang="en-US" sz="2000" b="1" dirty="0"/>
              <a:t>, </a:t>
            </a:r>
            <a:r>
              <a:rPr lang="en-US" sz="2000" b="1" dirty="0" err="1"/>
              <a:t>pectinius</a:t>
            </a:r>
            <a:r>
              <a:rPr lang="en-US" sz="2000" b="1" dirty="0"/>
              <a:t>, adductor longus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Contents: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Femoral nerve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Femoral artery &amp; deep (</a:t>
            </a:r>
            <a:r>
              <a:rPr lang="en-US" sz="2000" b="1" dirty="0" err="1" smtClean="0"/>
              <a:t>profunda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     femoral branch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Femoral vein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Great saphenous vein (superficial), </a:t>
            </a:r>
          </a:p>
          <a:p>
            <a:r>
              <a:rPr lang="en-US" sz="2000" b="1" dirty="0" smtClean="0"/>
              <a:t>     draining into femoral vein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/>
              <a:t>Lymphatics</a:t>
            </a:r>
            <a:endParaRPr lang="en-US" sz="2000" b="1" dirty="0"/>
          </a:p>
        </p:txBody>
      </p:sp>
      <p:grpSp>
        <p:nvGrpSpPr>
          <p:cNvPr id="19459" name="Group 20"/>
          <p:cNvGrpSpPr>
            <a:grpSpLocks/>
          </p:cNvGrpSpPr>
          <p:nvPr/>
        </p:nvGrpSpPr>
        <p:grpSpPr bwMode="auto">
          <a:xfrm>
            <a:off x="76200" y="533400"/>
            <a:ext cx="4489450" cy="5105400"/>
            <a:chOff x="288" y="336"/>
            <a:chExt cx="2828" cy="3216"/>
          </a:xfrm>
        </p:grpSpPr>
        <p:pic>
          <p:nvPicPr>
            <p:cNvPr id="19462" name="Picture 2" descr="Untitled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"/>
              <a:ext cx="1808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3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5"/>
            <p:cNvSpPr>
              <a:spLocks noChangeShapeType="1"/>
            </p:cNvSpPr>
            <p:nvPr/>
          </p:nvSpPr>
          <p:spPr bwMode="auto">
            <a:xfrm flipV="1">
              <a:off x="1104" y="1536"/>
              <a:ext cx="4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6"/>
            <p:cNvSpPr>
              <a:spLocks noChangeShapeType="1"/>
            </p:cNvSpPr>
            <p:nvPr/>
          </p:nvSpPr>
          <p:spPr bwMode="auto">
            <a:xfrm flipH="1" flipV="1">
              <a:off x="1680" y="1536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7"/>
            <p:cNvSpPr>
              <a:spLocks noChangeShapeType="1"/>
            </p:cNvSpPr>
            <p:nvPr/>
          </p:nvSpPr>
          <p:spPr bwMode="auto">
            <a:xfrm flipV="1">
              <a:off x="1008" y="211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8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9"/>
            <p:cNvSpPr>
              <a:spLocks noChangeShapeType="1"/>
            </p:cNvSpPr>
            <p:nvPr/>
          </p:nvSpPr>
          <p:spPr bwMode="auto">
            <a:xfrm flipH="1">
              <a:off x="1776" y="1440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0"/>
            <p:cNvSpPr>
              <a:spLocks noChangeShapeType="1"/>
            </p:cNvSpPr>
            <p:nvPr/>
          </p:nvSpPr>
          <p:spPr bwMode="auto">
            <a:xfrm>
              <a:off x="1056" y="115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Freeform 11"/>
            <p:cNvSpPr>
              <a:spLocks/>
            </p:cNvSpPr>
            <p:nvPr/>
          </p:nvSpPr>
          <p:spPr bwMode="auto">
            <a:xfrm>
              <a:off x="1365" y="1127"/>
              <a:ext cx="555" cy="1321"/>
            </a:xfrm>
            <a:custGeom>
              <a:avLst/>
              <a:gdLst>
                <a:gd name="T0" fmla="*/ 0 w 501"/>
                <a:gd name="T1" fmla="*/ 46 h 1070"/>
                <a:gd name="T2" fmla="*/ 41 w 501"/>
                <a:gd name="T3" fmla="*/ 157 h 1070"/>
                <a:gd name="T4" fmla="*/ 91 w 501"/>
                <a:gd name="T5" fmla="*/ 360 h 1070"/>
                <a:gd name="T6" fmla="*/ 191 w 501"/>
                <a:gd name="T7" fmla="*/ 721 h 1070"/>
                <a:gd name="T8" fmla="*/ 207 w 501"/>
                <a:gd name="T9" fmla="*/ 775 h 1070"/>
                <a:gd name="T10" fmla="*/ 240 w 501"/>
                <a:gd name="T11" fmla="*/ 831 h 1070"/>
                <a:gd name="T12" fmla="*/ 248 w 501"/>
                <a:gd name="T13" fmla="*/ 859 h 1070"/>
                <a:gd name="T14" fmla="*/ 265 w 501"/>
                <a:gd name="T15" fmla="*/ 886 h 1070"/>
                <a:gd name="T16" fmla="*/ 315 w 501"/>
                <a:gd name="T17" fmla="*/ 1006 h 1070"/>
                <a:gd name="T18" fmla="*/ 356 w 501"/>
                <a:gd name="T19" fmla="*/ 1099 h 1070"/>
                <a:gd name="T20" fmla="*/ 414 w 501"/>
                <a:gd name="T21" fmla="*/ 1237 h 1070"/>
                <a:gd name="T22" fmla="*/ 439 w 501"/>
                <a:gd name="T23" fmla="*/ 1321 h 1070"/>
                <a:gd name="T24" fmla="*/ 431 w 501"/>
                <a:gd name="T25" fmla="*/ 1043 h 1070"/>
                <a:gd name="T26" fmla="*/ 489 w 501"/>
                <a:gd name="T27" fmla="*/ 757 h 1070"/>
                <a:gd name="T28" fmla="*/ 555 w 501"/>
                <a:gd name="T29" fmla="*/ 517 h 1070"/>
                <a:gd name="T30" fmla="*/ 530 w 501"/>
                <a:gd name="T31" fmla="*/ 462 h 1070"/>
                <a:gd name="T32" fmla="*/ 480 w 501"/>
                <a:gd name="T33" fmla="*/ 425 h 1070"/>
                <a:gd name="T34" fmla="*/ 339 w 501"/>
                <a:gd name="T35" fmla="*/ 314 h 1070"/>
                <a:gd name="T36" fmla="*/ 289 w 501"/>
                <a:gd name="T37" fmla="*/ 277 h 1070"/>
                <a:gd name="T38" fmla="*/ 273 w 501"/>
                <a:gd name="T39" fmla="*/ 249 h 1070"/>
                <a:gd name="T40" fmla="*/ 248 w 501"/>
                <a:gd name="T41" fmla="*/ 231 h 1070"/>
                <a:gd name="T42" fmla="*/ 215 w 501"/>
                <a:gd name="T43" fmla="*/ 185 h 1070"/>
                <a:gd name="T44" fmla="*/ 107 w 501"/>
                <a:gd name="T45" fmla="*/ 74 h 1070"/>
                <a:gd name="T46" fmla="*/ 17 w 501"/>
                <a:gd name="T47" fmla="*/ 0 h 1070"/>
                <a:gd name="T48" fmla="*/ 0 w 501"/>
                <a:gd name="T49" fmla="*/ 46 h 10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01" h="1070">
                  <a:moveTo>
                    <a:pt x="0" y="37"/>
                  </a:moveTo>
                  <a:cubicBezTo>
                    <a:pt x="10" y="69"/>
                    <a:pt x="26" y="96"/>
                    <a:pt x="37" y="127"/>
                  </a:cubicBezTo>
                  <a:cubicBezTo>
                    <a:pt x="43" y="187"/>
                    <a:pt x="49" y="242"/>
                    <a:pt x="82" y="292"/>
                  </a:cubicBezTo>
                  <a:cubicBezTo>
                    <a:pt x="114" y="387"/>
                    <a:pt x="116" y="499"/>
                    <a:pt x="172" y="584"/>
                  </a:cubicBezTo>
                  <a:cubicBezTo>
                    <a:pt x="174" y="590"/>
                    <a:pt x="184" y="623"/>
                    <a:pt x="187" y="628"/>
                  </a:cubicBezTo>
                  <a:cubicBezTo>
                    <a:pt x="196" y="644"/>
                    <a:pt x="217" y="673"/>
                    <a:pt x="217" y="673"/>
                  </a:cubicBezTo>
                  <a:cubicBezTo>
                    <a:pt x="219" y="681"/>
                    <a:pt x="220" y="689"/>
                    <a:pt x="224" y="696"/>
                  </a:cubicBezTo>
                  <a:cubicBezTo>
                    <a:pt x="228" y="704"/>
                    <a:pt x="236" y="710"/>
                    <a:pt x="239" y="718"/>
                  </a:cubicBezTo>
                  <a:cubicBezTo>
                    <a:pt x="253" y="752"/>
                    <a:pt x="263" y="784"/>
                    <a:pt x="284" y="815"/>
                  </a:cubicBezTo>
                  <a:cubicBezTo>
                    <a:pt x="294" y="846"/>
                    <a:pt x="301" y="863"/>
                    <a:pt x="321" y="890"/>
                  </a:cubicBezTo>
                  <a:cubicBezTo>
                    <a:pt x="334" y="930"/>
                    <a:pt x="350" y="967"/>
                    <a:pt x="374" y="1002"/>
                  </a:cubicBezTo>
                  <a:cubicBezTo>
                    <a:pt x="381" y="1025"/>
                    <a:pt x="389" y="1047"/>
                    <a:pt x="396" y="1070"/>
                  </a:cubicBezTo>
                  <a:cubicBezTo>
                    <a:pt x="429" y="1020"/>
                    <a:pt x="396" y="908"/>
                    <a:pt x="389" y="845"/>
                  </a:cubicBezTo>
                  <a:cubicBezTo>
                    <a:pt x="398" y="766"/>
                    <a:pt x="391" y="678"/>
                    <a:pt x="441" y="613"/>
                  </a:cubicBezTo>
                  <a:cubicBezTo>
                    <a:pt x="462" y="548"/>
                    <a:pt x="487" y="485"/>
                    <a:pt x="501" y="419"/>
                  </a:cubicBezTo>
                  <a:cubicBezTo>
                    <a:pt x="496" y="404"/>
                    <a:pt x="491" y="385"/>
                    <a:pt x="478" y="374"/>
                  </a:cubicBezTo>
                  <a:cubicBezTo>
                    <a:pt x="464" y="362"/>
                    <a:pt x="433" y="344"/>
                    <a:pt x="433" y="344"/>
                  </a:cubicBezTo>
                  <a:cubicBezTo>
                    <a:pt x="402" y="299"/>
                    <a:pt x="350" y="284"/>
                    <a:pt x="306" y="254"/>
                  </a:cubicBezTo>
                  <a:cubicBezTo>
                    <a:pt x="291" y="244"/>
                    <a:pt x="261" y="224"/>
                    <a:pt x="261" y="224"/>
                  </a:cubicBezTo>
                  <a:cubicBezTo>
                    <a:pt x="256" y="217"/>
                    <a:pt x="252" y="208"/>
                    <a:pt x="246" y="202"/>
                  </a:cubicBezTo>
                  <a:cubicBezTo>
                    <a:pt x="240" y="196"/>
                    <a:pt x="229" y="194"/>
                    <a:pt x="224" y="187"/>
                  </a:cubicBezTo>
                  <a:cubicBezTo>
                    <a:pt x="185" y="137"/>
                    <a:pt x="258" y="192"/>
                    <a:pt x="194" y="150"/>
                  </a:cubicBezTo>
                  <a:cubicBezTo>
                    <a:pt x="166" y="108"/>
                    <a:pt x="147" y="76"/>
                    <a:pt x="97" y="60"/>
                  </a:cubicBezTo>
                  <a:cubicBezTo>
                    <a:pt x="77" y="30"/>
                    <a:pt x="49" y="12"/>
                    <a:pt x="15" y="0"/>
                  </a:cubicBezTo>
                  <a:cubicBezTo>
                    <a:pt x="6" y="33"/>
                    <a:pt x="14" y="23"/>
                    <a:pt x="0" y="37"/>
                  </a:cubicBezTo>
                  <a:close/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2"/>
            <p:cNvSpPr txBox="1">
              <a:spLocks noChangeArrowheads="1"/>
            </p:cNvSpPr>
            <p:nvPr/>
          </p:nvSpPr>
          <p:spPr bwMode="auto">
            <a:xfrm>
              <a:off x="336" y="91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iliopsoas</a:t>
              </a:r>
            </a:p>
          </p:txBody>
        </p:sp>
        <p:sp>
          <p:nvSpPr>
            <p:cNvPr id="19472" name="Text Box 13"/>
            <p:cNvSpPr txBox="1">
              <a:spLocks noChangeArrowheads="1"/>
            </p:cNvSpPr>
            <p:nvPr/>
          </p:nvSpPr>
          <p:spPr bwMode="auto">
            <a:xfrm>
              <a:off x="428" y="1536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femoral 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nerve</a:t>
              </a:r>
            </a:p>
          </p:txBody>
        </p:sp>
        <p:sp>
          <p:nvSpPr>
            <p:cNvPr id="19473" name="Text Box 14"/>
            <p:cNvSpPr txBox="1">
              <a:spLocks noChangeArrowheads="1"/>
            </p:cNvSpPr>
            <p:nvPr/>
          </p:nvSpPr>
          <p:spPr bwMode="auto">
            <a:xfrm>
              <a:off x="428" y="1968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femoral 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artery</a:t>
              </a:r>
            </a:p>
          </p:txBody>
        </p:sp>
        <p:sp>
          <p:nvSpPr>
            <p:cNvPr id="19474" name="Text Box 15"/>
            <p:cNvSpPr txBox="1">
              <a:spLocks noChangeArrowheads="1"/>
            </p:cNvSpPr>
            <p:nvPr/>
          </p:nvSpPr>
          <p:spPr bwMode="auto">
            <a:xfrm>
              <a:off x="288" y="2448"/>
              <a:ext cx="7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sartorius</a:t>
              </a:r>
            </a:p>
          </p:txBody>
        </p:sp>
        <p:sp>
          <p:nvSpPr>
            <p:cNvPr id="19475" name="Text Box 16"/>
            <p:cNvSpPr txBox="1">
              <a:spLocks noChangeArrowheads="1"/>
            </p:cNvSpPr>
            <p:nvPr/>
          </p:nvSpPr>
          <p:spPr bwMode="auto">
            <a:xfrm>
              <a:off x="2208" y="1296"/>
              <a:ext cx="7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pectinius</a:t>
              </a:r>
            </a:p>
          </p:txBody>
        </p:sp>
        <p:sp>
          <p:nvSpPr>
            <p:cNvPr id="19476" name="Text Box 17"/>
            <p:cNvSpPr txBox="1">
              <a:spLocks noChangeArrowheads="1"/>
            </p:cNvSpPr>
            <p:nvPr/>
          </p:nvSpPr>
          <p:spPr bwMode="auto">
            <a:xfrm>
              <a:off x="2064" y="1776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femoral </a:t>
              </a:r>
            </a:p>
            <a:p>
              <a:r>
                <a:rPr lang="en-US" b="1">
                  <a:solidFill>
                    <a:srgbClr val="800000"/>
                  </a:solidFill>
                </a:rPr>
                <a:t>vein</a:t>
              </a: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1872" y="2496"/>
              <a:ext cx="12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b="1">
                  <a:solidFill>
                    <a:srgbClr val="800000"/>
                  </a:solidFill>
                </a:rPr>
                <a:t>adductor longus</a:t>
              </a:r>
            </a:p>
          </p:txBody>
        </p:sp>
      </p:grp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669925" y="106363"/>
            <a:ext cx="345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/>
              <a:t>Femoral Triangle</a:t>
            </a:r>
          </a:p>
        </p:txBody>
      </p:sp>
      <p:sp>
        <p:nvSpPr>
          <p:cNvPr id="19461" name="Rectangle 22"/>
          <p:cNvSpPr>
            <a:spLocks noChangeArrowheads="1"/>
          </p:cNvSpPr>
          <p:nvPr/>
        </p:nvSpPr>
        <p:spPr bwMode="auto">
          <a:xfrm>
            <a:off x="609600" y="0"/>
            <a:ext cx="35052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508125" y="186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CA" b="1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428625"/>
            <a:ext cx="87630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/>
              <a:t>               Summary: </a:t>
            </a:r>
            <a:r>
              <a:rPr lang="en-US" sz="2000" b="1" u="sng"/>
              <a:t>Movements of the Hip Joint (ball and socket).</a:t>
            </a:r>
          </a:p>
          <a:p>
            <a:endParaRPr lang="en-US" sz="2000" b="1" u="sng"/>
          </a:p>
          <a:p>
            <a:r>
              <a:rPr lang="en-US" sz="2000" b="1" u="sng"/>
              <a:t>Flexion</a:t>
            </a:r>
            <a:r>
              <a:rPr lang="en-US" sz="2000" b="1"/>
              <a:t> -    	Anterior + medial compartments of thigh </a:t>
            </a:r>
          </a:p>
          <a:p>
            <a:r>
              <a:rPr lang="en-US" sz="2000" b="1"/>
              <a:t>	 	(</a:t>
            </a:r>
            <a:r>
              <a:rPr lang="en-US" sz="2000" b="1" u="sng"/>
              <a:t>iliopsoas</a:t>
            </a:r>
            <a:r>
              <a:rPr lang="en-US" sz="2000" b="1"/>
              <a:t>, sartorius, rectus femoris, adductor group) </a:t>
            </a:r>
          </a:p>
          <a:p>
            <a:endParaRPr lang="en-US" sz="2000" b="1"/>
          </a:p>
          <a:p>
            <a:r>
              <a:rPr lang="en-US" sz="2000" b="1" u="sng"/>
              <a:t>Extension</a:t>
            </a:r>
            <a:r>
              <a:rPr lang="en-US" sz="2000" b="1"/>
              <a:t> - 	Gluteal region /posterior compartment of thigh</a:t>
            </a:r>
          </a:p>
          <a:p>
            <a:r>
              <a:rPr lang="en-US" sz="2000" b="1"/>
              <a:t>	     	(gluteus maximus, hamstrings, adductor magnus)</a:t>
            </a:r>
          </a:p>
          <a:p>
            <a:endParaRPr lang="en-US" sz="2000" b="1"/>
          </a:p>
          <a:p>
            <a:r>
              <a:rPr lang="en-US" sz="2000" b="1" u="sng"/>
              <a:t>Adduction</a:t>
            </a:r>
            <a:r>
              <a:rPr lang="en-US" sz="2000" b="1"/>
              <a:t> - 	Medial (adductor) compartment of thigh</a:t>
            </a:r>
          </a:p>
          <a:p>
            <a:endParaRPr lang="en-US" sz="2000" b="1"/>
          </a:p>
          <a:p>
            <a:r>
              <a:rPr lang="en-US" sz="2000" b="1" u="sng"/>
              <a:t>Abduction</a:t>
            </a:r>
            <a:r>
              <a:rPr lang="en-US" sz="2000" b="1"/>
              <a:t> - 	gluteus medius &amp; minimus, Tenor Fascia Lata</a:t>
            </a:r>
          </a:p>
          <a:p>
            <a:endParaRPr lang="en-US" sz="2000" b="1"/>
          </a:p>
          <a:p>
            <a:r>
              <a:rPr lang="en-US" sz="2000" b="1"/>
              <a:t>Rotation:</a:t>
            </a:r>
          </a:p>
          <a:p>
            <a:r>
              <a:rPr lang="en-US" sz="2000" b="1" u="sng"/>
              <a:t>Lateral</a:t>
            </a:r>
            <a:r>
              <a:rPr lang="en-US" sz="2000" b="1"/>
              <a:t> - 	Gluteus maximus, lateral rotators</a:t>
            </a:r>
          </a:p>
          <a:p>
            <a:endParaRPr lang="en-US" sz="2000" b="1"/>
          </a:p>
          <a:p>
            <a:r>
              <a:rPr lang="en-US" sz="2000" b="1" u="sng"/>
              <a:t>Medial</a:t>
            </a:r>
            <a:r>
              <a:rPr lang="en-US" sz="2000" b="1"/>
              <a:t> - 	anterior parts of gluteus medius &amp; minimus, </a:t>
            </a:r>
          </a:p>
          <a:p>
            <a:r>
              <a:rPr lang="en-US" sz="2000" b="1"/>
              <a:t>		+ Tensor Fascia Lata</a:t>
            </a:r>
          </a:p>
        </p:txBody>
      </p:sp>
    </p:spTree>
    <p:extLst>
      <p:ext uri="{BB962C8B-B14F-4D97-AF65-F5344CB8AC3E}">
        <p14:creationId xmlns:p14="http://schemas.microsoft.com/office/powerpoint/2010/main" val="385070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Vascular supply to the hip joint is predominantly through branches of the: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obturator</a:t>
            </a:r>
            <a:r>
              <a:rPr lang="en-US" dirty="0" smtClean="0"/>
              <a:t> artery. </a:t>
            </a:r>
          </a:p>
          <a:p>
            <a:r>
              <a:rPr lang="en-US" dirty="0" smtClean="0"/>
              <a:t>medial and lateral circumflex femoral arteries.</a:t>
            </a:r>
          </a:p>
          <a:p>
            <a:r>
              <a:rPr lang="en-US" dirty="0" smtClean="0"/>
              <a:t>superior and inferior </a:t>
            </a:r>
            <a:r>
              <a:rPr lang="en-US" dirty="0" err="1" smtClean="0"/>
              <a:t>gluteal</a:t>
            </a:r>
            <a:r>
              <a:rPr lang="en-US" dirty="0" smtClean="0"/>
              <a:t> arteries. </a:t>
            </a:r>
          </a:p>
          <a:p>
            <a:r>
              <a:rPr lang="en-US" dirty="0" smtClean="0"/>
              <a:t>first perforating branch of the deep artery of the thigh. The </a:t>
            </a:r>
            <a:r>
              <a:rPr lang="en-US" dirty="0" err="1" smtClean="0"/>
              <a:t>articular</a:t>
            </a:r>
            <a:r>
              <a:rPr lang="en-US" dirty="0" smtClean="0"/>
              <a:t> branches of these vessels form a network(</a:t>
            </a:r>
            <a:r>
              <a:rPr lang="en-US" dirty="0" err="1" smtClean="0"/>
              <a:t>anatomosis</a:t>
            </a:r>
            <a:r>
              <a:rPr lang="en-US" dirty="0" smtClean="0"/>
              <a:t>) around the joint 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F:\Academy Images\8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Trochanteric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trochanteric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r>
              <a:rPr lang="en-US" dirty="0" smtClean="0"/>
              <a:t> provides the main blood supply to the head of the femur. </a:t>
            </a:r>
          </a:p>
          <a:p>
            <a:r>
              <a:rPr lang="en-US" dirty="0" smtClean="0"/>
              <a:t>The nutrient arteries pass along the femoral neck beneath the capsule .</a:t>
            </a:r>
          </a:p>
          <a:p>
            <a:r>
              <a:rPr lang="en-US" dirty="0" smtClean="0"/>
              <a:t>The following arteries take part in the </a:t>
            </a:r>
            <a:r>
              <a:rPr lang="en-US" dirty="0" err="1" smtClean="0"/>
              <a:t>anastomosis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the superior </a:t>
            </a:r>
            <a:r>
              <a:rPr lang="en-US" dirty="0" err="1" smtClean="0"/>
              <a:t>gluteal</a:t>
            </a:r>
            <a:r>
              <a:rPr lang="en-US" dirty="0" smtClean="0"/>
              <a:t> artery. </a:t>
            </a:r>
          </a:p>
          <a:p>
            <a:r>
              <a:rPr lang="en-US" dirty="0" smtClean="0"/>
              <a:t>the inferior </a:t>
            </a:r>
            <a:r>
              <a:rPr lang="en-US" dirty="0" err="1" smtClean="0"/>
              <a:t>gluteal</a:t>
            </a:r>
            <a:r>
              <a:rPr lang="en-US" dirty="0" smtClean="0"/>
              <a:t> artery.</a:t>
            </a:r>
          </a:p>
          <a:p>
            <a:r>
              <a:rPr lang="en-US" dirty="0" smtClean="0"/>
              <a:t>the medial femoral circumflex artery. </a:t>
            </a:r>
          </a:p>
          <a:p>
            <a:r>
              <a:rPr lang="en-US" dirty="0" smtClean="0"/>
              <a:t>and the lateral femoral circumflex artery.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76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Hip joint</a:t>
            </a:r>
            <a:endParaRPr lang="en-US" sz="5700" b="1" dirty="0" smtClean="0">
              <a:solidFill>
                <a:srgbClr val="FF0000"/>
              </a:solidFill>
            </a:endParaRPr>
          </a:p>
          <a:p>
            <a:r>
              <a:rPr lang="en-US" sz="2900" b="1" dirty="0" smtClean="0"/>
              <a:t>Is a synovial is a ball and socket joint. </a:t>
            </a:r>
          </a:p>
          <a:p>
            <a:r>
              <a:rPr lang="en-US" sz="2900" b="1" dirty="0" smtClean="0"/>
              <a:t>Articulation between the head of the femur and the </a:t>
            </a:r>
            <a:r>
              <a:rPr lang="en-US" sz="2900" b="1" dirty="0" err="1" smtClean="0"/>
              <a:t>acetabulum</a:t>
            </a:r>
            <a:r>
              <a:rPr lang="en-US" sz="2900" b="1" dirty="0" smtClean="0"/>
              <a:t>.</a:t>
            </a:r>
          </a:p>
          <a:p>
            <a:r>
              <a:rPr lang="en-US" sz="2900" b="1" dirty="0" smtClean="0"/>
              <a:t>The </a:t>
            </a:r>
            <a:r>
              <a:rPr lang="en-US" sz="2900" b="1" dirty="0" err="1" smtClean="0"/>
              <a:t>articular</a:t>
            </a:r>
            <a:r>
              <a:rPr lang="en-US" sz="2900" b="1" dirty="0" smtClean="0"/>
              <a:t> surfaces of the hip joint are: </a:t>
            </a:r>
          </a:p>
          <a:p>
            <a:pPr lvl="0"/>
            <a:r>
              <a:rPr lang="en-US" sz="2900" b="1" dirty="0" smtClean="0"/>
              <a:t>the spherical head of the femur. </a:t>
            </a:r>
          </a:p>
          <a:p>
            <a:r>
              <a:rPr lang="en-US" sz="2900" b="1" dirty="0" smtClean="0"/>
              <a:t>the </a:t>
            </a:r>
            <a:r>
              <a:rPr lang="en-US" sz="2900" b="1" dirty="0" err="1" smtClean="0"/>
              <a:t>lunate</a:t>
            </a:r>
            <a:r>
              <a:rPr lang="en-US" sz="2900" b="1" dirty="0" smtClean="0"/>
              <a:t> surface of the </a:t>
            </a:r>
            <a:r>
              <a:rPr lang="en-US" sz="2900" b="1" dirty="0" err="1" smtClean="0"/>
              <a:t>acetabulum</a:t>
            </a:r>
            <a:r>
              <a:rPr lang="en-US" sz="2900" b="1" dirty="0" smtClean="0"/>
              <a:t>.</a:t>
            </a:r>
          </a:p>
          <a:p>
            <a:r>
              <a:rPr lang="en-US" sz="2900" b="1" dirty="0" smtClean="0"/>
              <a:t>The </a:t>
            </a:r>
            <a:r>
              <a:rPr lang="en-US" sz="2900" b="1" dirty="0" err="1" smtClean="0"/>
              <a:t>nonarticular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acetabular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fossa</a:t>
            </a:r>
            <a:r>
              <a:rPr lang="en-US" sz="2900" b="1" dirty="0" smtClean="0"/>
              <a:t> contains loose connective tissue. </a:t>
            </a:r>
          </a:p>
          <a:p>
            <a:r>
              <a:rPr lang="en-US" sz="2900" b="1" dirty="0" smtClean="0"/>
              <a:t>The lunate surface  and the head of the femur(except for the fovea) are covered by hyaline cartilage.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:\Academy Images\76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3200400"/>
            <a:ext cx="6172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F:\Academy Images\8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Cruciate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cruciate</a:t>
            </a:r>
            <a:r>
              <a:rPr lang="en-US" dirty="0" smtClean="0"/>
              <a:t> </a:t>
            </a:r>
            <a:r>
              <a:rPr lang="en-US" dirty="0" err="1" smtClean="0"/>
              <a:t>anastomosis</a:t>
            </a:r>
            <a:r>
              <a:rPr lang="en-US" dirty="0" smtClean="0"/>
              <a:t> is situated at the level of the lesser </a:t>
            </a:r>
            <a:r>
              <a:rPr lang="en-US" dirty="0" err="1" smtClean="0"/>
              <a:t>trochanter</a:t>
            </a:r>
            <a:r>
              <a:rPr lang="en-US" dirty="0" smtClean="0"/>
              <a:t> of the femur.</a:t>
            </a:r>
          </a:p>
          <a:p>
            <a:r>
              <a:rPr lang="en-US" dirty="0" smtClean="0"/>
              <a:t>The following arteries take part in the </a:t>
            </a:r>
            <a:r>
              <a:rPr lang="en-US" dirty="0" err="1" smtClean="0"/>
              <a:t>anastomosis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inferior </a:t>
            </a:r>
            <a:r>
              <a:rPr lang="en-US" dirty="0" err="1" smtClean="0"/>
              <a:t>gluteal</a:t>
            </a:r>
            <a:r>
              <a:rPr lang="en-US" dirty="0" smtClean="0"/>
              <a:t> artery. </a:t>
            </a:r>
          </a:p>
          <a:p>
            <a:r>
              <a:rPr lang="en-US" dirty="0" smtClean="0"/>
              <a:t>the medial femoral circumflex artery. </a:t>
            </a:r>
          </a:p>
          <a:p>
            <a:r>
              <a:rPr lang="en-US" dirty="0" smtClean="0"/>
              <a:t>the lateral femoral circumflex artery.  </a:t>
            </a:r>
          </a:p>
          <a:p>
            <a:r>
              <a:rPr lang="en-US" dirty="0" smtClean="0"/>
              <a:t>the first perforating artery, a branch of the </a:t>
            </a:r>
            <a:r>
              <a:rPr lang="en-US" dirty="0" err="1" smtClean="0"/>
              <a:t>profunda</a:t>
            </a:r>
            <a:r>
              <a:rPr lang="en-US" dirty="0" smtClean="0"/>
              <a:t> artery.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F:\Academy Images\84.bmp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152400"/>
            <a:ext cx="109728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cademy Images\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cademy Images\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cademy Images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The hip joint is innervated by </a:t>
            </a:r>
            <a:r>
              <a:rPr lang="en-US" dirty="0" err="1" smtClean="0"/>
              <a:t>articular</a:t>
            </a:r>
            <a:r>
              <a:rPr lang="en-US" dirty="0" smtClean="0"/>
              <a:t> branches (Hilton’s Law) from:</a:t>
            </a:r>
          </a:p>
          <a:p>
            <a:r>
              <a:rPr lang="en-US" dirty="0" smtClean="0"/>
              <a:t>the femoral.</a:t>
            </a:r>
          </a:p>
          <a:p>
            <a:r>
              <a:rPr lang="en-US" dirty="0" err="1" smtClean="0"/>
              <a:t>obturator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superior </a:t>
            </a:r>
            <a:r>
              <a:rPr lang="en-US" dirty="0" err="1" smtClean="0"/>
              <a:t>gluteal</a:t>
            </a:r>
            <a:r>
              <a:rPr lang="en-US" dirty="0" smtClean="0"/>
              <a:t> nerves</a:t>
            </a:r>
          </a:p>
          <a:p>
            <a:r>
              <a:rPr lang="en-US" dirty="0" smtClean="0"/>
              <a:t> the nerve to the </a:t>
            </a:r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sciatic nerve.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19" y="1"/>
            <a:ext cx="91683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6705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GB" sz="5200" b="1" dirty="0" smtClean="0">
                <a:solidFill>
                  <a:srgbClr val="FF0000"/>
                </a:solidFill>
              </a:rPr>
              <a:t>    Capsule</a:t>
            </a:r>
          </a:p>
          <a:p>
            <a:r>
              <a:rPr lang="en-GB" sz="3600" dirty="0" smtClean="0"/>
              <a:t>The hip joint is enclosed within strong fibrous capsule lined by synovial membrane .</a:t>
            </a:r>
          </a:p>
          <a:p>
            <a:r>
              <a:rPr lang="en-GB" sz="3600" dirty="0" smtClean="0"/>
              <a:t>Proximally, it  is attached to the </a:t>
            </a:r>
            <a:r>
              <a:rPr lang="en-GB" sz="3600" dirty="0" err="1" smtClean="0"/>
              <a:t>acetabulum</a:t>
            </a:r>
            <a:r>
              <a:rPr lang="en-GB" sz="3600" dirty="0" smtClean="0"/>
              <a:t>, and to the transverse </a:t>
            </a:r>
            <a:r>
              <a:rPr lang="en-GB" sz="3600" dirty="0" err="1" smtClean="0"/>
              <a:t>acetabular</a:t>
            </a:r>
            <a:r>
              <a:rPr lang="en-GB" sz="3600" dirty="0" smtClean="0"/>
              <a:t> ligament .</a:t>
            </a:r>
          </a:p>
          <a:p>
            <a:pPr lvl="0"/>
            <a:r>
              <a:rPr lang="en-GB" sz="3600" dirty="0" smtClean="0">
                <a:solidFill>
                  <a:prstClr val="black"/>
                </a:solidFill>
              </a:rPr>
              <a:t>Distally, it is attached to the femoral neck </a:t>
            </a:r>
            <a:r>
              <a:rPr lang="en-GB" sz="3600" dirty="0" err="1" smtClean="0">
                <a:solidFill>
                  <a:prstClr val="black"/>
                </a:solidFill>
              </a:rPr>
              <a:t>posteriorly</a:t>
            </a:r>
            <a:r>
              <a:rPr lang="en-GB" sz="3600" dirty="0" smtClean="0">
                <a:solidFill>
                  <a:prstClr val="black"/>
                </a:solidFill>
              </a:rPr>
              <a:t> and </a:t>
            </a:r>
            <a:r>
              <a:rPr lang="en-GB" sz="3600" dirty="0" err="1" smtClean="0">
                <a:solidFill>
                  <a:prstClr val="black"/>
                </a:solidFill>
              </a:rPr>
              <a:t>anteriorly</a:t>
            </a:r>
            <a:r>
              <a:rPr lang="en-GB" sz="3600" dirty="0" smtClean="0">
                <a:solidFill>
                  <a:prstClr val="black"/>
                </a:solidFill>
              </a:rPr>
              <a:t> to the </a:t>
            </a:r>
            <a:r>
              <a:rPr lang="en-GB" sz="3600" dirty="0" err="1" smtClean="0">
                <a:solidFill>
                  <a:prstClr val="black"/>
                </a:solidFill>
              </a:rPr>
              <a:t>intertrochanteric</a:t>
            </a:r>
            <a:r>
              <a:rPr lang="en-GB" sz="3600" dirty="0" smtClean="0">
                <a:solidFill>
                  <a:prstClr val="black"/>
                </a:solidFill>
              </a:rPr>
              <a:t> line.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100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0"/>
            <a:ext cx="4267200" cy="6858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synovial membrane  lines the capsule and the </a:t>
            </a:r>
            <a:r>
              <a:rPr lang="en-GB" b="1" dirty="0" err="1">
                <a:solidFill>
                  <a:srgbClr val="FF0000"/>
                </a:solidFill>
              </a:rPr>
              <a:t>nonarticular</a:t>
            </a:r>
            <a:r>
              <a:rPr lang="en-GB" b="1" dirty="0">
                <a:solidFill>
                  <a:srgbClr val="FF0000"/>
                </a:solidFill>
              </a:rPr>
              <a:t> surfaces.</a:t>
            </a:r>
          </a:p>
          <a:p>
            <a:r>
              <a:rPr lang="en-GB" b="1" dirty="0"/>
              <a:t> It reflects </a:t>
            </a:r>
            <a:r>
              <a:rPr lang="en-GB" b="1" dirty="0" smtClean="0"/>
              <a:t>along </a:t>
            </a:r>
            <a:r>
              <a:rPr lang="en-GB" b="1" dirty="0"/>
              <a:t>the femoral neck to the edge of the femoral head forming </a:t>
            </a:r>
            <a:r>
              <a:rPr lang="en-GB" b="1" dirty="0">
                <a:solidFill>
                  <a:srgbClr val="FF0000"/>
                </a:solidFill>
              </a:rPr>
              <a:t>retinacula (longitudinal synovial folds).</a:t>
            </a:r>
          </a:p>
          <a:p>
            <a:r>
              <a:rPr lang="en-GB" b="1" dirty="0"/>
              <a:t>The arteries that supply the femoral head and neck course within the synovial folds.</a:t>
            </a:r>
          </a:p>
          <a:p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03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4572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841375"/>
            <a:ext cx="42656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762249" y="150813"/>
            <a:ext cx="26447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dirty="0" smtClean="0">
                <a:solidFill>
                  <a:srgbClr val="FF0000"/>
                </a:solidFill>
              </a:rPr>
              <a:t>Ligaments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2725" y="361950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prstClr val="black"/>
                </a:solidFill>
              </a:rPr>
              <a:t>Anterior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786688" y="377825"/>
            <a:ext cx="1298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prstClr val="black"/>
                </a:solidFill>
              </a:rPr>
              <a:t>Posterior</a:t>
            </a:r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>
            <a:off x="1066800" y="2362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H="1" flipV="1">
            <a:off x="2057400" y="33528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>
            <a:off x="5638800" y="13716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222250" y="20574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iliofemoral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2057400" y="426720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pubofemoral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4572000" y="9906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ischiofemoral</a:t>
            </a:r>
          </a:p>
        </p:txBody>
      </p:sp>
      <p:sp>
        <p:nvSpPr>
          <p:cNvPr id="4109" name="Line 14"/>
          <p:cNvSpPr>
            <a:spLocks noChangeShapeType="1"/>
          </p:cNvSpPr>
          <p:nvPr/>
        </p:nvSpPr>
        <p:spPr bwMode="auto">
          <a:xfrm flipV="1">
            <a:off x="6553200" y="36576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4724400" y="4419600"/>
            <a:ext cx="269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Note: neck is bare here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8153400" y="3962400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crest</a:t>
            </a: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H="1" flipV="1">
            <a:off x="7620000" y="3581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3" name="Line 18"/>
          <p:cNvSpPr>
            <a:spLocks noChangeShapeType="1"/>
          </p:cNvSpPr>
          <p:nvPr/>
        </p:nvSpPr>
        <p:spPr bwMode="auto">
          <a:xfrm flipH="1">
            <a:off x="7391400" y="3124200"/>
            <a:ext cx="4572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304800" y="419100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00"/>
                </a:solidFill>
              </a:rPr>
              <a:t>line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 flipV="1">
            <a:off x="838200" y="3962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990600" y="35814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7" name="Rectangle 22"/>
          <p:cNvSpPr>
            <a:spLocks noChangeArrowheads="1"/>
          </p:cNvSpPr>
          <p:nvPr/>
        </p:nvSpPr>
        <p:spPr bwMode="auto">
          <a:xfrm>
            <a:off x="34637" y="5260975"/>
            <a:ext cx="6736052" cy="1597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Ligaments: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Pubofemoral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(medial), resists over abduction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Iliofemoral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(anterior), resists hyperextension 	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Ischiofemoral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(posterior), resists hyperextension</a:t>
            </a:r>
          </a:p>
        </p:txBody>
      </p:sp>
    </p:spTree>
    <p:extLst>
      <p:ext uri="{BB962C8B-B14F-4D97-AF65-F5344CB8AC3E}">
        <p14:creationId xmlns:p14="http://schemas.microsoft.com/office/powerpoint/2010/main" val="32350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The transverse </a:t>
            </a:r>
            <a:r>
              <a:rPr lang="en-US" dirty="0" err="1">
                <a:solidFill>
                  <a:srgbClr val="002060"/>
                </a:solidFill>
              </a:rPr>
              <a:t>acetabular</a:t>
            </a:r>
            <a:r>
              <a:rPr lang="en-US" dirty="0">
                <a:solidFill>
                  <a:srgbClr val="002060"/>
                </a:solidFill>
              </a:rPr>
              <a:t> ligament is formed by the </a:t>
            </a:r>
            <a:r>
              <a:rPr lang="en-US" dirty="0" err="1">
                <a:solidFill>
                  <a:srgbClr val="002060"/>
                </a:solidFill>
              </a:rPr>
              <a:t>acetabular</a:t>
            </a:r>
            <a:r>
              <a:rPr lang="en-US" dirty="0">
                <a:solidFill>
                  <a:srgbClr val="002060"/>
                </a:solidFill>
              </a:rPr>
              <a:t> labrum as it bridges the </a:t>
            </a:r>
            <a:r>
              <a:rPr lang="en-US" dirty="0" err="1" smtClean="0">
                <a:solidFill>
                  <a:srgbClr val="002060"/>
                </a:solidFill>
              </a:rPr>
              <a:t>acetabular</a:t>
            </a:r>
            <a:r>
              <a:rPr lang="en-US" dirty="0" smtClean="0">
                <a:solidFill>
                  <a:srgbClr val="002060"/>
                </a:solidFill>
              </a:rPr>
              <a:t> notch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924275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2" y="3505200"/>
            <a:ext cx="359085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 Movements at the hip joint include: </a:t>
            </a:r>
          </a:p>
          <a:p>
            <a:r>
              <a:rPr lang="en-US" dirty="0" smtClean="0"/>
              <a:t>Flexion.</a:t>
            </a:r>
          </a:p>
          <a:p>
            <a:r>
              <a:rPr lang="en-US" dirty="0" smtClean="0"/>
              <a:t> Extension,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F:\Academy Images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9166338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1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Abduction. </a:t>
            </a:r>
          </a:p>
          <a:p>
            <a:r>
              <a:rPr lang="en-US" dirty="0" smtClean="0"/>
              <a:t>Adduction.</a:t>
            </a:r>
          </a:p>
          <a:p>
            <a:endParaRPr lang="en-US" dirty="0"/>
          </a:p>
        </p:txBody>
      </p:sp>
      <p:pic>
        <p:nvPicPr>
          <p:cNvPr id="12290" name="Picture 2" descr="F:\Academy Images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563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2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771</Words>
  <Application>Microsoft Office PowerPoint</Application>
  <PresentationFormat>On-screen Show (4:3)</PresentationFormat>
  <Paragraphs>211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2_Office Theme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transverse acetabular ligament is formed by the acetabular labrum as it bridges the acetabular notch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Mohammed</dc:creator>
  <cp:lastModifiedBy>class</cp:lastModifiedBy>
  <cp:revision>12</cp:revision>
  <dcterms:created xsi:type="dcterms:W3CDTF">2013-05-07T05:01:58Z</dcterms:created>
  <dcterms:modified xsi:type="dcterms:W3CDTF">2013-05-08T07:51:27Z</dcterms:modified>
</cp:coreProperties>
</file>