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75" r:id="rId14"/>
    <p:sldId id="268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27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A98804-8198-4B13-A061-813E377FB6EC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0238F6-D479-41D7-9F88-6515A772CD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15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BA5EA3-5A2A-4EE7-B196-10432F1CCDA2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66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10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76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0297-D8EB-44DB-9AD1-79C22D296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251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47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313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0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086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64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22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917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D2B9-F397-4DB0-8C10-ADF0247378CF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F20B-0F8D-40D9-ADCD-89F6394AA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717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rgbClr val="F6327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/>
              <a:t>Elbow Joint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953000" y="5181600"/>
            <a:ext cx="3124200" cy="83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Dr</a:t>
            </a:r>
            <a:r>
              <a:rPr lang="en-US" b="1" dirty="0" smtClean="0">
                <a:solidFill>
                  <a:srgbClr val="0070C0"/>
                </a:solidFill>
              </a:rPr>
              <a:t> Rania </a:t>
            </a:r>
            <a:r>
              <a:rPr lang="en-US" b="1" dirty="0" err="1" smtClean="0">
                <a:solidFill>
                  <a:srgbClr val="0070C0"/>
                </a:solidFill>
              </a:rPr>
              <a:t>Gabr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3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68338" y="298450"/>
            <a:ext cx="7769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Blood supply of the Elbow joint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0245" name="Picture 5" descr="Elbow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3300"/>
            <a:ext cx="7124700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1"/>
          <p:cNvSpPr>
            <a:spLocks noGrp="1"/>
          </p:cNvSpPr>
          <p:nvPr>
            <p:ph sz="half" idx="2"/>
          </p:nvPr>
        </p:nvSpPr>
        <p:spPr>
          <a:xfrm>
            <a:off x="0" y="990600"/>
            <a:ext cx="5562600" cy="586740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It is The angle between the long axis of the arm and the long axis of the extended of the forearm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Opens </a:t>
            </a:r>
            <a:r>
              <a:rPr lang="en-US" dirty="0" smtClean="0"/>
              <a:t>laterally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Is about </a:t>
            </a:r>
            <a:r>
              <a:rPr lang="en-US" b="1" dirty="0" smtClean="0"/>
              <a:t>170 degrees in male </a:t>
            </a:r>
            <a:r>
              <a:rPr lang="en-US" dirty="0" smtClean="0"/>
              <a:t>and </a:t>
            </a:r>
            <a:r>
              <a:rPr lang="en-US" b="1" dirty="0" smtClean="0"/>
              <a:t>167 degrees in females</a:t>
            </a:r>
          </a:p>
          <a:p>
            <a:pPr algn="l" rtl="0" eaLnBrk="1" hangingPunct="1"/>
            <a:r>
              <a:rPr lang="en-US" altLang="zh-CN" dirty="0" smtClean="0">
                <a:solidFill>
                  <a:srgbClr val="FF0000"/>
                </a:solidFill>
              </a:rPr>
              <a:t>Disappears</a:t>
            </a:r>
            <a:r>
              <a:rPr lang="en-US" altLang="zh-CN" dirty="0" smtClean="0"/>
              <a:t> when the </a:t>
            </a:r>
            <a:r>
              <a:rPr lang="en-US" altLang="zh-CN" dirty="0" smtClean="0">
                <a:solidFill>
                  <a:srgbClr val="FF0000"/>
                </a:solidFill>
              </a:rPr>
              <a:t>elbow joint is flexed</a:t>
            </a:r>
          </a:p>
          <a:p>
            <a:pPr algn="l" rtl="0" eaLnBrk="1" hangingPunct="1"/>
            <a:r>
              <a:rPr lang="en-US" dirty="0" smtClean="0"/>
              <a:t>Permits the forearms to clear the hips in swinging movements during walking, and is important when carrying objects</a:t>
            </a:r>
          </a:p>
          <a:p>
            <a:pPr algn="l" rtl="0" eaLnBrk="1" hangingPunct="1"/>
            <a:endParaRPr lang="en-US" altLang="zh-CN" baseline="30000" dirty="0" smtClean="0"/>
          </a:p>
          <a:p>
            <a:pPr algn="l" rtl="0" eaLnBrk="1" hangingPunct="1"/>
            <a:endParaRPr lang="en-US" dirty="0" smtClean="0"/>
          </a:p>
        </p:txBody>
      </p:sp>
      <p:sp>
        <p:nvSpPr>
          <p:cNvPr id="30722" name="Title 10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39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solidFill>
                  <a:schemeClr val="tx1"/>
                </a:solidFill>
              </a:rPr>
              <a:t>Carrying Angle</a:t>
            </a:r>
            <a:r>
              <a:rPr lang="zh-CN" altLang="en-US" dirty="0" smtClean="0">
                <a:solidFill>
                  <a:srgbClr val="0000FF"/>
                </a:solidFill>
              </a:rPr>
              <a:t/>
            </a:r>
            <a:br>
              <a:rPr lang="zh-CN" altLang="en-US" dirty="0" smtClean="0">
                <a:solidFill>
                  <a:srgbClr val="0000FF"/>
                </a:solidFill>
              </a:rPr>
            </a:br>
            <a:endParaRPr lang="en-US" dirty="0" smtClean="0"/>
          </a:p>
        </p:txBody>
      </p:sp>
      <p:pic>
        <p:nvPicPr>
          <p:cNvPr id="35844" name="Picture 9" descr="C:\Documents and Settings\Zeenet\My Documents\My Pictures\sss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895600" cy="507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-304800" y="838200"/>
            <a:ext cx="5791200" cy="541020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/>
              <a:t>The elbow joint is a </a:t>
            </a:r>
            <a:r>
              <a:rPr lang="en-US" sz="2800" b="1" u="sng" dirty="0" smtClean="0">
                <a:solidFill>
                  <a:srgbClr val="FF0000"/>
                </a:solidFill>
              </a:rPr>
              <a:t>stable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joint because of the:</a:t>
            </a:r>
          </a:p>
          <a:p>
            <a:pPr lvl="1" algn="l" rtl="0" eaLnBrk="1" hangingPunct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6327D"/>
                </a:solidFill>
              </a:rPr>
              <a:t>Wrench-shaped </a:t>
            </a:r>
            <a:r>
              <a:rPr lang="en-US" b="1" dirty="0" smtClean="0"/>
              <a:t>articular surface of the olecranon and the pulley-shaped trochlea of the </a:t>
            </a:r>
            <a:r>
              <a:rPr lang="en-US" b="1" dirty="0" err="1" smtClean="0"/>
              <a:t>humerus</a:t>
            </a:r>
            <a:endParaRPr lang="en-US" b="1" dirty="0" smtClean="0"/>
          </a:p>
          <a:p>
            <a:pPr lvl="1" algn="l" rtl="0" eaLnBrk="1" hangingPunct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6327D"/>
                </a:solidFill>
              </a:rPr>
              <a:t>Strong</a:t>
            </a:r>
            <a:r>
              <a:rPr lang="en-US" b="1" dirty="0" smtClean="0"/>
              <a:t> medial and lateral ligaments. </a:t>
            </a:r>
          </a:p>
          <a:p>
            <a:pPr algn="l" rtl="0" eaLnBrk="1" hangingPunct="1"/>
            <a:endParaRPr lang="en-US" sz="28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658894" y="46855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38100" y="130314"/>
            <a:ext cx="4267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000" dirty="0" smtClean="0"/>
              <a:t>Stability</a:t>
            </a:r>
            <a:endParaRPr lang="ar-SA" sz="4000" dirty="0"/>
          </a:p>
        </p:txBody>
      </p:sp>
      <p:pic>
        <p:nvPicPr>
          <p:cNvPr id="8" name="Picture 8" descr="Picture1111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43" y="470423"/>
            <a:ext cx="3429000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8601"/>
            <a:ext cx="9144000" cy="27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66800"/>
            <a:ext cx="6934200" cy="5059363"/>
          </a:xfrm>
        </p:spPr>
        <p:txBody>
          <a:bodyPr>
            <a:noAutofit/>
          </a:bodyPr>
          <a:lstStyle/>
          <a:p>
            <a:pPr algn="l" rtl="0"/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Elbow dislocations </a:t>
            </a:r>
            <a:r>
              <a:rPr lang="en-US" sz="3600" dirty="0" smtClean="0"/>
              <a:t>are common, and </a:t>
            </a:r>
            <a:r>
              <a:rPr lang="en-US" sz="3600" b="1" dirty="0" smtClean="0"/>
              <a:t>most are </a:t>
            </a:r>
            <a:r>
              <a:rPr lang="en-US" sz="3600" b="1" dirty="0" smtClean="0">
                <a:solidFill>
                  <a:srgbClr val="00B0F0"/>
                </a:solidFill>
              </a:rPr>
              <a:t>posterior</a:t>
            </a:r>
            <a:r>
              <a:rPr lang="en-US" sz="3600" b="1" dirty="0" smtClean="0"/>
              <a:t>.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600" dirty="0" smtClean="0"/>
              <a:t>Posterior dislocation usually follows falling on the outstretched hand. 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600" dirty="0" smtClean="0"/>
              <a:t>Posterior dislocations of the joint are </a:t>
            </a:r>
            <a:r>
              <a:rPr lang="en-US" sz="3600" b="1" dirty="0" smtClean="0"/>
              <a:t>common in children </a:t>
            </a:r>
            <a:r>
              <a:rPr lang="en-US" sz="3600" dirty="0" smtClean="0"/>
              <a:t>because the parts of the bones that stabilize the joint are incompletely developed.</a:t>
            </a:r>
          </a:p>
          <a:p>
            <a:pPr algn="l" rtl="0"/>
            <a:endParaRPr lang="ar-SA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29"/>
            <a:ext cx="8229600" cy="762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dirty="0" smtClean="0"/>
              <a:t>Elbow Injuries</a:t>
            </a:r>
          </a:p>
        </p:txBody>
      </p:sp>
      <p:pic>
        <p:nvPicPr>
          <p:cNvPr id="5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r="60435"/>
          <a:stretch>
            <a:fillRect/>
          </a:stretch>
        </p:blipFill>
        <p:spPr bwMode="auto">
          <a:xfrm>
            <a:off x="7010400" y="1600200"/>
            <a:ext cx="182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0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0" y="16329"/>
            <a:ext cx="4114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rgbClr val="00B050"/>
                </a:solidFill>
              </a:rPr>
              <a:t>Avulsion of the epiphysis </a:t>
            </a:r>
            <a:r>
              <a:rPr lang="en-US" dirty="0"/>
              <a:t>of the medial epicondyle</a:t>
            </a:r>
            <a:r>
              <a:rPr lang="en-US" b="1" dirty="0"/>
              <a:t> </a:t>
            </a:r>
            <a:r>
              <a:rPr lang="en-US" dirty="0"/>
              <a:t>is also common in childhood because the medial ligament is much stronger than the bond of union between the epiphysis and the diaphysis.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8314"/>
            <a:ext cx="4800600" cy="389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94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48986"/>
            <a:ext cx="88392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l" rtl="0">
              <a:buFontTx/>
              <a:buAutoNum type="arabicPeriod" startAt="2"/>
            </a:pPr>
            <a:r>
              <a:rPr lang="en-US" b="1" u="sng" dirty="0" err="1">
                <a:solidFill>
                  <a:srgbClr val="00B050"/>
                </a:solidFill>
              </a:rPr>
              <a:t>Epicondylitis</a:t>
            </a:r>
            <a:r>
              <a:rPr lang="en-US" b="1" u="sng" dirty="0">
                <a:solidFill>
                  <a:srgbClr val="00B050"/>
                </a:solidFill>
              </a:rPr>
              <a:t>: </a:t>
            </a:r>
            <a:endParaRPr lang="en-US" b="1" u="sng" dirty="0" smtClean="0">
              <a:solidFill>
                <a:srgbClr val="00B050"/>
              </a:solidFill>
            </a:endParaRPr>
          </a:p>
          <a:p>
            <a:pPr algn="l" rtl="0">
              <a:buFontTx/>
              <a:buAutoNum type="arabicPeriod" startAt="2"/>
            </a:pPr>
            <a:endParaRPr lang="en-US" b="1" u="sng" dirty="0" smtClean="0">
              <a:solidFill>
                <a:srgbClr val="00B050"/>
              </a:solidFill>
            </a:endParaRPr>
          </a:p>
          <a:p>
            <a:pPr marL="0" indent="0" algn="l" rtl="0"/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inflammation or </a:t>
            </a:r>
            <a:r>
              <a:rPr lang="en-US" dirty="0" err="1">
                <a:solidFill>
                  <a:schemeClr val="tx1"/>
                </a:solidFill>
              </a:rPr>
              <a:t>microdamage</a:t>
            </a:r>
            <a:r>
              <a:rPr lang="en-US" dirty="0">
                <a:solidFill>
                  <a:schemeClr val="tx1"/>
                </a:solidFill>
              </a:rPr>
              <a:t> to collagenous tissues on either lateral or medial side of the distal </a:t>
            </a:r>
            <a:r>
              <a:rPr lang="en-US" dirty="0" err="1">
                <a:solidFill>
                  <a:schemeClr val="tx1"/>
                </a:solidFill>
              </a:rPr>
              <a:t>humurus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 algn="l" rtl="0"/>
            <a:endParaRPr lang="en-US" dirty="0">
              <a:solidFill>
                <a:schemeClr val="tx1"/>
              </a:solidFill>
            </a:endParaRPr>
          </a:p>
          <a:p>
            <a:pPr algn="l" rtl="0">
              <a:buFontTx/>
              <a:buChar char="•"/>
            </a:pPr>
            <a:r>
              <a:rPr lang="en-US" dirty="0"/>
              <a:t>Lateral </a:t>
            </a:r>
            <a:r>
              <a:rPr lang="en-US" dirty="0" err="1"/>
              <a:t>epicondylitis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is known as </a:t>
            </a:r>
            <a:r>
              <a:rPr lang="en-US" dirty="0"/>
              <a:t>“tennis elbow.”  </a:t>
            </a:r>
            <a:r>
              <a:rPr lang="en-US" dirty="0">
                <a:solidFill>
                  <a:schemeClr val="tx1"/>
                </a:solidFill>
              </a:rPr>
              <a:t>This injury is caused by chronic inflammation of the attachment of the extensor carpi </a:t>
            </a:r>
            <a:r>
              <a:rPr lang="en-US" dirty="0" err="1">
                <a:solidFill>
                  <a:schemeClr val="tx1"/>
                </a:solidFill>
              </a:rPr>
              <a:t>radialis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brevis</a:t>
            </a:r>
            <a:r>
              <a:rPr lang="en-US" dirty="0">
                <a:solidFill>
                  <a:schemeClr val="tx1"/>
                </a:solidFill>
              </a:rPr>
              <a:t> and extensor </a:t>
            </a:r>
            <a:r>
              <a:rPr lang="en-US" dirty="0" err="1">
                <a:solidFill>
                  <a:schemeClr val="tx1"/>
                </a:solidFill>
              </a:rPr>
              <a:t>digitorum</a:t>
            </a:r>
            <a:r>
              <a:rPr lang="en-US" dirty="0">
                <a:solidFill>
                  <a:schemeClr val="tx1"/>
                </a:solidFill>
              </a:rPr>
              <a:t> to the lateral epicondyle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buFontTx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 rtl="0">
              <a:buFontTx/>
              <a:buChar char="•"/>
            </a:pPr>
            <a:r>
              <a:rPr lang="en-US" dirty="0"/>
              <a:t>Medial </a:t>
            </a:r>
            <a:r>
              <a:rPr lang="en-US" dirty="0" err="1"/>
              <a:t>epicondylitis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is called </a:t>
            </a:r>
            <a:r>
              <a:rPr lang="en-US" dirty="0" smtClean="0"/>
              <a:t>“Golfer`s elbow”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681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1239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Epicondylitis</a:t>
            </a:r>
            <a:endParaRPr lang="en-US" dirty="0"/>
          </a:p>
        </p:txBody>
      </p:sp>
      <p:pic>
        <p:nvPicPr>
          <p:cNvPr id="43011" name="Content Placeholder 4" descr="epicondylitis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05000"/>
            <a:ext cx="2438400" cy="2438400"/>
          </a:xfrm>
        </p:spPr>
      </p:pic>
      <p:pic>
        <p:nvPicPr>
          <p:cNvPr id="43012" name="Content Placeholder 9" descr="epicondylitis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05000"/>
            <a:ext cx="2438400" cy="2438400"/>
          </a:xfrm>
        </p:spPr>
      </p:pic>
      <p:pic>
        <p:nvPicPr>
          <p:cNvPr id="43013" name="Picture 11" descr="ElbowStr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27538"/>
            <a:ext cx="22860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2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304800"/>
            <a:ext cx="853563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marL="514350" indent="-514350" algn="l" rtl="0">
              <a:buAutoNum type="arabicPeriod" startAt="3"/>
            </a:pPr>
            <a:r>
              <a:rPr lang="en-US" b="1" u="sng" dirty="0" smtClean="0">
                <a:solidFill>
                  <a:srgbClr val="00B050"/>
                </a:solidFill>
              </a:rPr>
              <a:t>Elbow </a:t>
            </a:r>
            <a:r>
              <a:rPr lang="en-US" b="1" u="sng" dirty="0">
                <a:solidFill>
                  <a:srgbClr val="00B050"/>
                </a:solidFill>
              </a:rPr>
              <a:t>fracture </a:t>
            </a:r>
            <a:r>
              <a:rPr lang="en-US" dirty="0" smtClean="0"/>
              <a:t>– 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frequently </a:t>
            </a:r>
            <a:r>
              <a:rPr lang="en-US" dirty="0">
                <a:solidFill>
                  <a:schemeClr val="tx1"/>
                </a:solidFill>
              </a:rPr>
              <a:t>accompany </a:t>
            </a:r>
            <a:r>
              <a:rPr lang="en-US" dirty="0" smtClean="0">
                <a:solidFill>
                  <a:schemeClr val="tx1"/>
                </a:solidFill>
              </a:rPr>
              <a:t>elbow </a:t>
            </a:r>
            <a:r>
              <a:rPr lang="en-US" dirty="0">
                <a:solidFill>
                  <a:schemeClr val="tx1"/>
                </a:solidFill>
              </a:rPr>
              <a:t>dislocations. 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most common is a fracture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    of the </a:t>
            </a:r>
            <a:r>
              <a:rPr lang="en-US" dirty="0">
                <a:solidFill>
                  <a:srgbClr val="FF0000"/>
                </a:solidFill>
              </a:rPr>
              <a:t>medial epicondyle</a:t>
            </a:r>
            <a:r>
              <a:rPr lang="en-US" dirty="0">
                <a:solidFill>
                  <a:schemeClr val="tx1"/>
                </a:solidFill>
              </a:rPr>
              <a:t>, and they occur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    especially in the middle to late adolescent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    age group where the </a:t>
            </a:r>
            <a:r>
              <a:rPr lang="en-US" dirty="0" err="1">
                <a:solidFill>
                  <a:schemeClr val="tx1"/>
                </a:solidFill>
              </a:rPr>
              <a:t>epicondylar</a:t>
            </a:r>
            <a:r>
              <a:rPr lang="en-US" dirty="0">
                <a:solidFill>
                  <a:schemeClr val="tx1"/>
                </a:solidFill>
              </a:rPr>
              <a:t> epiphysis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    has not yet closed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rgbClr val="F6327D"/>
                </a:solidFill>
              </a:rPr>
              <a:t>Dislocations/fractures</a:t>
            </a:r>
            <a:r>
              <a:rPr lang="en-US" dirty="0">
                <a:solidFill>
                  <a:schemeClr val="tx1"/>
                </a:solidFill>
              </a:rPr>
              <a:t> in this age group can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    be caused by repeated forceful acts such as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    pitching a baseball or serving in tennis.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4972050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l" rtl="0"/>
            <a:r>
              <a:rPr lang="en-US" dirty="0">
                <a:solidFill>
                  <a:schemeClr val="tx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4404932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Elbow_fracture-dislocation_of_the_olecranon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46238"/>
            <a:ext cx="716280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smtClean="0"/>
              <a:t>Which bone is fractured?</a:t>
            </a:r>
          </a:p>
        </p:txBody>
      </p:sp>
    </p:spTree>
    <p:extLst>
      <p:ext uri="{BB962C8B-B14F-4D97-AF65-F5344CB8AC3E}">
        <p14:creationId xmlns:p14="http://schemas.microsoft.com/office/powerpoint/2010/main" val="416316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77000"/>
          </a:xfrm>
        </p:spPr>
      </p:pic>
    </p:spTree>
    <p:extLst>
      <p:ext uri="{BB962C8B-B14F-4D97-AF65-F5344CB8AC3E}">
        <p14:creationId xmlns:p14="http://schemas.microsoft.com/office/powerpoint/2010/main" val="376316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24600" cy="11430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Arial Rounded MT Bold" pitchFamily="34" charset="0"/>
                <a:cs typeface="Arial" charset="0"/>
              </a:rPr>
              <a:t>Elbow Join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</a:t>
            </a:r>
          </a:p>
        </p:txBody>
      </p:sp>
      <p:pic>
        <p:nvPicPr>
          <p:cNvPr id="27651" name="Picture 2" descr="C:\Documents and Settings\Free User\My Documents\My Pictures\child_elbow_OCD_anatomy04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19200"/>
            <a:ext cx="3810000" cy="3810000"/>
          </a:xfr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" y="1143001"/>
            <a:ext cx="4876800" cy="67044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65125" indent="-255588" algn="l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200" b="1" u="sng" dirty="0" smtClean="0">
                <a:solidFill>
                  <a:srgbClr val="0070C0"/>
                </a:solidFill>
              </a:rPr>
              <a:t>Type: </a:t>
            </a:r>
            <a:endParaRPr lang="en-US" sz="3200" b="1" u="sng" dirty="0">
              <a:solidFill>
                <a:srgbClr val="0070C0"/>
              </a:solidFill>
            </a:endParaRPr>
          </a:p>
          <a:p>
            <a:pPr marL="365125" indent="-255588" algn="l" rtl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200" b="1" dirty="0">
                <a:solidFill>
                  <a:srgbClr val="FF0000"/>
                </a:solidFill>
              </a:rPr>
              <a:t>Uniaxial, Synovial Hinge joint</a:t>
            </a:r>
          </a:p>
          <a:p>
            <a:pPr marL="365760" indent="-256032" algn="l" rtl="0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365760" indent="-256032" algn="l" rtl="0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3200" b="1" u="sng" dirty="0" smtClean="0">
                <a:solidFill>
                  <a:srgbClr val="0070C0"/>
                </a:solidFill>
              </a:rPr>
              <a:t>Articulation</a:t>
            </a:r>
            <a:r>
              <a:rPr lang="en-US" sz="3200" b="1" u="sng" dirty="0">
                <a:solidFill>
                  <a:srgbClr val="0070C0"/>
                </a:solidFill>
              </a:rPr>
              <a:t>: </a:t>
            </a:r>
          </a:p>
          <a:p>
            <a:pPr marL="621792" lvl="1" indent="-228600" algn="l" rtl="0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3200" dirty="0" err="1"/>
              <a:t>Trochlea</a:t>
            </a:r>
            <a:r>
              <a:rPr lang="en-US" sz="3200" dirty="0"/>
              <a:t> and </a:t>
            </a:r>
            <a:r>
              <a:rPr lang="en-US" sz="3200" dirty="0" err="1"/>
              <a:t>capitulum</a:t>
            </a:r>
            <a:r>
              <a:rPr lang="en-US" sz="3200" dirty="0"/>
              <a:t> of the </a:t>
            </a:r>
            <a:r>
              <a:rPr lang="en-US" sz="3200" dirty="0" err="1"/>
              <a:t>humerus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above</a:t>
            </a:r>
          </a:p>
          <a:p>
            <a:pPr marL="621792" lvl="1" indent="-228600" algn="l" rtl="0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3200" dirty="0"/>
              <a:t>Trochlear notch of ulna and the head of radius </a:t>
            </a:r>
            <a:r>
              <a:rPr lang="en-US" sz="3200" dirty="0" smtClean="0">
                <a:solidFill>
                  <a:srgbClr val="0070C0"/>
                </a:solidFill>
              </a:rPr>
              <a:t>below</a:t>
            </a:r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3200" dirty="0"/>
              <a:t>The articular surfaces are covered with </a:t>
            </a:r>
            <a:r>
              <a:rPr lang="en-US" sz="3200" dirty="0">
                <a:solidFill>
                  <a:srgbClr val="FF0000"/>
                </a:solidFill>
              </a:rPr>
              <a:t>articular (hyaline) cartilage.</a:t>
            </a:r>
          </a:p>
          <a:p>
            <a:pPr marL="621792" lvl="1" indent="-228600" algn="l" rtl="0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endParaRPr lang="en-US" sz="3200" dirty="0">
              <a:solidFill>
                <a:srgbClr val="0070C0"/>
              </a:solidFill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defRPr/>
            </a:pPr>
            <a:endParaRPr lang="en-US" sz="3200" dirty="0"/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7620000" y="3429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Trochlea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4876800" y="3352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Capitulum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7543800" y="32766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6000" y="32766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9" name="Picture 4" descr="http://img.tfd.com/hm/med/JPG/THDolec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7"/>
          <a:stretch>
            <a:fillRect/>
          </a:stretch>
        </p:blipFill>
        <p:spPr bwMode="auto">
          <a:xfrm>
            <a:off x="7620000" y="4495800"/>
            <a:ext cx="1066800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6248400" y="50292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/>
              <a:t>Trochlear notch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67600" y="5257800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 eaLnBrk="1" hangingPunct="1"/>
            <a:r>
              <a:rPr lang="en-US" sz="3000" b="1" u="sng" dirty="0" smtClean="0">
                <a:solidFill>
                  <a:srgbClr val="0070C0"/>
                </a:solidFill>
              </a:rPr>
              <a:t>Anteriorly</a:t>
            </a:r>
            <a:r>
              <a:rPr lang="en-US" sz="3000" dirty="0" smtClean="0"/>
              <a:t>: attached </a:t>
            </a:r>
          </a:p>
          <a:p>
            <a:pPr lvl="1" algn="l" rtl="0" eaLnBrk="1" hangingPunct="1"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</a:rPr>
              <a:t>Above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to the </a:t>
            </a:r>
            <a:r>
              <a:rPr lang="en-US" sz="3000" dirty="0" err="1" smtClean="0"/>
              <a:t>humerus</a:t>
            </a:r>
            <a:r>
              <a:rPr lang="en-US" sz="3000" dirty="0" smtClean="0"/>
              <a:t> along the upper margins of the </a:t>
            </a:r>
            <a:r>
              <a:rPr lang="en-US" sz="3000" dirty="0" smtClean="0">
                <a:solidFill>
                  <a:srgbClr val="F6327D"/>
                </a:solidFill>
              </a:rPr>
              <a:t>coronoid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F6327D"/>
                </a:solidFill>
              </a:rPr>
              <a:t>radial fossae</a:t>
            </a:r>
            <a:r>
              <a:rPr lang="en-US" sz="3000" dirty="0" smtClean="0"/>
              <a:t> and to the front of the </a:t>
            </a:r>
            <a:r>
              <a:rPr lang="en-US" sz="3000" dirty="0" smtClean="0">
                <a:solidFill>
                  <a:srgbClr val="7030A0"/>
                </a:solidFill>
              </a:rPr>
              <a:t>medial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7030A0"/>
                </a:solidFill>
              </a:rPr>
              <a:t>lateral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7030A0"/>
                </a:solidFill>
              </a:rPr>
              <a:t>epicondyles</a:t>
            </a:r>
            <a:r>
              <a:rPr lang="en-US" sz="3000" dirty="0" smtClean="0"/>
              <a:t> and</a:t>
            </a:r>
          </a:p>
          <a:p>
            <a:pPr lvl="1" algn="l" rtl="0" eaLnBrk="1" hangingPunct="1"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</a:rPr>
              <a:t>Below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to the margin of the </a:t>
            </a:r>
            <a:r>
              <a:rPr lang="en-US" sz="3000" dirty="0" smtClean="0">
                <a:solidFill>
                  <a:srgbClr val="F6327D"/>
                </a:solidFill>
              </a:rPr>
              <a:t>coronoid</a:t>
            </a:r>
            <a:r>
              <a:rPr lang="en-US" sz="3000" dirty="0" smtClean="0"/>
              <a:t> process of the ulna and to the </a:t>
            </a:r>
            <a:r>
              <a:rPr lang="en-US" sz="3000" dirty="0" err="1" smtClean="0">
                <a:solidFill>
                  <a:srgbClr val="7030A0"/>
                </a:solidFill>
              </a:rPr>
              <a:t>anular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smtClean="0"/>
              <a:t>ligament, which surrounds the head of the radius.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511800" y="0"/>
            <a:ext cx="3022600" cy="1219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</a:p>
        </p:txBody>
      </p:sp>
      <p:pic>
        <p:nvPicPr>
          <p:cNvPr id="28676" name="Picture 8" descr="C:\Users\user\Pictures\fff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2180" r="50311" b="8447"/>
          <a:stretch>
            <a:fillRect/>
          </a:stretch>
        </p:blipFill>
        <p:spPr bwMode="auto">
          <a:xfrm>
            <a:off x="4648200" y="1447800"/>
            <a:ext cx="42814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445125" y="2395538"/>
            <a:ext cx="2124075" cy="2222500"/>
          </a:xfrm>
          <a:custGeom>
            <a:avLst/>
            <a:gdLst>
              <a:gd name="connsiteX0" fmla="*/ 81886 w 2124501"/>
              <a:gd name="connsiteY0" fmla="*/ 1166884 h 2222311"/>
              <a:gd name="connsiteX1" fmla="*/ 150125 w 2124501"/>
              <a:gd name="connsiteY1" fmla="*/ 825690 h 2222311"/>
              <a:gd name="connsiteX2" fmla="*/ 232012 w 2124501"/>
              <a:gd name="connsiteY2" fmla="*/ 648269 h 2222311"/>
              <a:gd name="connsiteX3" fmla="*/ 450376 w 2124501"/>
              <a:gd name="connsiteY3" fmla="*/ 498143 h 2222311"/>
              <a:gd name="connsiteX4" fmla="*/ 696036 w 2124501"/>
              <a:gd name="connsiteY4" fmla="*/ 429905 h 2222311"/>
              <a:gd name="connsiteX5" fmla="*/ 941695 w 2124501"/>
              <a:gd name="connsiteY5" fmla="*/ 266131 h 2222311"/>
              <a:gd name="connsiteX6" fmla="*/ 1078173 w 2124501"/>
              <a:gd name="connsiteY6" fmla="*/ 88711 h 2222311"/>
              <a:gd name="connsiteX7" fmla="*/ 1392071 w 2124501"/>
              <a:gd name="connsiteY7" fmla="*/ 6824 h 2222311"/>
              <a:gd name="connsiteX8" fmla="*/ 1528549 w 2124501"/>
              <a:gd name="connsiteY8" fmla="*/ 129654 h 2222311"/>
              <a:gd name="connsiteX9" fmla="*/ 1705970 w 2124501"/>
              <a:gd name="connsiteY9" fmla="*/ 348018 h 2222311"/>
              <a:gd name="connsiteX10" fmla="*/ 1883391 w 2124501"/>
              <a:gd name="connsiteY10" fmla="*/ 620973 h 2222311"/>
              <a:gd name="connsiteX11" fmla="*/ 2019868 w 2124501"/>
              <a:gd name="connsiteY11" fmla="*/ 784746 h 2222311"/>
              <a:gd name="connsiteX12" fmla="*/ 2060812 w 2124501"/>
              <a:gd name="connsiteY12" fmla="*/ 1084997 h 2222311"/>
              <a:gd name="connsiteX13" fmla="*/ 2101755 w 2124501"/>
              <a:gd name="connsiteY13" fmla="*/ 1357952 h 2222311"/>
              <a:gd name="connsiteX14" fmla="*/ 1924334 w 2124501"/>
              <a:gd name="connsiteY14" fmla="*/ 1562669 h 2222311"/>
              <a:gd name="connsiteX15" fmla="*/ 1542197 w 2124501"/>
              <a:gd name="connsiteY15" fmla="*/ 1671851 h 2222311"/>
              <a:gd name="connsiteX16" fmla="*/ 1214650 w 2124501"/>
              <a:gd name="connsiteY16" fmla="*/ 1685499 h 2222311"/>
              <a:gd name="connsiteX17" fmla="*/ 1037230 w 2124501"/>
              <a:gd name="connsiteY17" fmla="*/ 1862919 h 2222311"/>
              <a:gd name="connsiteX18" fmla="*/ 846161 w 2124501"/>
              <a:gd name="connsiteY18" fmla="*/ 2013045 h 2222311"/>
              <a:gd name="connsiteX19" fmla="*/ 832513 w 2124501"/>
              <a:gd name="connsiteY19" fmla="*/ 2135875 h 2222311"/>
              <a:gd name="connsiteX20" fmla="*/ 805218 w 2124501"/>
              <a:gd name="connsiteY20" fmla="*/ 2204114 h 2222311"/>
              <a:gd name="connsiteX21" fmla="*/ 668740 w 2124501"/>
              <a:gd name="connsiteY21" fmla="*/ 2026693 h 2222311"/>
              <a:gd name="connsiteX22" fmla="*/ 586853 w 2124501"/>
              <a:gd name="connsiteY22" fmla="*/ 1903863 h 2222311"/>
              <a:gd name="connsiteX23" fmla="*/ 368489 w 2124501"/>
              <a:gd name="connsiteY23" fmla="*/ 1876567 h 2222311"/>
              <a:gd name="connsiteX24" fmla="*/ 191068 w 2124501"/>
              <a:gd name="connsiteY24" fmla="*/ 1794681 h 2222311"/>
              <a:gd name="connsiteX25" fmla="*/ 27295 w 2124501"/>
              <a:gd name="connsiteY25" fmla="*/ 1630908 h 2222311"/>
              <a:gd name="connsiteX26" fmla="*/ 27295 w 2124501"/>
              <a:gd name="connsiteY26" fmla="*/ 1398896 h 2222311"/>
              <a:gd name="connsiteX27" fmla="*/ 68239 w 2124501"/>
              <a:gd name="connsiteY27" fmla="*/ 1112293 h 2222311"/>
              <a:gd name="connsiteX28" fmla="*/ 81886 w 2124501"/>
              <a:gd name="connsiteY28" fmla="*/ 1112293 h 222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24501" h="2222311">
                <a:moveTo>
                  <a:pt x="81886" y="1166884"/>
                </a:moveTo>
                <a:cubicBezTo>
                  <a:pt x="103495" y="1039505"/>
                  <a:pt x="125104" y="912126"/>
                  <a:pt x="150125" y="825690"/>
                </a:cubicBezTo>
                <a:cubicBezTo>
                  <a:pt x="175146" y="739254"/>
                  <a:pt x="181970" y="702860"/>
                  <a:pt x="232012" y="648269"/>
                </a:cubicBezTo>
                <a:cubicBezTo>
                  <a:pt x="282054" y="593678"/>
                  <a:pt x="373039" y="534537"/>
                  <a:pt x="450376" y="498143"/>
                </a:cubicBezTo>
                <a:cubicBezTo>
                  <a:pt x="527713" y="461749"/>
                  <a:pt x="614150" y="468574"/>
                  <a:pt x="696036" y="429905"/>
                </a:cubicBezTo>
                <a:cubicBezTo>
                  <a:pt x="777922" y="391236"/>
                  <a:pt x="878006" y="322997"/>
                  <a:pt x="941695" y="266131"/>
                </a:cubicBezTo>
                <a:cubicBezTo>
                  <a:pt x="1005384" y="209265"/>
                  <a:pt x="1003110" y="131929"/>
                  <a:pt x="1078173" y="88711"/>
                </a:cubicBezTo>
                <a:cubicBezTo>
                  <a:pt x="1153236" y="45493"/>
                  <a:pt x="1317008" y="0"/>
                  <a:pt x="1392071" y="6824"/>
                </a:cubicBezTo>
                <a:cubicBezTo>
                  <a:pt x="1467134" y="13648"/>
                  <a:pt x="1476233" y="72788"/>
                  <a:pt x="1528549" y="129654"/>
                </a:cubicBezTo>
                <a:cubicBezTo>
                  <a:pt x="1580866" y="186520"/>
                  <a:pt x="1646830" y="266132"/>
                  <a:pt x="1705970" y="348018"/>
                </a:cubicBezTo>
                <a:cubicBezTo>
                  <a:pt x="1765110" y="429905"/>
                  <a:pt x="1831075" y="548185"/>
                  <a:pt x="1883391" y="620973"/>
                </a:cubicBezTo>
                <a:cubicBezTo>
                  <a:pt x="1935707" y="693761"/>
                  <a:pt x="1990298" y="707409"/>
                  <a:pt x="2019868" y="784746"/>
                </a:cubicBezTo>
                <a:cubicBezTo>
                  <a:pt x="2049438" y="862083"/>
                  <a:pt x="2047164" y="989463"/>
                  <a:pt x="2060812" y="1084997"/>
                </a:cubicBezTo>
                <a:cubicBezTo>
                  <a:pt x="2074460" y="1180531"/>
                  <a:pt x="2124501" y="1278340"/>
                  <a:pt x="2101755" y="1357952"/>
                </a:cubicBezTo>
                <a:cubicBezTo>
                  <a:pt x="2079009" y="1437564"/>
                  <a:pt x="2017594" y="1510353"/>
                  <a:pt x="1924334" y="1562669"/>
                </a:cubicBezTo>
                <a:cubicBezTo>
                  <a:pt x="1831074" y="1614985"/>
                  <a:pt x="1660478" y="1651379"/>
                  <a:pt x="1542197" y="1671851"/>
                </a:cubicBezTo>
                <a:cubicBezTo>
                  <a:pt x="1423916" y="1692323"/>
                  <a:pt x="1298811" y="1653654"/>
                  <a:pt x="1214650" y="1685499"/>
                </a:cubicBezTo>
                <a:cubicBezTo>
                  <a:pt x="1130489" y="1717344"/>
                  <a:pt x="1098645" y="1808328"/>
                  <a:pt x="1037230" y="1862919"/>
                </a:cubicBezTo>
                <a:cubicBezTo>
                  <a:pt x="975815" y="1917510"/>
                  <a:pt x="880280" y="1967552"/>
                  <a:pt x="846161" y="2013045"/>
                </a:cubicBezTo>
                <a:cubicBezTo>
                  <a:pt x="812042" y="2058538"/>
                  <a:pt x="839337" y="2104030"/>
                  <a:pt x="832513" y="2135875"/>
                </a:cubicBezTo>
                <a:cubicBezTo>
                  <a:pt x="825689" y="2167720"/>
                  <a:pt x="832513" y="2222311"/>
                  <a:pt x="805218" y="2204114"/>
                </a:cubicBezTo>
                <a:cubicBezTo>
                  <a:pt x="777923" y="2185917"/>
                  <a:pt x="705134" y="2076735"/>
                  <a:pt x="668740" y="2026693"/>
                </a:cubicBezTo>
                <a:cubicBezTo>
                  <a:pt x="632346" y="1976651"/>
                  <a:pt x="636895" y="1928884"/>
                  <a:pt x="586853" y="1903863"/>
                </a:cubicBezTo>
                <a:cubicBezTo>
                  <a:pt x="536811" y="1878842"/>
                  <a:pt x="434453" y="1894764"/>
                  <a:pt x="368489" y="1876567"/>
                </a:cubicBezTo>
                <a:cubicBezTo>
                  <a:pt x="302525" y="1858370"/>
                  <a:pt x="247934" y="1835624"/>
                  <a:pt x="191068" y="1794681"/>
                </a:cubicBezTo>
                <a:cubicBezTo>
                  <a:pt x="134202" y="1753738"/>
                  <a:pt x="54591" y="1696872"/>
                  <a:pt x="27295" y="1630908"/>
                </a:cubicBezTo>
                <a:cubicBezTo>
                  <a:pt x="0" y="1564944"/>
                  <a:pt x="20471" y="1485332"/>
                  <a:pt x="27295" y="1398896"/>
                </a:cubicBezTo>
                <a:cubicBezTo>
                  <a:pt x="34119" y="1312460"/>
                  <a:pt x="59141" y="1160060"/>
                  <a:pt x="68239" y="1112293"/>
                </a:cubicBezTo>
                <a:cubicBezTo>
                  <a:pt x="77337" y="1064526"/>
                  <a:pt x="81886" y="1119117"/>
                  <a:pt x="81886" y="1112293"/>
                </a:cubicBezTo>
              </a:path>
            </a:pathLst>
          </a:cu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381000"/>
            <a:ext cx="4572000" cy="6324600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rtl="0" eaLnBrk="1" hangingPunct="1"/>
            <a:r>
              <a:rPr lang="en-US" b="1" u="sng" dirty="0" smtClean="0">
                <a:solidFill>
                  <a:srgbClr val="0070C0"/>
                </a:solidFill>
              </a:rPr>
              <a:t>Posteriorly</a:t>
            </a:r>
            <a:r>
              <a:rPr lang="en-US" dirty="0" smtClean="0"/>
              <a:t>:</a:t>
            </a:r>
          </a:p>
          <a:p>
            <a:pPr marL="0" indent="0" algn="l" rtl="0" eaLnBrk="1" hangingPunct="1">
              <a:buNone/>
            </a:pPr>
            <a:r>
              <a:rPr lang="en-US" dirty="0" smtClean="0"/>
              <a:t> attached </a:t>
            </a:r>
          </a:p>
          <a:p>
            <a:pPr lvl="1" algn="l" rtl="0" eaLnBrk="1" hangingPunct="1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B050"/>
                </a:solidFill>
              </a:rPr>
              <a:t>Above</a:t>
            </a:r>
            <a:r>
              <a:rPr lang="en-US" sz="3200" b="1" dirty="0" smtClean="0"/>
              <a:t> </a:t>
            </a:r>
            <a:r>
              <a:rPr lang="en-US" sz="3200" dirty="0" smtClean="0"/>
              <a:t>to the margins of the olecranon fossa of the </a:t>
            </a:r>
            <a:r>
              <a:rPr lang="en-US" sz="3200" dirty="0" err="1" smtClean="0"/>
              <a:t>humerus</a:t>
            </a:r>
            <a:r>
              <a:rPr lang="en-US" sz="3200" dirty="0" smtClean="0"/>
              <a:t> and </a:t>
            </a:r>
          </a:p>
          <a:p>
            <a:pPr lvl="1" algn="l" rtl="0" eaLnBrk="1" hangingPunct="1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B050"/>
                </a:solidFill>
              </a:rPr>
              <a:t>Below</a:t>
            </a:r>
            <a:r>
              <a:rPr lang="en-US" sz="3200" b="1" dirty="0" smtClean="0"/>
              <a:t> </a:t>
            </a:r>
            <a:r>
              <a:rPr lang="en-US" sz="3200" dirty="0" smtClean="0"/>
              <a:t>to the upper margin and sides of the olecranon process of the ulna and to the </a:t>
            </a:r>
            <a:r>
              <a:rPr lang="en-US" sz="3200" dirty="0" err="1" smtClean="0"/>
              <a:t>anular</a:t>
            </a:r>
            <a:r>
              <a:rPr lang="en-US" sz="3200" dirty="0" smtClean="0"/>
              <a:t> ligament.</a:t>
            </a:r>
          </a:p>
        </p:txBody>
      </p:sp>
      <p:pic>
        <p:nvPicPr>
          <p:cNvPr id="29699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8" t="4224" r="7764" b="8583"/>
          <a:stretch>
            <a:fillRect/>
          </a:stretch>
        </p:blipFill>
        <p:spPr>
          <a:xfrm>
            <a:off x="4572000" y="381000"/>
            <a:ext cx="4370388" cy="3886200"/>
          </a:xfrm>
          <a:noFill/>
        </p:spPr>
      </p:pic>
      <p:sp>
        <p:nvSpPr>
          <p:cNvPr id="7" name="Freeform 6"/>
          <p:cNvSpPr/>
          <p:nvPr/>
        </p:nvSpPr>
        <p:spPr>
          <a:xfrm>
            <a:off x="6027738" y="1595438"/>
            <a:ext cx="2087562" cy="1665287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9701" name="Picture 6" descr="http://a248.e.akamai.net/7/248/432/20120426191625/www.msdlatinamerica.com/ebooks/HandSurgery/files/2a12a4ce3d4d6ca8513444c83c5a3e7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15605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029200" cy="91440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3276600" cy="3657600"/>
          </a:xfrm>
          <a:ln>
            <a:noFill/>
          </a:ln>
        </p:spPr>
        <p:txBody>
          <a:bodyPr>
            <a:no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Triangular in shape: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Apex </a:t>
            </a:r>
            <a:r>
              <a:rPr lang="en-US" sz="2800" dirty="0" smtClean="0"/>
              <a:t>attached to the lateral </a:t>
            </a:r>
            <a:r>
              <a:rPr lang="en-US" sz="2800" dirty="0" err="1" smtClean="0"/>
              <a:t>epicondyle</a:t>
            </a:r>
            <a:r>
              <a:rPr lang="en-US" sz="2800" dirty="0" smtClean="0"/>
              <a:t> of </a:t>
            </a:r>
            <a:r>
              <a:rPr lang="en-US" sz="2800" dirty="0" err="1" smtClean="0"/>
              <a:t>humerus</a:t>
            </a:r>
            <a:endParaRPr lang="en-US" sz="2800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Base</a:t>
            </a:r>
            <a:r>
              <a:rPr lang="en-US" sz="2800" dirty="0" smtClean="0"/>
              <a:t> attached to the upper margin of annular ligament. </a:t>
            </a:r>
            <a:endParaRPr lang="en-US" sz="2800" dirty="0" smtClean="0">
              <a:solidFill>
                <a:schemeClr val="folHlink"/>
              </a:solidFill>
            </a:endParaRPr>
          </a:p>
          <a:p>
            <a:pPr marL="621792" lvl="1" algn="l" rtl="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chemeClr val="folHlink"/>
              </a:solidFill>
            </a:endParaRPr>
          </a:p>
        </p:txBody>
      </p:sp>
      <p:pic>
        <p:nvPicPr>
          <p:cNvPr id="30724" name="Picture 5" descr="C:\Users\user\Pictures\...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209800"/>
            <a:ext cx="5149850" cy="3679825"/>
          </a:xfrm>
          <a:noFill/>
          <a:ln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52400" y="1371600"/>
            <a:ext cx="624840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Lateral (radial collateral) ligament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11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304800" y="996043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dirty="0">
                <a:solidFill>
                  <a:srgbClr val="0070C0"/>
                </a:solidFill>
              </a:rPr>
              <a:t>Composed of three parts (bands)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7200" y="110671"/>
            <a:ext cx="624840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Medial (ulnar collateral) ligament 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884159"/>
            <a:ext cx="9144000" cy="2667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lvl="1" indent="-342900" algn="l" rtl="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Anterior strong cord-like band</a:t>
            </a:r>
            <a:r>
              <a:rPr lang="en-US" sz="2800" dirty="0">
                <a:latin typeface="+mn-lt"/>
                <a:cs typeface="+mn-cs"/>
              </a:rPr>
              <a:t>: between medial </a:t>
            </a:r>
            <a:r>
              <a:rPr lang="en-US" sz="2800" dirty="0" err="1">
                <a:latin typeface="+mn-lt"/>
                <a:cs typeface="+mn-cs"/>
              </a:rPr>
              <a:t>epicondyle</a:t>
            </a:r>
            <a:r>
              <a:rPr lang="en-US" sz="2800" dirty="0">
                <a:latin typeface="+mn-lt"/>
                <a:cs typeface="+mn-cs"/>
              </a:rPr>
              <a:t> and the coronoid process of ulna</a:t>
            </a:r>
          </a:p>
          <a:p>
            <a:pPr marL="342900" lvl="1" indent="-342900" algn="l" rtl="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Posterior weaker fan-like band</a:t>
            </a:r>
            <a:r>
              <a:rPr lang="en-US" sz="2800" dirty="0">
                <a:latin typeface="+mn-lt"/>
                <a:cs typeface="+mn-cs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between medial </a:t>
            </a:r>
            <a:r>
              <a:rPr lang="en-US" sz="2800" dirty="0" err="1">
                <a:latin typeface="+mn-lt"/>
                <a:cs typeface="+mn-cs"/>
              </a:rPr>
              <a:t>epicondyle</a:t>
            </a:r>
            <a:r>
              <a:rPr lang="en-US" sz="2800" dirty="0">
                <a:latin typeface="+mn-lt"/>
                <a:cs typeface="+mn-cs"/>
              </a:rPr>
              <a:t> and the </a:t>
            </a:r>
            <a:r>
              <a:rPr lang="en-US" sz="2800" dirty="0" err="1">
                <a:latin typeface="+mn-lt"/>
                <a:cs typeface="+mn-cs"/>
              </a:rPr>
              <a:t>olecranon</a:t>
            </a:r>
            <a:r>
              <a:rPr lang="en-US" sz="2800" dirty="0">
                <a:latin typeface="+mn-lt"/>
                <a:cs typeface="+mn-cs"/>
              </a:rPr>
              <a:t> process of ulna</a:t>
            </a:r>
          </a:p>
          <a:p>
            <a:pPr marL="342900" lvl="1" indent="-342900" algn="l" rtl="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Transverse band</a:t>
            </a:r>
            <a:r>
              <a:rPr lang="en-US" sz="2800" dirty="0">
                <a:latin typeface="+mn-lt"/>
                <a:cs typeface="+mn-cs"/>
              </a:rPr>
              <a:t>: passes between the anterior and posterior bands</a:t>
            </a:r>
          </a:p>
          <a:p>
            <a:pPr marL="342900" lvl="1" indent="-342900" algn="l" rtl="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342900" lvl="1" indent="-342900" algn="l" rtl="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31749" name="Picture 4" descr="C:\Users\user\Pictures\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694871"/>
            <a:ext cx="577215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219200"/>
            <a:ext cx="4953000" cy="3810000"/>
          </a:xfrm>
          <a:ln>
            <a:noFill/>
          </a:ln>
        </p:spPr>
        <p:txBody>
          <a:bodyPr>
            <a:no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smtClean="0"/>
              <a:t>This lines the capsule and covers fatty pads in the floors of the coronoid, radial, and olecranon fossae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smtClean="0"/>
              <a:t>Is continuous below with synovial membrane of the superior </a:t>
            </a:r>
            <a:r>
              <a:rPr lang="en-US" sz="3200" dirty="0" err="1" smtClean="0"/>
              <a:t>radioulnar</a:t>
            </a:r>
            <a:r>
              <a:rPr lang="en-US" sz="3200" dirty="0" smtClean="0"/>
              <a:t> joint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419600" cy="7921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</a:rPr>
              <a:t>Synovial Membrane</a:t>
            </a:r>
          </a:p>
        </p:txBody>
      </p:sp>
      <p:pic>
        <p:nvPicPr>
          <p:cNvPr id="32772" name="Content Placeholder 7" descr="http://www.cixip.com/Public/kindeditor/attached/image/20121114/20121114095519_78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66800"/>
            <a:ext cx="4343400" cy="4740275"/>
          </a:xfrm>
          <a:noFill/>
        </p:spPr>
      </p:pic>
    </p:spTree>
    <p:extLst>
      <p:ext uri="{BB962C8B-B14F-4D97-AF65-F5344CB8AC3E}">
        <p14:creationId xmlns:p14="http://schemas.microsoft.com/office/powerpoint/2010/main" val="28266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810000" cy="636587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Relations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886200" cy="4648200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rtl="0" eaLnBrk="1" hangingPunct="1"/>
            <a:r>
              <a:rPr lang="en-US" sz="2800" b="1" dirty="0" smtClean="0">
                <a:solidFill>
                  <a:srgbClr val="0070C0"/>
                </a:solidFill>
              </a:rPr>
              <a:t>Anterior</a:t>
            </a:r>
            <a:r>
              <a:rPr lang="en-US" sz="2800" dirty="0" smtClean="0"/>
              <a:t>: Brachialis, tendon of biceps, median nerve, brachial artery</a:t>
            </a:r>
          </a:p>
          <a:p>
            <a:pPr algn="l" rtl="0" eaLnBrk="1" hangingPunct="1"/>
            <a:r>
              <a:rPr lang="en-US" sz="2800" b="1" dirty="0" smtClean="0">
                <a:solidFill>
                  <a:srgbClr val="0070C0"/>
                </a:solidFill>
              </a:rPr>
              <a:t>Posterior</a:t>
            </a:r>
            <a:r>
              <a:rPr lang="en-US" sz="2800" dirty="0" smtClean="0"/>
              <a:t>: Triceps muscle, small bursa intervening</a:t>
            </a:r>
          </a:p>
          <a:p>
            <a:pPr algn="l" rtl="0" eaLnBrk="1" hangingPunct="1"/>
            <a:r>
              <a:rPr lang="en-US" sz="2800" b="1" dirty="0" smtClean="0">
                <a:solidFill>
                  <a:srgbClr val="0070C0"/>
                </a:solidFill>
              </a:rPr>
              <a:t>Lateral</a:t>
            </a:r>
            <a:r>
              <a:rPr lang="en-US" sz="2800" dirty="0" smtClean="0"/>
              <a:t>: Common extensor tendon &amp; the supinator</a:t>
            </a:r>
          </a:p>
          <a:p>
            <a:pPr algn="l" rtl="0" eaLnBrk="1" hangingPunct="1"/>
            <a:r>
              <a:rPr lang="en-US" sz="2800" b="1" dirty="0" smtClean="0">
                <a:solidFill>
                  <a:srgbClr val="0070C0"/>
                </a:solidFill>
              </a:rPr>
              <a:t>Medial</a:t>
            </a:r>
            <a:r>
              <a:rPr lang="en-US" sz="2800" dirty="0" smtClean="0"/>
              <a:t>: Ulnar nerve</a:t>
            </a:r>
          </a:p>
        </p:txBody>
      </p:sp>
      <p:pic>
        <p:nvPicPr>
          <p:cNvPr id="33796" name="Picture 9" descr="C:\Users\user\Pictures\mnmn - Cop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60" r="3773" b="9526"/>
          <a:stretch>
            <a:fillRect/>
          </a:stretch>
        </p:blipFill>
        <p:spPr>
          <a:xfrm>
            <a:off x="4114800" y="1295400"/>
            <a:ext cx="4832350" cy="3352800"/>
          </a:xfrm>
          <a:noFill/>
          <a:ln>
            <a:noFill/>
            <a:miter lim="800000"/>
            <a:headEnd/>
            <a:tailEnd/>
          </a:ln>
        </p:spPr>
      </p:pic>
      <p:sp>
        <p:nvSpPr>
          <p:cNvPr id="33797" name="Rectangle 17"/>
          <p:cNvSpPr>
            <a:spLocks noChangeArrowheads="1"/>
          </p:cNvSpPr>
          <p:nvPr/>
        </p:nvSpPr>
        <p:spPr bwMode="auto">
          <a:xfrm>
            <a:off x="4114800" y="4800600"/>
            <a:ext cx="487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dirty="0" err="1">
                <a:solidFill>
                  <a:srgbClr val="FF3300"/>
                </a:solidFill>
              </a:rPr>
              <a:t>Bursae</a:t>
            </a:r>
            <a:r>
              <a:rPr lang="en-US" sz="2800" dirty="0">
                <a:solidFill>
                  <a:srgbClr val="FF3300"/>
                </a:solidFill>
              </a:rPr>
              <a:t> around the elbow joint: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/>
              <a:t>Subcutaneous olecranon bursa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err="1"/>
              <a:t>Subtendinous</a:t>
            </a:r>
            <a:r>
              <a:rPr lang="en-US" sz="2800" dirty="0"/>
              <a:t> olecranon bursa</a:t>
            </a:r>
          </a:p>
        </p:txBody>
      </p:sp>
      <p:sp>
        <p:nvSpPr>
          <p:cNvPr id="19" name="Oval 18"/>
          <p:cNvSpPr/>
          <p:nvPr/>
        </p:nvSpPr>
        <p:spPr>
          <a:xfrm>
            <a:off x="4343400" y="25146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43400" y="32766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4"/>
          <p:cNvSpPr>
            <a:spLocks noGrp="1"/>
          </p:cNvSpPr>
          <p:nvPr>
            <p:ph sz="half" idx="1"/>
          </p:nvPr>
        </p:nvSpPr>
        <p:spPr>
          <a:xfrm>
            <a:off x="-228600" y="838200"/>
            <a:ext cx="2819400" cy="3581400"/>
          </a:xfrm>
          <a:ln>
            <a:noFill/>
          </a:ln>
        </p:spPr>
        <p:txBody>
          <a:bodyPr>
            <a:no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</a:t>
            </a:r>
            <a:r>
              <a:rPr lang="en-US" sz="3200" dirty="0" smtClean="0"/>
              <a:t>is limited by the anterior surfaces of the forearm and arm coming into contact. </a:t>
            </a:r>
          </a:p>
        </p:txBody>
      </p:sp>
      <p:sp>
        <p:nvSpPr>
          <p:cNvPr id="29700" name="Content Placeholder 5"/>
          <p:cNvSpPr>
            <a:spLocks noGrp="1"/>
          </p:cNvSpPr>
          <p:nvPr>
            <p:ph sz="half" idx="2"/>
          </p:nvPr>
        </p:nvSpPr>
        <p:spPr>
          <a:xfrm>
            <a:off x="6324600" y="838200"/>
            <a:ext cx="2819400" cy="3886200"/>
          </a:xfrm>
          <a:ln>
            <a:noFill/>
          </a:ln>
        </p:spPr>
        <p:txBody>
          <a:bodyPr>
            <a:no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is limited by the tension of the anterior ligament and the </a:t>
            </a:r>
            <a:r>
              <a:rPr lang="en-US" sz="3200" dirty="0" err="1" smtClean="0"/>
              <a:t>brachialis</a:t>
            </a:r>
            <a:r>
              <a:rPr lang="en-US" sz="3200" dirty="0" smtClean="0"/>
              <a:t> muscle. 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 smtClean="0"/>
          </a:p>
        </p:txBody>
      </p:sp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4114800" cy="7159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Arial Rounded MT Bold" pitchFamily="34" charset="0"/>
              </a:rPr>
              <a:t>Movements</a:t>
            </a:r>
            <a:br>
              <a:rPr lang="en-US" sz="4000" dirty="0" smtClean="0">
                <a:latin typeface="Arial Rounded MT Bold" pitchFamily="34" charset="0"/>
              </a:rPr>
            </a:br>
            <a:endParaRPr lang="en-US" sz="4000" dirty="0" smtClean="0">
              <a:latin typeface="Arial Rounded MT Bold" pitchFamily="34" charset="0"/>
            </a:endParaRPr>
          </a:p>
        </p:txBody>
      </p:sp>
      <p:pic>
        <p:nvPicPr>
          <p:cNvPr id="34821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25157" r="24529" b="2390"/>
          <a:stretch>
            <a:fillRect/>
          </a:stretch>
        </p:blipFill>
        <p:spPr bwMode="auto">
          <a:xfrm>
            <a:off x="2590800" y="15240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667000" y="685800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Movements possible are </a:t>
            </a:r>
          </a:p>
          <a:p>
            <a:pPr algn="ctr" eaLnBrk="1" hangingPunct="1"/>
            <a:r>
              <a:rPr lang="en-US" sz="2400" b="1" u="sng">
                <a:solidFill>
                  <a:srgbClr val="FF0000"/>
                </a:solidFill>
              </a:rPr>
              <a:t>Flexion &amp; Extension</a:t>
            </a:r>
          </a:p>
        </p:txBody>
      </p:sp>
      <p:sp>
        <p:nvSpPr>
          <p:cNvPr id="34823" name="Rectangle 3"/>
          <p:cNvSpPr txBox="1">
            <a:spLocks noChangeArrowheads="1"/>
          </p:cNvSpPr>
          <p:nvPr/>
        </p:nvSpPr>
        <p:spPr bwMode="auto">
          <a:xfrm>
            <a:off x="152400" y="5410200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b="1" dirty="0">
                <a:solidFill>
                  <a:srgbClr val="00B050"/>
                </a:solidFill>
              </a:rPr>
              <a:t>The joint is supplied by branches from the median, ulnar, </a:t>
            </a:r>
            <a:r>
              <a:rPr lang="en-US" sz="2400" b="1" dirty="0" err="1">
                <a:solidFill>
                  <a:srgbClr val="00B050"/>
                </a:solidFill>
              </a:rPr>
              <a:t>musculocutaneous</a:t>
            </a:r>
            <a:r>
              <a:rPr lang="en-US" sz="2400" b="1" dirty="0">
                <a:solidFill>
                  <a:srgbClr val="00B050"/>
                </a:solidFill>
              </a:rPr>
              <a:t>, and radial nerves.</a:t>
            </a:r>
          </a:p>
        </p:txBody>
      </p:sp>
    </p:spTree>
    <p:extLst>
      <p:ext uri="{BB962C8B-B14F-4D97-AF65-F5344CB8AC3E}">
        <p14:creationId xmlns:p14="http://schemas.microsoft.com/office/powerpoint/2010/main" val="16758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666</Words>
  <Application>Microsoft Office PowerPoint</Application>
  <PresentationFormat>عرض على الشاشة (3:4)‏</PresentationFormat>
  <Paragraphs>87</Paragraphs>
  <Slides>19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Elbow Joint</vt:lpstr>
      <vt:lpstr>Elbow Joint</vt:lpstr>
      <vt:lpstr>Capsule</vt:lpstr>
      <vt:lpstr>عرض تقديمي في PowerPoint</vt:lpstr>
      <vt:lpstr>Ligaments</vt:lpstr>
      <vt:lpstr>عرض تقديمي في PowerPoint</vt:lpstr>
      <vt:lpstr>Synovial Membrane</vt:lpstr>
      <vt:lpstr>Relations</vt:lpstr>
      <vt:lpstr> Movements </vt:lpstr>
      <vt:lpstr>عرض تقديمي في PowerPoint</vt:lpstr>
      <vt:lpstr> Carrying Angle </vt:lpstr>
      <vt:lpstr>عرض تقديمي في PowerPoint</vt:lpstr>
      <vt:lpstr>Elbow Injuries</vt:lpstr>
      <vt:lpstr>عرض تقديمي في PowerPoint</vt:lpstr>
      <vt:lpstr>عرض تقديمي في PowerPoint</vt:lpstr>
      <vt:lpstr>Epicondylitis</vt:lpstr>
      <vt:lpstr>عرض تقديمي في PowerPoint</vt:lpstr>
      <vt:lpstr>Which bone is fractured?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Elbow Joint</dc:title>
  <dc:creator>Yaseen</dc:creator>
  <cp:lastModifiedBy>Yaseen</cp:lastModifiedBy>
  <cp:revision>13</cp:revision>
  <dcterms:created xsi:type="dcterms:W3CDTF">2013-03-27T20:50:21Z</dcterms:created>
  <dcterms:modified xsi:type="dcterms:W3CDTF">2013-04-07T18:30:00Z</dcterms:modified>
</cp:coreProperties>
</file>