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8" r:id="rId3"/>
  </p:sldMasterIdLst>
  <p:notesMasterIdLst>
    <p:notesMasterId r:id="rId46"/>
  </p:notesMasterIdLst>
  <p:sldIdLst>
    <p:sldId id="256" r:id="rId4"/>
    <p:sldId id="259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1" r:id="rId13"/>
    <p:sldId id="283" r:id="rId14"/>
    <p:sldId id="288" r:id="rId15"/>
    <p:sldId id="289" r:id="rId16"/>
    <p:sldId id="284" r:id="rId17"/>
    <p:sldId id="30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4" r:id="rId27"/>
    <p:sldId id="303" r:id="rId28"/>
    <p:sldId id="305" r:id="rId29"/>
    <p:sldId id="306" r:id="rId30"/>
    <p:sldId id="307" r:id="rId31"/>
    <p:sldId id="308" r:id="rId32"/>
    <p:sldId id="265" r:id="rId33"/>
    <p:sldId id="260" r:id="rId34"/>
    <p:sldId id="264" r:id="rId35"/>
    <p:sldId id="269" r:id="rId36"/>
    <p:sldId id="267" r:id="rId37"/>
    <p:sldId id="274" r:id="rId38"/>
    <p:sldId id="275" r:id="rId39"/>
    <p:sldId id="312" r:id="rId40"/>
    <p:sldId id="313" r:id="rId41"/>
    <p:sldId id="287" r:id="rId42"/>
    <p:sldId id="286" r:id="rId43"/>
    <p:sldId id="273" r:id="rId44"/>
    <p:sldId id="26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359" units="in"/>
          <inkml:channel name="Y" type="integer" max="4599" units="in"/>
          <inkml:channel name="F" type="integer" max="32767" units="dev"/>
        </inkml:traceFormat>
        <inkml:channelProperties>
          <inkml:channelProperty channel="X" name="resolution" value="2540.21387" units="1/in"/>
          <inkml:channelProperty channel="Y" name="resolution" value="2540.88379" units="1/in"/>
          <inkml:channelProperty channel="F" name="resolution" value="0" units="1/dev"/>
        </inkml:channelProperties>
      </inkml:inkSource>
      <inkml:timestamp xml:id="ts0" timeString="2010-05-24T19:49:44.87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775 214 2885,'0'0'1475,"0"0"-1026,0 0 577,0 0-321,0 0-128,0 0-128,0 0 256,0 0-705,0 0 129,0 0-129,0 0 256,0 0-63,0 0-193,0 0 320,0 0 65,0 0-65,0 0 65,0 0 0,0 0-64,0 0-65,0 0 193,0 0-321,0 0 193,0 0-193,0 0 193,0 0-193,0 0 193,0 0-129,0 0-64,0 0 0,0 0 65,0 0-65,0 0-64,0 0 257,0 0-129,0 0 193,0 0-321,0 0 128,0 0-256,0-22 192,0 22-192,0 0 64,-21-21 64,21 21-128,0 0 193,-17 0-129,17 0 64,-21-22-193,-1 22 194,22 0-130,-22 0 65,1-16 0,-1 16-64,6 0 128,-6 0-192,0 0 192,22 0-64,-43 0 129,43 0-258,-16 0 65,-6 0 192,0 0-192,1 0 64,21 0-64,-44 16 257,23-16-386,4 0 193,-4 0 128,-1 22-128,0-22-64,1 21 0,-1-21 128,22 0-64,-16 22 64,-6 0-192,22-22 256,-22 21-256,1-21 256,-1 16-256,0 6 64,6-22 128,-6 22-128,22 21 128,-22-21-128,1-6 128,-1 5-192,22 23 384,-22-23-448,22 1 128,0 16 64,0-17 0,0 23 0,0-6 0,0 5-64,0 0 64,0-5 128,0 5-128,22 0 128,0-5-192,-1-16-64,23 21 192,-28 0-192,28-26 128,-1 26 64,-21-21 64,16-22-384,5 21 384,0-21-513,-26 22 449,26-22-256,0 0 64,1 0 64,-28 0 0,27 0-193,-21 0 193,16 0 128,5 0-192,1 0 64,-23-22 64,17 22 0,-16-21 0,0-1 0,21 22 0,-27-22-64,6 1 128,22 21 64,-23-17 0,1-4-192,-6-22 128,28 21 0,-23 0-64,1 6 129,0-6-258,-6-21 258,6 22-65,-22-1 256,21 6-256,-21-6 193,22-21-321,0 21 128,-22 1-64,21-17 0,-21 16 0,22 0 0,-22 1 128,0-1-64,0 6 129,0-6-193,0 22 256,0-21-192,0-1-64,0 0 193,0 22-193,0-21 192,0 5-320,0-6 320,-22 22-128,22-22 129,-21 1-386,-1-1 386,0 0-193,1 6 64,-1-5 64,6-1-256,-6 0 320,-21 1-320,21-1 448,0 6-512,6-6 449,-27 22-386,21-21 129,0 21 0,-16-22 64,-5 22 1,21-22-1,-21 1 256,5 21-384,-6 0 192,1 0-128,5-22 65,16 22-1,-21 0 0,27 0-64,-6 0-128,0 0 192,1 0-128,21 0-578,0 0-961,-22 0-1667,22 0-3014</inkml:trace>
  <inkml:trace contextRef="#ctx0" brushRef="#br0" timeOffset="12151">1442 609 64,'0'0'2372,"0"0"-1089,-21 0-321,21 0 320,0 0 513,0 0-576,0 0-450,0 0-320,0 0 64,0 0 0,0 0 64,0 0 193,0 0-321,0 0 384,0 0-320,0 0 64,0 0-192,0 0-64,0 0-193,0 0-192,0 0 448,43 0-384,0 0 321,17 0-257,21 0 0,6 0-64,16-22 129,0 22-194,22 0 194,-22-22-193,0 22-1,22 0 258,-17 0-321,-5 0 192,-21 0-128,-17 0 320,-6 0-512,-37 0 320,21 0-64,-43 0-64,17 0 192,-17 0-256,0 0 384,0 0 129,0 0-129,0 0 129,0 0-64,0 0-257,0 0 128,0 0 1,0 0-193,0 0 0,0 0-65,0 0 194,0 0-193,0 0 192,0 0-256,0 0 128,0 0-65,0 0-512,0 0-385,0 0-1410,0 0-1732,0 0-5066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0-05-24T19:50:00.5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263B7-2564-4E05-86A8-E4B59DCAC305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67D99-3BC2-49D6-AB08-7E14BF4E3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8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467577" indent="-224325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16227" indent="-224325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364878" indent="-224325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13528" indent="-224325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hangingPunct="1"/>
            <a:fld id="{E009E049-7024-4F3D-B1DC-977F5F141718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467577" indent="-224325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16227" indent="-224325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364878" indent="-224325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13528" indent="-224325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hangingPunct="1"/>
            <a:fld id="{BE620B96-2E0F-4593-A64D-6E5BB40BF60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Pulanous Longous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45428E-2AAB-4A14-89FB-37D739910A90}" type="slidenum">
              <a:rPr lang="en-US" smtClean="0">
                <a:solidFill>
                  <a:prstClr val="black"/>
                </a:solidFill>
              </a:rPr>
              <a:pPr eaLnBrk="1" hangingPunct="1"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8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03D6-3E29-4A41-A535-A062B12927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9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7F36-261C-49DB-8293-84885B6E32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97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0265-7847-4538-9236-0B731907E2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5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38F6D-A321-4DC9-A578-BF586F6735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5195E-8CEC-4CF2-A640-E808FD96D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2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5A6B3-5947-44FF-BFC4-EF08BB14B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8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F6F17-B867-479B-A535-0706DC8B0C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21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4C4C-919F-42BA-9150-65895B29DC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7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9A88A-6AA2-44DC-B23F-3660FC3957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51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781F2-8597-42D6-BF70-175B85DAD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72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58E69-D961-40C4-AE3D-898E0814F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81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382DF-D04D-458C-8468-E50A1E2E6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60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4ECE-9E41-4F31-A092-F6258074C0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78DB-7FF4-4C98-B87E-84CACB4581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56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E417-51E3-475B-A86C-2FCA80AC7C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8B6D-D20B-42E5-B75C-C7D39B71E3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2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EE12-B820-41EE-A0A4-7D61F806A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AA9F-8908-4F29-B3F5-36CB781259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09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2A5D-ACC2-459C-BA22-0463CB5E6D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6620-2B13-4FD4-AFFD-E3C779F31D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6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F2E0-A416-4A73-BA7F-FC5A43049C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F647-80C7-4781-91F9-B8BDE70E53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2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CF20-8002-468D-B071-7834BC5B47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D9AE-9D77-4F46-A2C7-EDA4A882C9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7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F3AC-3DC4-454A-B313-D76890491B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C9FF-F326-42CE-BB3E-65976EBFC6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79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460A-BA9B-48D7-B7B7-F14F39FAD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2C2F-4986-4B78-90B4-1147F41944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37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BFD2-7D72-41E7-AC39-42560706C4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183D-B050-4CD7-9C8F-071C633EB2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84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AD11-3A97-4CE6-9100-908C61DA47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9206-77AF-45AB-B997-0D9EABCB20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79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4420-6447-4EC2-92A5-383523AD4A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001F-09E5-4903-95A6-4F858BF207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5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6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E389-FC8A-4A8D-AF4F-FAD6DC0083AC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B98F-80B7-4D53-8F3D-1933B40FE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A86EA3-4741-451C-A9C8-10C13C8B5C4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2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59A114-9B5A-491A-A16A-1CAF18D393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A10B03-7610-413A-A74E-EA3CED6102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1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../clipboard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customXml" Target="../ink/ink2.xml"/><Relationship Id="rId5" Type="http://schemas.openxmlformats.org/officeDocument/2006/relationships/image" Target="../../clipboard/media/image2.emf"/><Relationship Id="rId4" Type="http://schemas.openxmlformats.org/officeDocument/2006/relationships/customXml" Target="../ink/ink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Muscles of the Anterior Forearm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2386013" cy="4535488"/>
          </a:xfr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CA" sz="4000" dirty="0"/>
              <a:t>Muscles of </a:t>
            </a:r>
            <a:r>
              <a:rPr lang="en-CA" sz="4000" dirty="0" smtClean="0"/>
              <a:t>Forearm</a:t>
            </a:r>
            <a:r>
              <a:rPr lang="en-CA" sz="4000" dirty="0"/>
              <a:t/>
            </a:r>
            <a:br>
              <a:rPr lang="en-CA" sz="4000" dirty="0"/>
            </a:br>
            <a:endParaRPr lang="en-CA" sz="4000" dirty="0"/>
          </a:p>
        </p:txBody>
      </p:sp>
      <p:pic>
        <p:nvPicPr>
          <p:cNvPr id="26629" name="Picture 5" descr="Anatomy of the Forea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1213" y="73025"/>
            <a:ext cx="5526087" cy="666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2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re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73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2334"/>
            <a:ext cx="9144000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Anterior </a:t>
            </a:r>
            <a:r>
              <a:rPr lang="en-GB" sz="2800" b="1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compartement</a:t>
            </a:r>
            <a:r>
              <a:rPr lang="en-GB" sz="2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of forearm</a:t>
            </a:r>
            <a:endParaRPr lang="en-GB" sz="28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Flexor / pronator </a:t>
            </a:r>
            <a:r>
              <a:rPr lang="en-GB" sz="2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Compartment</a:t>
            </a:r>
            <a:endParaRPr lang="en-US" sz="28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953000" y="1179998"/>
            <a:ext cx="4191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3200" b="1" dirty="0" smtClean="0">
                <a:latin typeface="Arial" charset="0"/>
                <a:cs typeface="Times New Roman" pitchFamily="18" charset="0"/>
              </a:rPr>
              <a:t>Divided into: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b="1" u="sng" dirty="0" smtClean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Superficial group(5)</a:t>
            </a:r>
          </a:p>
          <a:p>
            <a:r>
              <a:rPr lang="en-US" sz="3200" b="1" dirty="0">
                <a:solidFill>
                  <a:srgbClr val="FF33CC"/>
                </a:solidFill>
              </a:rPr>
              <a:t>From lateral to medial</a:t>
            </a:r>
            <a:r>
              <a:rPr lang="en-US" sz="3200" b="1" dirty="0" smtClean="0">
                <a:solidFill>
                  <a:srgbClr val="FF33CC"/>
                </a:solidFill>
              </a:rPr>
              <a:t>:</a:t>
            </a:r>
            <a:endParaRPr lang="en-GB" sz="3200" b="1" dirty="0" smtClean="0">
              <a:solidFill>
                <a:srgbClr val="FF33CC"/>
              </a:solidFill>
              <a:latin typeface="Arial" charset="0"/>
              <a:cs typeface="Times New Roman" pitchFamily="18" charset="0"/>
            </a:endParaRPr>
          </a:p>
          <a:p>
            <a:pPr algn="l"/>
            <a:r>
              <a:rPr lang="en-GB" sz="2800" b="1" dirty="0" smtClean="0">
                <a:latin typeface="Arial" charset="0"/>
                <a:cs typeface="Times New Roman" pitchFamily="18" charset="0"/>
              </a:rPr>
              <a:t>- Pronator </a:t>
            </a:r>
            <a:r>
              <a:rPr lang="en-GB" sz="2800" b="1" dirty="0" err="1">
                <a:latin typeface="Arial" charset="0"/>
                <a:cs typeface="Times New Roman" pitchFamily="18" charset="0"/>
              </a:rPr>
              <a:t>teres</a:t>
            </a:r>
            <a:r>
              <a:rPr lang="en-GB" sz="2800" b="1" dirty="0">
                <a:latin typeface="Arial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-"/>
            </a:pPr>
            <a:r>
              <a:rPr lang="en-GB" sz="2800" b="1" dirty="0">
                <a:latin typeface="Arial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Arial" charset="0"/>
                <a:cs typeface="Times New Roman" pitchFamily="18" charset="0"/>
              </a:rPr>
              <a:t>Flexor </a:t>
            </a:r>
            <a:r>
              <a:rPr lang="en-GB" sz="2800" b="1" dirty="0">
                <a:latin typeface="Arial" charset="0"/>
                <a:cs typeface="Times New Roman" pitchFamily="18" charset="0"/>
              </a:rPr>
              <a:t>carpi </a:t>
            </a:r>
            <a:r>
              <a:rPr lang="en-GB" sz="2800" b="1" dirty="0" err="1">
                <a:latin typeface="Arial" charset="0"/>
                <a:cs typeface="Times New Roman" pitchFamily="18" charset="0"/>
              </a:rPr>
              <a:t>radialis</a:t>
            </a:r>
            <a:endParaRPr lang="en-GB" sz="2800" b="1" dirty="0">
              <a:latin typeface="Arial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GB" sz="2800" b="1" dirty="0">
                <a:latin typeface="Arial" charset="0"/>
                <a:cs typeface="Times New Roman" pitchFamily="18" charset="0"/>
              </a:rPr>
              <a:t> P</a:t>
            </a:r>
            <a:r>
              <a:rPr lang="en-GB" sz="2800" b="1" dirty="0" smtClean="0">
                <a:latin typeface="Arial" charset="0"/>
                <a:cs typeface="Times New Roman" pitchFamily="18" charset="0"/>
              </a:rPr>
              <a:t>almaris </a:t>
            </a:r>
            <a:r>
              <a:rPr lang="en-GB" sz="2800" b="1" dirty="0" err="1">
                <a:latin typeface="Arial" charset="0"/>
                <a:cs typeface="Times New Roman" pitchFamily="18" charset="0"/>
              </a:rPr>
              <a:t>longus</a:t>
            </a:r>
            <a:r>
              <a:rPr lang="en-GB" sz="2800" b="1" dirty="0">
                <a:latin typeface="Arial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-"/>
            </a:pPr>
            <a:r>
              <a:rPr lang="en-GB" sz="2800" b="1" dirty="0">
                <a:latin typeface="Arial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Arial" charset="0"/>
                <a:cs typeface="Times New Roman" pitchFamily="18" charset="0"/>
              </a:rPr>
              <a:t>Flexor </a:t>
            </a:r>
            <a:r>
              <a:rPr lang="en-GB" sz="2800" b="1" dirty="0" err="1">
                <a:latin typeface="Arial" charset="0"/>
                <a:cs typeface="Times New Roman" pitchFamily="18" charset="0"/>
              </a:rPr>
              <a:t>digitorum</a:t>
            </a:r>
            <a:r>
              <a:rPr lang="en-GB" sz="2800" b="1" dirty="0">
                <a:latin typeface="Arial" charset="0"/>
                <a:cs typeface="Times New Roman" pitchFamily="18" charset="0"/>
              </a:rPr>
              <a:t> </a:t>
            </a:r>
          </a:p>
          <a:p>
            <a:pPr algn="l"/>
            <a:r>
              <a:rPr lang="en-GB" sz="2800" b="1" dirty="0">
                <a:latin typeface="Arial" charset="0"/>
                <a:cs typeface="Times New Roman" pitchFamily="18" charset="0"/>
              </a:rPr>
              <a:t>  </a:t>
            </a:r>
            <a:r>
              <a:rPr lang="en-GB" sz="2800" b="1" dirty="0" err="1">
                <a:latin typeface="Arial" charset="0"/>
                <a:cs typeface="Times New Roman" pitchFamily="18" charset="0"/>
              </a:rPr>
              <a:t>superficialis</a:t>
            </a:r>
            <a:r>
              <a:rPr lang="en-GB" sz="2800" b="1" dirty="0">
                <a:latin typeface="Arial" charset="0"/>
                <a:cs typeface="Times New Roman" pitchFamily="18" charset="0"/>
              </a:rPr>
              <a:t>, </a:t>
            </a:r>
          </a:p>
          <a:p>
            <a:pPr algn="l">
              <a:buFontTx/>
              <a:buChar char="-"/>
            </a:pPr>
            <a:r>
              <a:rPr lang="en-GB" sz="2800" b="1" dirty="0">
                <a:latin typeface="Arial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Arial" charset="0"/>
                <a:cs typeface="Times New Roman" pitchFamily="18" charset="0"/>
              </a:rPr>
              <a:t>Flexor </a:t>
            </a:r>
            <a:r>
              <a:rPr lang="en-GB" sz="2800" b="1" dirty="0">
                <a:latin typeface="Arial" charset="0"/>
                <a:cs typeface="Times New Roman" pitchFamily="18" charset="0"/>
              </a:rPr>
              <a:t>carpi </a:t>
            </a:r>
            <a:r>
              <a:rPr lang="en-GB" sz="2800" b="1" dirty="0" err="1" smtClean="0">
                <a:latin typeface="Arial" charset="0"/>
                <a:cs typeface="Times New Roman" pitchFamily="18" charset="0"/>
              </a:rPr>
              <a:t>ulnaris</a:t>
            </a:r>
            <a:endParaRPr lang="en-GB" sz="2800" b="1" dirty="0" smtClean="0">
              <a:latin typeface="Arial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en-GB" sz="2800" b="1" dirty="0">
              <a:latin typeface="Arial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GB" sz="2800" b="1" dirty="0" smtClean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And :- ……</a:t>
            </a:r>
            <a:endParaRPr lang="en-US" sz="2800" b="1" dirty="0">
              <a:solidFill>
                <a:srgbClr val="00B05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048000" y="1457325"/>
            <a:ext cx="139065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Protonator teres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019425" y="2438400"/>
            <a:ext cx="162877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flexor carpi radialis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2895600" y="4572000"/>
            <a:ext cx="158115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flexor carpi ulnaris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819400" y="3657600"/>
            <a:ext cx="240982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flexor digitorum superficialis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13335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palmaris longus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2590800" y="1600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2438400" y="2590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 flipV="1">
            <a:off x="2438400" y="4267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2438400" y="3886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2514600" y="3124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12573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Brachioradialis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371600" y="2286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8100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endParaRPr lang="en-US" b="1" dirty="0" smtClean="0">
              <a:solidFill>
                <a:srgbClr val="0033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b="1" u="sng" dirty="0" smtClean="0">
                <a:solidFill>
                  <a:srgbClr val="00B050"/>
                </a:solidFill>
              </a:rPr>
              <a:t>DEEP </a:t>
            </a:r>
            <a:r>
              <a:rPr lang="en-US" b="1" u="sng" dirty="0">
                <a:solidFill>
                  <a:srgbClr val="00B050"/>
                </a:solidFill>
              </a:rPr>
              <a:t>GROUP (3)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0000CC"/>
                </a:solidFill>
              </a:rPr>
              <a:t>Flexor </a:t>
            </a:r>
            <a:r>
              <a:rPr lang="en-US" b="1" dirty="0" err="1">
                <a:solidFill>
                  <a:srgbClr val="0000CC"/>
                </a:solidFill>
              </a:rPr>
              <a:t>pollicis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longus</a:t>
            </a:r>
            <a:r>
              <a:rPr lang="en-US" b="1" dirty="0">
                <a:solidFill>
                  <a:srgbClr val="0000CC"/>
                </a:solidFill>
              </a:rPr>
              <a:t> (FPL)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0000CC"/>
                </a:solidFill>
              </a:rPr>
              <a:t>Flexor </a:t>
            </a:r>
            <a:r>
              <a:rPr lang="en-US" b="1" dirty="0" err="1">
                <a:solidFill>
                  <a:srgbClr val="0000CC"/>
                </a:solidFill>
              </a:rPr>
              <a:t>digitorum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profundus</a:t>
            </a:r>
            <a:r>
              <a:rPr lang="en-US" b="1" dirty="0">
                <a:solidFill>
                  <a:srgbClr val="0000CC"/>
                </a:solidFill>
              </a:rPr>
              <a:t> (</a:t>
            </a:r>
            <a:r>
              <a:rPr lang="en-US" b="1" dirty="0" smtClean="0">
                <a:solidFill>
                  <a:srgbClr val="0000CC"/>
                </a:solidFill>
              </a:rPr>
              <a:t>FDP)</a:t>
            </a:r>
            <a:endParaRPr lang="en-US" b="1" dirty="0">
              <a:solidFill>
                <a:srgbClr val="0000CC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0000CC"/>
                </a:solidFill>
              </a:rPr>
              <a:t>Pronator </a:t>
            </a:r>
            <a:r>
              <a:rPr lang="en-US" b="1" dirty="0" err="1">
                <a:solidFill>
                  <a:srgbClr val="0000CC"/>
                </a:solidFill>
              </a:rPr>
              <a:t>quadratus</a:t>
            </a:r>
            <a:r>
              <a:rPr lang="en-US" b="1" dirty="0">
                <a:solidFill>
                  <a:srgbClr val="0000CC"/>
                </a:solidFill>
              </a:rPr>
              <a:t> (PQ)</a:t>
            </a:r>
          </a:p>
          <a:p>
            <a:endParaRPr lang="ar-SA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19100" y="94446"/>
            <a:ext cx="8229600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Anterior </a:t>
            </a:r>
            <a:r>
              <a:rPr lang="en-GB" sz="2800" b="1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compartement</a:t>
            </a:r>
            <a:r>
              <a:rPr lang="en-GB" sz="2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of forearm</a:t>
            </a:r>
            <a:endParaRPr lang="en-GB" sz="28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Flexor / pronator </a:t>
            </a:r>
            <a:r>
              <a:rPr lang="en-GB" sz="2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Compartment</a:t>
            </a:r>
            <a:endParaRPr lang="en-US" sz="28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026" name="Picture 2" descr="http://www.usi.edu/science/biology/mkhopper/Gross%20Anatomy%20of%20Muscles-Week9/Images/ModelForearmAnteriorDe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  <a:solidFill>
            <a:srgbClr val="FFFFCC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SUPERFICIAL GROUP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b="1" u="sng" dirty="0">
                <a:solidFill>
                  <a:srgbClr val="FF0000"/>
                </a:solidFill>
              </a:rPr>
              <a:t>ORIGINS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3300"/>
                </a:solidFill>
              </a:rPr>
              <a:t>All 5 muscles have a </a:t>
            </a:r>
            <a:r>
              <a:rPr lang="en-US" sz="2800" b="1" dirty="0">
                <a:solidFill>
                  <a:srgbClr val="FF33CC"/>
                </a:solidFill>
              </a:rPr>
              <a:t>HUMERAL </a:t>
            </a:r>
            <a:r>
              <a:rPr lang="en-US" sz="2800" b="1" dirty="0" smtClean="0">
                <a:solidFill>
                  <a:srgbClr val="FF33CC"/>
                </a:solidFill>
              </a:rPr>
              <a:t>HEAD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33CC"/>
                </a:solidFill>
              </a:rPr>
              <a:t> </a:t>
            </a:r>
            <a:r>
              <a:rPr lang="en-US" sz="2800" dirty="0">
                <a:solidFill>
                  <a:srgbClr val="003300"/>
                </a:solidFill>
              </a:rPr>
              <a:t>(arising from the </a:t>
            </a:r>
            <a:r>
              <a:rPr lang="en-US" sz="2800" u="sng" dirty="0">
                <a:solidFill>
                  <a:srgbClr val="003300"/>
                </a:solidFill>
              </a:rPr>
              <a:t>front of medial epicondyle of </a:t>
            </a:r>
            <a:r>
              <a:rPr lang="en-US" sz="2800" u="sng" dirty="0" err="1">
                <a:solidFill>
                  <a:srgbClr val="003300"/>
                </a:solidFill>
              </a:rPr>
              <a:t>humerus</a:t>
            </a:r>
            <a:r>
              <a:rPr lang="en-US" sz="2800" dirty="0">
                <a:solidFill>
                  <a:srgbClr val="003300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ommon </a:t>
            </a:r>
            <a:r>
              <a:rPr lang="en-US" sz="2800" dirty="0">
                <a:solidFill>
                  <a:srgbClr val="FF0000"/>
                </a:solidFill>
              </a:rPr>
              <a:t>flexor origin</a:t>
            </a:r>
            <a:r>
              <a:rPr lang="en-US" sz="2800" dirty="0">
                <a:solidFill>
                  <a:srgbClr val="003300"/>
                </a:solidFill>
              </a:rPr>
              <a:t>). </a:t>
            </a:r>
            <a:endParaRPr lang="en-US" sz="2800" dirty="0" smtClean="0">
              <a:solidFill>
                <a:srgbClr val="0033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u="sng" dirty="0" smtClean="0">
                <a:solidFill>
                  <a:srgbClr val="00B050"/>
                </a:solidFill>
              </a:rPr>
              <a:t>IN </a:t>
            </a:r>
            <a:r>
              <a:rPr lang="en-US" sz="2800" u="sng" dirty="0">
                <a:solidFill>
                  <a:srgbClr val="00B050"/>
                </a:solidFill>
              </a:rPr>
              <a:t>ADDITION: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3300"/>
                </a:solidFill>
              </a:rPr>
              <a:t>3 out of 5 muscles have an </a:t>
            </a:r>
            <a:r>
              <a:rPr lang="en-US" sz="2800" b="1" dirty="0">
                <a:solidFill>
                  <a:srgbClr val="0070C0"/>
                </a:solidFill>
              </a:rPr>
              <a:t>ULNAR HEAD</a:t>
            </a:r>
            <a:r>
              <a:rPr lang="en-US" sz="2800" b="1" dirty="0">
                <a:solidFill>
                  <a:srgbClr val="003300"/>
                </a:solidFill>
              </a:rPr>
              <a:t>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PT &amp; FDS</a:t>
            </a:r>
            <a:r>
              <a:rPr lang="en-US" sz="2800" dirty="0">
                <a:solidFill>
                  <a:srgbClr val="0000CC"/>
                </a:solidFill>
              </a:rPr>
              <a:t>: </a:t>
            </a:r>
            <a:r>
              <a:rPr lang="en-US" sz="2800" dirty="0"/>
              <a:t>arise from medial border of </a:t>
            </a:r>
            <a:r>
              <a:rPr lang="en-US" sz="2800" u="sng" dirty="0"/>
              <a:t>coronoid process</a:t>
            </a:r>
            <a:r>
              <a:rPr lang="en-US" sz="2800" dirty="0"/>
              <a:t> of ulna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FCU</a:t>
            </a:r>
            <a:r>
              <a:rPr lang="en-US" sz="2800" dirty="0"/>
              <a:t>: arises from medial surface of </a:t>
            </a:r>
            <a:r>
              <a:rPr lang="en-US" sz="2800" u="sng" dirty="0"/>
              <a:t>olecranon process</a:t>
            </a:r>
            <a:r>
              <a:rPr lang="en-US" sz="2800" dirty="0"/>
              <a:t>  &amp; posterior border of shaft of ulna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3300"/>
                </a:solidFill>
              </a:rPr>
              <a:t>One muscle has a </a:t>
            </a:r>
            <a:r>
              <a:rPr lang="en-US" sz="2800" b="1" dirty="0">
                <a:solidFill>
                  <a:srgbClr val="FF6600"/>
                </a:solidFill>
              </a:rPr>
              <a:t>RADIAL HEAD: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FDS</a:t>
            </a:r>
            <a:r>
              <a:rPr lang="en-US" sz="2800" dirty="0"/>
              <a:t>: arises from oblique line &amp; anterior border of shaft of radius</a:t>
            </a:r>
          </a:p>
          <a:p>
            <a:pPr marL="609600" indent="-609600">
              <a:lnSpc>
                <a:spcPct val="80000"/>
              </a:lnSpc>
            </a:pPr>
            <a:endParaRPr lang="en-US" sz="2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5029200" y="609600"/>
            <a:ext cx="3505200" cy="2514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900486" y="696913"/>
            <a:ext cx="5123717" cy="6370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Functional organization:</a:t>
            </a:r>
          </a:p>
          <a:p>
            <a:pPr algn="l"/>
            <a:r>
              <a:rPr lang="en-US" b="1" dirty="0" smtClean="0">
                <a:latin typeface="Arial" charset="0"/>
              </a:rPr>
              <a:t>3 muscles mainly flex </a:t>
            </a:r>
            <a:r>
              <a:rPr lang="en-US" b="1" dirty="0">
                <a:latin typeface="Arial" charset="0"/>
              </a:rPr>
              <a:t>at 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wrist</a:t>
            </a:r>
            <a:r>
              <a:rPr lang="en-US" b="1" dirty="0">
                <a:latin typeface="Arial" charset="0"/>
              </a:rPr>
              <a:t>.</a:t>
            </a:r>
          </a:p>
          <a:p>
            <a:pPr algn="l"/>
            <a:endParaRPr lang="en-US" b="1" dirty="0">
              <a:latin typeface="Arial" charset="0"/>
            </a:endParaRPr>
          </a:p>
          <a:p>
            <a:pPr algn="l">
              <a:buFontTx/>
              <a:buChar char="-"/>
            </a:pPr>
            <a:r>
              <a:rPr lang="en-US" b="1" dirty="0">
                <a:latin typeface="Arial" charset="0"/>
              </a:rPr>
              <a:t> Flexor carpi </a:t>
            </a:r>
            <a:r>
              <a:rPr lang="en-US" b="1" dirty="0" err="1">
                <a:latin typeface="Arial" charset="0"/>
              </a:rPr>
              <a:t>radialis</a:t>
            </a:r>
            <a:endParaRPr lang="en-US" b="1" dirty="0">
              <a:latin typeface="Arial" charset="0"/>
            </a:endParaRPr>
          </a:p>
          <a:p>
            <a:pPr algn="l">
              <a:buFontTx/>
              <a:buChar char="-"/>
            </a:pPr>
            <a:r>
              <a:rPr lang="en-US" b="1" dirty="0">
                <a:latin typeface="Arial" charset="0"/>
              </a:rPr>
              <a:t> Palmaris </a:t>
            </a:r>
            <a:r>
              <a:rPr lang="en-US" b="1" dirty="0" err="1">
                <a:latin typeface="Arial" charset="0"/>
              </a:rPr>
              <a:t>longus</a:t>
            </a:r>
            <a:endParaRPr lang="en-US" b="1" dirty="0">
              <a:latin typeface="Arial" charset="0"/>
            </a:endParaRPr>
          </a:p>
          <a:p>
            <a:pPr algn="l">
              <a:buFontTx/>
              <a:buChar char="-"/>
            </a:pPr>
            <a:r>
              <a:rPr lang="en-US" b="1" dirty="0">
                <a:latin typeface="Arial" charset="0"/>
              </a:rPr>
              <a:t> Flexor carpi </a:t>
            </a:r>
            <a:r>
              <a:rPr lang="en-US" b="1" dirty="0" err="1" smtClean="0">
                <a:latin typeface="Arial" charset="0"/>
              </a:rPr>
              <a:t>ulnaris</a:t>
            </a:r>
            <a:endParaRPr lang="en-US" b="1" dirty="0" smtClean="0">
              <a:latin typeface="Arial" charset="0"/>
            </a:endParaRPr>
          </a:p>
          <a:p>
            <a:pPr algn="l">
              <a:buFontTx/>
              <a:buChar char="-"/>
            </a:pPr>
            <a:endParaRPr lang="en-US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/>
              <a:t>Any “</a:t>
            </a:r>
            <a:r>
              <a:rPr lang="en-US" b="1" dirty="0">
                <a:solidFill>
                  <a:srgbClr val="00B050"/>
                </a:solidFill>
              </a:rPr>
              <a:t>carpi</a:t>
            </a:r>
            <a:r>
              <a:rPr lang="en-US" b="1" dirty="0"/>
              <a:t>” is inserted into metacarpal bone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rgbClr val="FF33CC"/>
                </a:solidFill>
              </a:rPr>
              <a:t>FCR</a:t>
            </a:r>
            <a:r>
              <a:rPr lang="en-US" b="1" dirty="0"/>
              <a:t> </a:t>
            </a:r>
            <a:r>
              <a:rPr lang="en-US" b="1" dirty="0" smtClean="0"/>
              <a:t>:(</a:t>
            </a:r>
            <a:r>
              <a:rPr lang="en-US" b="1" dirty="0"/>
              <a:t>flexion + abduction of wrist joint): inserted into 2</a:t>
            </a:r>
            <a:r>
              <a:rPr lang="en-US" b="1" baseline="30000" dirty="0"/>
              <a:t>nd</a:t>
            </a:r>
            <a:r>
              <a:rPr lang="en-US" b="1" dirty="0"/>
              <a:t> &amp; 3</a:t>
            </a:r>
            <a:r>
              <a:rPr lang="en-US" b="1" baseline="30000" dirty="0"/>
              <a:t>rd</a:t>
            </a:r>
            <a:r>
              <a:rPr lang="en-US" b="1" dirty="0"/>
              <a:t> metacarpal bones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rgbClr val="FF33CC"/>
                </a:solidFill>
              </a:rPr>
              <a:t>FCU</a:t>
            </a:r>
            <a:r>
              <a:rPr lang="en-US" b="1" dirty="0"/>
              <a:t> </a:t>
            </a:r>
            <a:r>
              <a:rPr lang="en-US" b="1" dirty="0" smtClean="0"/>
              <a:t>:(</a:t>
            </a:r>
            <a:r>
              <a:rPr lang="en-US" b="1" dirty="0"/>
              <a:t>flexion + adduction of wrist joint): inserted into 5</a:t>
            </a:r>
            <a:r>
              <a:rPr lang="en-US" b="1" baseline="30000" dirty="0"/>
              <a:t>th</a:t>
            </a:r>
            <a:r>
              <a:rPr lang="en-US" b="1" dirty="0"/>
              <a:t> metacarpal bone (+ pisiform &amp; hamate)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rgbClr val="FF33CC"/>
                </a:solidFill>
              </a:rPr>
              <a:t>PL</a:t>
            </a:r>
            <a:r>
              <a:rPr lang="en-US" b="1" dirty="0"/>
              <a:t> </a:t>
            </a:r>
            <a:r>
              <a:rPr lang="en-US" b="1" dirty="0" smtClean="0"/>
              <a:t>:(</a:t>
            </a:r>
            <a:r>
              <a:rPr lang="en-US" b="1" dirty="0"/>
              <a:t>flexion of wrist joint): inserted into </a:t>
            </a:r>
            <a:r>
              <a:rPr lang="en-US" b="1" dirty="0">
                <a:solidFill>
                  <a:srgbClr val="00B0F0"/>
                </a:solidFill>
              </a:rPr>
              <a:t>palmar </a:t>
            </a:r>
            <a:r>
              <a:rPr lang="en-US" b="1" dirty="0" err="1">
                <a:solidFill>
                  <a:srgbClr val="00B0F0"/>
                </a:solidFill>
              </a:rPr>
              <a:t>aponeurosis</a:t>
            </a:r>
            <a:endParaRPr lang="en-US" b="1" dirty="0">
              <a:solidFill>
                <a:srgbClr val="00B0F0"/>
              </a:solidFill>
            </a:endParaRPr>
          </a:p>
          <a:p>
            <a:pPr algn="l">
              <a:buFontTx/>
              <a:buChar char="-"/>
            </a:pPr>
            <a:endParaRPr lang="en-US" b="1" dirty="0">
              <a:latin typeface="Arial" charset="0"/>
            </a:endParaRPr>
          </a:p>
        </p:txBody>
      </p:sp>
      <p:pic>
        <p:nvPicPr>
          <p:cNvPr id="22532" name="Picture 3" descr="lis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429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4"/>
          <p:cNvSpPr>
            <a:spLocks noChangeArrowheads="1" noChangeShapeType="1" noTextEdit="1"/>
          </p:cNvSpPr>
          <p:nvPr/>
        </p:nvSpPr>
        <p:spPr bwMode="auto">
          <a:xfrm>
            <a:off x="-33564" y="1660575"/>
            <a:ext cx="173355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 dirty="0">
                <a:solidFill>
                  <a:srgbClr val="800000"/>
                </a:solidFill>
                <a:latin typeface="Arial Black"/>
              </a:rPr>
              <a:t>Flexor Carpi </a:t>
            </a:r>
            <a:r>
              <a:rPr lang="en-US" sz="1200" kern="10" dirty="0" err="1">
                <a:solidFill>
                  <a:srgbClr val="800000"/>
                </a:solidFill>
                <a:latin typeface="Arial Black"/>
              </a:rPr>
              <a:t>Radialis</a:t>
            </a:r>
            <a:endParaRPr lang="en-US" sz="1200" kern="10" dirty="0">
              <a:solidFill>
                <a:srgbClr val="800000"/>
              </a:solidFill>
              <a:latin typeface="Arial Black"/>
            </a:endParaRPr>
          </a:p>
        </p:txBody>
      </p:sp>
      <p:sp>
        <p:nvSpPr>
          <p:cNvPr id="22534" name="WordArt 5"/>
          <p:cNvSpPr>
            <a:spLocks noChangeArrowheads="1" noChangeShapeType="1" noTextEdit="1"/>
          </p:cNvSpPr>
          <p:nvPr/>
        </p:nvSpPr>
        <p:spPr bwMode="auto">
          <a:xfrm>
            <a:off x="2500312" y="3157637"/>
            <a:ext cx="140017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 dirty="0">
                <a:solidFill>
                  <a:srgbClr val="800000"/>
                </a:solidFill>
                <a:latin typeface="Arial Black"/>
              </a:rPr>
              <a:t>Palmaris </a:t>
            </a:r>
            <a:r>
              <a:rPr lang="en-US" sz="1200" kern="10" dirty="0" err="1">
                <a:solidFill>
                  <a:srgbClr val="800000"/>
                </a:solidFill>
                <a:latin typeface="Arial Black"/>
              </a:rPr>
              <a:t>Longus</a:t>
            </a:r>
            <a:endParaRPr lang="en-US" sz="1200" kern="10" dirty="0">
              <a:solidFill>
                <a:srgbClr val="800000"/>
              </a:solidFill>
              <a:latin typeface="Arial Black"/>
            </a:endParaRPr>
          </a:p>
        </p:txBody>
      </p:sp>
      <p:sp>
        <p:nvSpPr>
          <p:cNvPr id="22535" name="WordArt 6"/>
          <p:cNvSpPr>
            <a:spLocks noChangeArrowheads="1" noChangeShapeType="1" noTextEdit="1"/>
          </p:cNvSpPr>
          <p:nvPr/>
        </p:nvSpPr>
        <p:spPr bwMode="auto">
          <a:xfrm>
            <a:off x="1869621" y="4648200"/>
            <a:ext cx="16383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Flexor Carpi ulnaris</a:t>
            </a: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H="1" flipV="1">
            <a:off x="2057400" y="35560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H="1">
            <a:off x="1952171" y="331366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1383392" y="2169886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18738"/>
            <a:ext cx="8229600" cy="1143000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SUPERFICIAL GROUP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738"/>
            <a:ext cx="8229600" cy="81946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Pronator </a:t>
            </a: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858" y="685800"/>
            <a:ext cx="4757057" cy="5715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3300"/>
                </a:solidFill>
              </a:rPr>
              <a:t>One pronator of </a:t>
            </a:r>
            <a:r>
              <a:rPr lang="en-US" sz="2800" dirty="0" err="1" smtClean="0">
                <a:solidFill>
                  <a:srgbClr val="003300"/>
                </a:solidFill>
              </a:rPr>
              <a:t>radioulnar</a:t>
            </a:r>
            <a:r>
              <a:rPr lang="en-US" sz="2800" dirty="0" smtClean="0">
                <a:solidFill>
                  <a:srgbClr val="003300"/>
                </a:solidFill>
              </a:rPr>
              <a:t> joints </a:t>
            </a:r>
            <a:r>
              <a:rPr lang="en-US" sz="2800" u="sng" dirty="0" smtClean="0">
                <a:solidFill>
                  <a:srgbClr val="FF33CC"/>
                </a:solidFill>
              </a:rPr>
              <a:t>Pronator </a:t>
            </a:r>
            <a:r>
              <a:rPr lang="en-US" sz="2800" u="sng" dirty="0" err="1" smtClean="0">
                <a:solidFill>
                  <a:srgbClr val="FF33CC"/>
                </a:solidFill>
              </a:rPr>
              <a:t>Teres</a:t>
            </a:r>
            <a:r>
              <a:rPr lang="en-US" sz="2800" u="sng" dirty="0" smtClean="0">
                <a:solidFill>
                  <a:srgbClr val="FF33CC"/>
                </a:solidFill>
              </a:rPr>
              <a:t> </a:t>
            </a:r>
            <a:r>
              <a:rPr lang="en-US" sz="2800" dirty="0" smtClean="0"/>
              <a:t>produces powerful pronation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Any muscle acting on </a:t>
            </a:r>
            <a:r>
              <a:rPr lang="en-US" sz="2800" dirty="0" err="1" smtClean="0">
                <a:solidFill>
                  <a:srgbClr val="00B050"/>
                </a:solidFill>
              </a:rPr>
              <a:t>radioulnar</a:t>
            </a:r>
            <a:r>
              <a:rPr lang="en-US" sz="2800" dirty="0" smtClean="0">
                <a:solidFill>
                  <a:srgbClr val="00B050"/>
                </a:solidFill>
              </a:rPr>
              <a:t> joint must be inserted into radius</a:t>
            </a:r>
          </a:p>
          <a:p>
            <a:r>
              <a:rPr lang="en-US" sz="2800" b="1" dirty="0" smtClean="0"/>
              <a:t>Origin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Medial epicondyle of </a:t>
            </a:r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Insertion:</a:t>
            </a:r>
            <a:r>
              <a:rPr lang="en-US" sz="2800" dirty="0" smtClean="0">
                <a:solidFill>
                  <a:srgbClr val="0000CC"/>
                </a:solidFill>
              </a:rPr>
              <a:t> middle of lateral surface of shaft of radius (point of maximum curvature)</a:t>
            </a:r>
            <a:endParaRPr lang="en-US" sz="2800" u="sng" dirty="0">
              <a:solidFill>
                <a:srgbClr val="0000CC"/>
              </a:solidFill>
            </a:endParaRPr>
          </a:p>
        </p:txBody>
      </p:sp>
      <p:pic>
        <p:nvPicPr>
          <p:cNvPr id="2050" name="Picture 2" descr="http://www.rci.rutgers.edu/~uzwiak/AnatPhys/APFallLect15_files/image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t="8843" r="41970" b="4330"/>
          <a:stretch/>
        </p:blipFill>
        <p:spPr bwMode="auto">
          <a:xfrm>
            <a:off x="4724400" y="56242"/>
            <a:ext cx="2583543" cy="29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egacy.owensboro.kctcs.edu/gcaplan/anat/images/Image39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r="37143"/>
          <a:stretch/>
        </p:blipFill>
        <p:spPr bwMode="auto">
          <a:xfrm>
            <a:off x="6400800" y="2895600"/>
            <a:ext cx="272142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/>
      <p:bldP spid="138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4196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Flexor Carpi </a:t>
            </a:r>
            <a:r>
              <a:rPr lang="en-US" b="1" dirty="0" err="1">
                <a:solidFill>
                  <a:srgbClr val="0070C0"/>
                </a:solidFill>
              </a:rPr>
              <a:t>Radialis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343400" cy="5181600"/>
          </a:xfrm>
        </p:spPr>
        <p:txBody>
          <a:bodyPr/>
          <a:lstStyle/>
          <a:p>
            <a:r>
              <a:rPr lang="en-US" b="1" dirty="0"/>
              <a:t>Origin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Medial epicondyle of </a:t>
            </a:r>
            <a:r>
              <a:rPr lang="en-US" dirty="0" err="1"/>
              <a:t>humerus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6600"/>
                </a:solidFill>
              </a:rPr>
              <a:t>Insertion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Base of 2</a:t>
            </a:r>
            <a:r>
              <a:rPr lang="en-US" baseline="30000" dirty="0"/>
              <a:t>nd</a:t>
            </a:r>
            <a:r>
              <a:rPr lang="en-US" dirty="0"/>
              <a:t> &amp; 3</a:t>
            </a:r>
            <a:r>
              <a:rPr lang="en-US" baseline="30000" dirty="0"/>
              <a:t>rd</a:t>
            </a:r>
            <a:r>
              <a:rPr lang="en-US" dirty="0"/>
              <a:t> metacarpals, anterior (palmar surface)</a:t>
            </a:r>
          </a:p>
        </p:txBody>
      </p:sp>
      <p:pic>
        <p:nvPicPr>
          <p:cNvPr id="35844" name="Picture 4" descr="E:\Kine\msclsfrmflxcrprd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0"/>
            <a:ext cx="345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3429000" y="4724400"/>
            <a:ext cx="3276600" cy="381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5105400" y="4876800"/>
            <a:ext cx="17526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4114800" y="838200"/>
            <a:ext cx="4572000" cy="1600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81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Flexor Carpi Radialis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/>
            <a:r>
              <a:rPr lang="en-US"/>
              <a:t>Flexion of wrist</a:t>
            </a:r>
          </a:p>
          <a:p>
            <a:pPr lvl="1"/>
            <a:r>
              <a:rPr lang="en-US"/>
              <a:t>Abduction of wrist</a:t>
            </a:r>
          </a:p>
          <a:p>
            <a:pPr lvl="1"/>
            <a:r>
              <a:rPr lang="en-US"/>
              <a:t>Weak flexion of elbow</a:t>
            </a:r>
          </a:p>
          <a:p>
            <a:endParaRPr lang="en-US"/>
          </a:p>
          <a:p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/>
            <a:r>
              <a:rPr lang="en-US"/>
              <a:t>Median nerve (C6,7)</a:t>
            </a:r>
          </a:p>
        </p:txBody>
      </p:sp>
      <p:pic>
        <p:nvPicPr>
          <p:cNvPr id="36868" name="Picture 1028" descr="E:\Kine\msclsfrmflxcrprd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609600"/>
            <a:ext cx="465931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Palmaris </a:t>
            </a:r>
            <a:r>
              <a:rPr lang="en-US" b="1" dirty="0" err="1">
                <a:solidFill>
                  <a:srgbClr val="0070C0"/>
                </a:solidFill>
              </a:rPr>
              <a:t>Longus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/>
              <a:t>Origin:</a:t>
            </a:r>
          </a:p>
          <a:p>
            <a:pPr lvl="1"/>
            <a:r>
              <a:rPr lang="en-US" b="1"/>
              <a:t>Medial epicondyle of humerus</a:t>
            </a:r>
          </a:p>
          <a:p>
            <a:pPr lvl="1"/>
            <a:endParaRPr lang="en-US" b="1"/>
          </a:p>
          <a:p>
            <a:r>
              <a:rPr lang="en-US" b="1">
                <a:solidFill>
                  <a:srgbClr val="FF6600"/>
                </a:solidFill>
              </a:rPr>
              <a:t>Insertion:</a:t>
            </a:r>
          </a:p>
          <a:p>
            <a:pPr lvl="1"/>
            <a:r>
              <a:rPr lang="en-US" b="1"/>
              <a:t>Palmar aponeurosis of the 2</a:t>
            </a:r>
            <a:r>
              <a:rPr lang="en-US" b="1" baseline="30000"/>
              <a:t>nd</a:t>
            </a:r>
            <a:r>
              <a:rPr lang="en-US" b="1"/>
              <a:t>, 3</a:t>
            </a:r>
            <a:r>
              <a:rPr lang="en-US" b="1" baseline="30000"/>
              <a:t>rd</a:t>
            </a:r>
            <a:r>
              <a:rPr lang="en-US" b="1"/>
              <a:t>, 4</a:t>
            </a:r>
            <a:r>
              <a:rPr lang="en-US" b="1" baseline="30000"/>
              <a:t>th</a:t>
            </a:r>
            <a:r>
              <a:rPr lang="en-US" b="1"/>
              <a:t>, &amp; 5</a:t>
            </a:r>
            <a:r>
              <a:rPr lang="en-US" b="1" baseline="30000"/>
              <a:t>th</a:t>
            </a:r>
            <a:r>
              <a:rPr lang="en-US" b="1"/>
              <a:t> metacarpals</a:t>
            </a:r>
          </a:p>
        </p:txBody>
      </p:sp>
      <p:pic>
        <p:nvPicPr>
          <p:cNvPr id="37892" name="Picture 4" descr="E:\Kine\msclsfrmplmrslng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1828800" y="685800"/>
            <a:ext cx="6781800" cy="1600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191000" y="4876800"/>
            <a:ext cx="1752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67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388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Palmaris </a:t>
            </a:r>
            <a:r>
              <a:rPr lang="en-US" b="1" dirty="0" err="1"/>
              <a:t>Longus</a:t>
            </a:r>
            <a:endParaRPr lang="en-US" b="1" dirty="0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581400" cy="4876800"/>
          </a:xfrm>
        </p:spPr>
        <p:txBody>
          <a:bodyPr/>
          <a:lstStyle/>
          <a:p>
            <a:r>
              <a:rPr lang="en-US" b="1">
                <a:solidFill>
                  <a:schemeClr val="hlink"/>
                </a:solidFill>
              </a:rPr>
              <a:t>Action:</a:t>
            </a:r>
          </a:p>
          <a:p>
            <a:pPr lvl="1"/>
            <a:r>
              <a:rPr lang="en-US" b="1"/>
              <a:t>Flexion of wrist</a:t>
            </a:r>
          </a:p>
          <a:p>
            <a:pPr lvl="1"/>
            <a:r>
              <a:rPr lang="en-US" b="1"/>
              <a:t>Weak flexion of elbow</a:t>
            </a:r>
          </a:p>
          <a:p>
            <a:pPr lvl="1"/>
            <a:endParaRPr lang="en-US" b="1"/>
          </a:p>
          <a:p>
            <a:r>
              <a:rPr lang="en-US" b="1">
                <a:solidFill>
                  <a:srgbClr val="FF6600"/>
                </a:solidFill>
              </a:rPr>
              <a:t>Innervation:</a:t>
            </a:r>
          </a:p>
          <a:p>
            <a:pPr lvl="1"/>
            <a:r>
              <a:rPr lang="en-US" b="1"/>
              <a:t>Median nerve (C6,7)</a:t>
            </a:r>
          </a:p>
        </p:txBody>
      </p:sp>
      <p:pic>
        <p:nvPicPr>
          <p:cNvPr id="50183" name="Picture 1031" descr="E:\Kine\msclsfrmplmrsl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0"/>
            <a:ext cx="5465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Name and identify the muscles in the anterior (flexor/pronator) and posterior (extensor/supinator) compartments of the forearm, noting their relations.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identify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neurovascular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structures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posterior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compartments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forearm, noting their relations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Discuss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muscles in the anterior and posterior compartment of the forearm.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80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Flexor </a:t>
            </a:r>
            <a:r>
              <a:rPr lang="en-US" b="1" dirty="0" err="1">
                <a:solidFill>
                  <a:srgbClr val="0070C0"/>
                </a:solidFill>
              </a:rPr>
              <a:t>Digitorum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Superficialis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Origin</a:t>
            </a:r>
            <a:r>
              <a:rPr lang="en-US" dirty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Humeral </a:t>
            </a:r>
            <a:r>
              <a:rPr lang="en-US" dirty="0" err="1" smtClean="0">
                <a:solidFill>
                  <a:srgbClr val="FF0000"/>
                </a:solidFill>
              </a:rPr>
              <a:t>head</a:t>
            </a:r>
            <a:r>
              <a:rPr lang="en-US" dirty="0" err="1" smtClean="0"/>
              <a:t>:Medial</a:t>
            </a:r>
            <a:r>
              <a:rPr lang="en-US" dirty="0" smtClean="0"/>
              <a:t> </a:t>
            </a:r>
            <a:r>
              <a:rPr lang="en-US" dirty="0"/>
              <a:t>epicondyle of </a:t>
            </a:r>
            <a:r>
              <a:rPr lang="en-US" dirty="0" err="1"/>
              <a:t>humerus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Ulnar </a:t>
            </a:r>
            <a:r>
              <a:rPr lang="en-US" dirty="0">
                <a:solidFill>
                  <a:srgbClr val="FF0000"/>
                </a:solidFill>
              </a:rPr>
              <a:t>Head</a:t>
            </a:r>
            <a:r>
              <a:rPr lang="en-US" dirty="0"/>
              <a:t>: medial coronoid process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Radial Head</a:t>
            </a:r>
            <a:r>
              <a:rPr lang="en-US" dirty="0"/>
              <a:t>:  upper 2/3 of anterior border of radius</a:t>
            </a:r>
          </a:p>
        </p:txBody>
      </p:sp>
      <p:pic>
        <p:nvPicPr>
          <p:cNvPr id="47108" name="Picture 4" descr="E:\Kine\msclsfrmflxdgtrmsprfc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4114800" y="609600"/>
            <a:ext cx="4572000" cy="2362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3810000" y="1143000"/>
            <a:ext cx="4419600" cy="2514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4038600" y="2667000"/>
            <a:ext cx="2819400" cy="2209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96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648200" cy="59436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Insertion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by </a:t>
            </a:r>
            <a:r>
              <a:rPr lang="en-US" dirty="0">
                <a:solidFill>
                  <a:srgbClr val="0000CC"/>
                </a:solidFill>
              </a:rPr>
              <a:t>4 tendons into the middle phalanges of medial 4 </a:t>
            </a:r>
            <a:r>
              <a:rPr lang="en-US" dirty="0" smtClean="0">
                <a:solidFill>
                  <a:srgbClr val="0000CC"/>
                </a:solidFill>
              </a:rPr>
              <a:t>fingers</a:t>
            </a:r>
          </a:p>
          <a:p>
            <a:r>
              <a:rPr lang="en-US" u="sng" dirty="0">
                <a:solidFill>
                  <a:srgbClr val="003300"/>
                </a:solidFill>
              </a:rPr>
              <a:t>Action</a:t>
            </a:r>
            <a:r>
              <a:rPr lang="en-US" dirty="0">
                <a:solidFill>
                  <a:srgbClr val="003300"/>
                </a:solidFill>
              </a:rPr>
              <a:t>:</a:t>
            </a:r>
          </a:p>
          <a:p>
            <a:r>
              <a:rPr lang="en-US" dirty="0">
                <a:solidFill>
                  <a:srgbClr val="0000CC"/>
                </a:solidFill>
              </a:rPr>
              <a:t>produces flexion of proximal </a:t>
            </a:r>
            <a:r>
              <a:rPr lang="en-US" dirty="0" err="1">
                <a:solidFill>
                  <a:srgbClr val="0000CC"/>
                </a:solidFill>
              </a:rPr>
              <a:t>interphalangeal</a:t>
            </a:r>
            <a:r>
              <a:rPr lang="en-US" dirty="0">
                <a:solidFill>
                  <a:srgbClr val="0000CC"/>
                </a:solidFill>
              </a:rPr>
              <a:t> &amp; </a:t>
            </a:r>
            <a:r>
              <a:rPr lang="en-US" dirty="0" err="1">
                <a:solidFill>
                  <a:srgbClr val="0000CC"/>
                </a:solidFill>
              </a:rPr>
              <a:t>metacarpophalangeal</a:t>
            </a:r>
            <a:r>
              <a:rPr lang="en-US" dirty="0">
                <a:solidFill>
                  <a:srgbClr val="0000CC"/>
                </a:solidFill>
              </a:rPr>
              <a:t> joints of medial 4 fingers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E:\Kine\msclsfrmflxdgtrmsprfc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29029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181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Flexor </a:t>
            </a:r>
            <a:r>
              <a:rPr lang="en-US" b="1" dirty="0" err="1">
                <a:solidFill>
                  <a:srgbClr val="0070C0"/>
                </a:solidFill>
              </a:rPr>
              <a:t>Digitorum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Superficialis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35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Flexor Carpi </a:t>
            </a:r>
            <a:r>
              <a:rPr lang="en-US" b="1" dirty="0" err="1">
                <a:solidFill>
                  <a:srgbClr val="0070C0"/>
                </a:solidFill>
              </a:rPr>
              <a:t>Ulnaris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/>
          <a:lstStyle/>
          <a:p>
            <a:r>
              <a:rPr lang="en-US" b="1"/>
              <a:t>Origin</a:t>
            </a:r>
            <a:r>
              <a:rPr lang="en-US"/>
              <a:t>:</a:t>
            </a:r>
          </a:p>
          <a:p>
            <a:pPr lvl="1"/>
            <a:r>
              <a:rPr lang="en-US"/>
              <a:t>Medial epicondyle of humerus</a:t>
            </a:r>
          </a:p>
          <a:p>
            <a:pPr lvl="1"/>
            <a:r>
              <a:rPr lang="en-US"/>
              <a:t>Posterior aspect of the proximal ulna</a:t>
            </a:r>
          </a:p>
          <a:p>
            <a:r>
              <a:rPr lang="en-US" b="1">
                <a:solidFill>
                  <a:srgbClr val="FF6600"/>
                </a:solidFill>
              </a:rPr>
              <a:t>Insertion</a:t>
            </a:r>
            <a:r>
              <a:rPr lang="en-US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/>
              <a:t>Pisiform, hamate, &amp; base of 5</a:t>
            </a:r>
            <a:r>
              <a:rPr lang="en-US" baseline="30000"/>
              <a:t>th</a:t>
            </a:r>
            <a:r>
              <a:rPr lang="en-US"/>
              <a:t> metacarpal</a:t>
            </a:r>
          </a:p>
        </p:txBody>
      </p:sp>
      <p:pic>
        <p:nvPicPr>
          <p:cNvPr id="38916" name="Picture 4" descr="E:\Kine\msclsfrmflxcrpulnr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4038600" y="762000"/>
            <a:ext cx="44196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4114800" y="2133600"/>
            <a:ext cx="33528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1828800" y="4419600"/>
            <a:ext cx="46482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3505200" y="4648200"/>
            <a:ext cx="30480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4343400" y="4800600"/>
            <a:ext cx="2286000" cy="914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60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Flexor Carpi Ulnaris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505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hlink"/>
                </a:solidFill>
              </a:rPr>
              <a:t>Action</a:t>
            </a:r>
            <a:r>
              <a:rPr lang="en-US">
                <a:solidFill>
                  <a:schemeClr val="hlink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/>
              <a:t>Flexion of wrist</a:t>
            </a:r>
          </a:p>
          <a:p>
            <a:pPr lvl="1">
              <a:lnSpc>
                <a:spcPct val="90000"/>
              </a:lnSpc>
            </a:pPr>
            <a:r>
              <a:rPr lang="en-US"/>
              <a:t>Adduction of wrist</a:t>
            </a:r>
          </a:p>
          <a:p>
            <a:pPr lvl="1">
              <a:lnSpc>
                <a:spcPct val="90000"/>
              </a:lnSpc>
            </a:pPr>
            <a:r>
              <a:rPr lang="en-US"/>
              <a:t>Weak flexion of elbow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33CC"/>
                </a:solidFill>
              </a:rPr>
              <a:t>Innervation</a:t>
            </a:r>
            <a:r>
              <a:rPr lang="en-US">
                <a:solidFill>
                  <a:srgbClr val="FF33CC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/>
              <a:t>Ulnar nerve (C8, T1)</a:t>
            </a:r>
          </a:p>
        </p:txBody>
      </p:sp>
      <p:pic>
        <p:nvPicPr>
          <p:cNvPr id="39940" name="Picture 4" descr="E:\Kine\msclsfrmflxcrpuln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6011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4" y="1028700"/>
            <a:ext cx="5014686" cy="9525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Flexor </a:t>
            </a:r>
            <a:r>
              <a:rPr lang="en-US" sz="4000" b="1" dirty="0" err="1">
                <a:solidFill>
                  <a:srgbClr val="0070C0"/>
                </a:solidFill>
              </a:rPr>
              <a:t>Pollicis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Longus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66686"/>
            <a:ext cx="4572000" cy="4876800"/>
          </a:xfrm>
        </p:spPr>
        <p:txBody>
          <a:bodyPr/>
          <a:lstStyle/>
          <a:p>
            <a:r>
              <a:rPr lang="en-US" b="1" dirty="0"/>
              <a:t>Origin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Middle anterior surface of </a:t>
            </a:r>
            <a:r>
              <a:rPr lang="en-US" dirty="0" smtClean="0"/>
              <a:t>radius</a:t>
            </a:r>
            <a:r>
              <a:rPr lang="en-US" b="1" dirty="0">
                <a:solidFill>
                  <a:srgbClr val="0000CC"/>
                </a:solidFill>
              </a:rPr>
              <a:t>(+ </a:t>
            </a:r>
            <a:r>
              <a:rPr lang="en-US" b="1" dirty="0" err="1">
                <a:solidFill>
                  <a:srgbClr val="0000CC"/>
                </a:solidFill>
              </a:rPr>
              <a:t>interosseous</a:t>
            </a:r>
            <a:r>
              <a:rPr lang="en-US" b="1" dirty="0">
                <a:solidFill>
                  <a:srgbClr val="0000CC"/>
                </a:solidFill>
              </a:rPr>
              <a:t> membrane)</a:t>
            </a:r>
            <a:endParaRPr lang="en-US" dirty="0"/>
          </a:p>
          <a:p>
            <a:pPr lvl="1"/>
            <a:r>
              <a:rPr lang="en-US" dirty="0"/>
              <a:t>Anterior medial border of ulna (just distal to coronoid process)</a:t>
            </a:r>
          </a:p>
          <a:p>
            <a:r>
              <a:rPr lang="en-US" b="1" dirty="0">
                <a:solidFill>
                  <a:srgbClr val="FF6600"/>
                </a:solidFill>
              </a:rPr>
              <a:t>Insertion</a:t>
            </a:r>
            <a:r>
              <a:rPr lang="en-US" dirty="0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 dirty="0"/>
              <a:t>Base of distal phalanx of thumb (palmar surface)</a:t>
            </a:r>
          </a:p>
        </p:txBody>
      </p:sp>
      <p:pic>
        <p:nvPicPr>
          <p:cNvPr id="58372" name="Picture 4" descr="E:\Kine\frmmsclspics\oiwrstflxpllcsl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0"/>
            <a:ext cx="3387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4419600" y="2590800"/>
            <a:ext cx="3124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3962400" y="1752600"/>
            <a:ext cx="4572000" cy="2590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V="1">
            <a:off x="3733800" y="5334000"/>
            <a:ext cx="24384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3381"/>
            <a:ext cx="7696200" cy="1143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kern="0" dirty="0" smtClean="0">
                <a:solidFill>
                  <a:srgbClr val="FF0000"/>
                </a:solidFill>
                <a:latin typeface="Arial"/>
                <a:cs typeface="Arial"/>
              </a:rPr>
              <a:t>DEEP GROUP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0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19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4572000" cy="3429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Action</a:t>
            </a:r>
            <a:r>
              <a:rPr lang="en-US" dirty="0">
                <a:solidFill>
                  <a:schemeClr val="hlink"/>
                </a:solidFill>
              </a:rPr>
              <a:t>:</a:t>
            </a:r>
          </a:p>
          <a:p>
            <a:pPr lvl="1"/>
            <a:r>
              <a:rPr lang="en-US" dirty="0"/>
              <a:t>Flexion of thumb</a:t>
            </a:r>
          </a:p>
          <a:p>
            <a:pPr lvl="1"/>
            <a:r>
              <a:rPr lang="en-US" dirty="0"/>
              <a:t>Flexion of </a:t>
            </a:r>
            <a:r>
              <a:rPr lang="en-US" dirty="0" smtClean="0"/>
              <a:t>wrist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33CC"/>
                </a:solidFill>
              </a:rPr>
              <a:t>Innervation</a:t>
            </a:r>
            <a:r>
              <a:rPr lang="en-US" dirty="0">
                <a:solidFill>
                  <a:srgbClr val="FF33CC"/>
                </a:solidFill>
              </a:rPr>
              <a:t>:</a:t>
            </a:r>
            <a:endParaRPr lang="en-US" dirty="0"/>
          </a:p>
          <a:p>
            <a:pPr lvl="1"/>
            <a:r>
              <a:rPr lang="en-US" dirty="0"/>
              <a:t>Median nerve (C8, T1)</a:t>
            </a:r>
          </a:p>
          <a:p>
            <a:pPr lvl="1"/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9396" name="Picture 4" descr="E:\Kine\frmmsclspics\msclwrstflxpllcsl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80060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Flexor </a:t>
            </a:r>
            <a:r>
              <a:rPr lang="en-US" b="1" dirty="0" err="1">
                <a:solidFill>
                  <a:srgbClr val="0070C0"/>
                </a:solidFill>
              </a:rPr>
              <a:t>Digitorum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Profundus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343400" cy="4876800"/>
          </a:xfrm>
        </p:spPr>
        <p:txBody>
          <a:bodyPr/>
          <a:lstStyle/>
          <a:p>
            <a:r>
              <a:rPr lang="en-US" b="1"/>
              <a:t>Origin</a:t>
            </a:r>
            <a:r>
              <a:rPr lang="en-US"/>
              <a:t>:</a:t>
            </a:r>
          </a:p>
          <a:p>
            <a:pPr lvl="1"/>
            <a:r>
              <a:rPr lang="en-US"/>
              <a:t>Proximal ¾ of anterior &amp; medial ulna</a:t>
            </a:r>
          </a:p>
          <a:p>
            <a:endParaRPr lang="en-US"/>
          </a:p>
          <a:p>
            <a:r>
              <a:rPr lang="en-US" b="1">
                <a:solidFill>
                  <a:srgbClr val="FF6600"/>
                </a:solidFill>
              </a:rPr>
              <a:t>Insertion</a:t>
            </a:r>
            <a:r>
              <a:rPr lang="en-US">
                <a:solidFill>
                  <a:srgbClr val="FF6600"/>
                </a:solidFill>
              </a:rPr>
              <a:t>:</a:t>
            </a:r>
          </a:p>
          <a:p>
            <a:pPr lvl="1"/>
            <a:r>
              <a:rPr lang="en-US"/>
              <a:t>Base of distal phalanxes of the 4 fingers</a:t>
            </a:r>
          </a:p>
        </p:txBody>
      </p:sp>
      <p:pic>
        <p:nvPicPr>
          <p:cNvPr id="56326" name="Picture 6" descr="E:\Kine\frmmsclspics\oiwrstflxdgtmprf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0"/>
            <a:ext cx="328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3581400" y="2133600"/>
            <a:ext cx="4343400" cy="1066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4038600" y="5562600"/>
            <a:ext cx="3505200" cy="304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5715000" y="5715000"/>
            <a:ext cx="7620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5791200" y="5715000"/>
            <a:ext cx="14478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5638800" y="5715000"/>
            <a:ext cx="129540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72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Flexor Digitorum Profundus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572000" cy="4876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hlink"/>
                </a:solidFill>
              </a:rPr>
              <a:t>Action</a:t>
            </a:r>
            <a:r>
              <a:rPr lang="en-US" dirty="0">
                <a:solidFill>
                  <a:schemeClr val="hlink"/>
                </a:solidFill>
              </a:rPr>
              <a:t>:</a:t>
            </a:r>
          </a:p>
          <a:p>
            <a:pPr lvl="1"/>
            <a:r>
              <a:rPr lang="en-US" dirty="0"/>
              <a:t>Flexion of fingers</a:t>
            </a:r>
          </a:p>
          <a:p>
            <a:pPr lvl="1"/>
            <a:r>
              <a:rPr lang="en-US" dirty="0"/>
              <a:t>Flexion of wrists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b="1" dirty="0">
                <a:solidFill>
                  <a:srgbClr val="FF33CC"/>
                </a:solidFill>
              </a:rPr>
              <a:t>Innervation</a:t>
            </a:r>
            <a:r>
              <a:rPr lang="en-US" dirty="0" smtClean="0">
                <a:solidFill>
                  <a:srgbClr val="FF33CC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Double innervation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/>
              <a:t>Median nerve</a:t>
            </a:r>
            <a:r>
              <a:rPr lang="en-US" dirty="0"/>
              <a:t> (C8, T1) to 2</a:t>
            </a:r>
            <a:r>
              <a:rPr lang="en-US" baseline="30000" dirty="0"/>
              <a:t>nd</a:t>
            </a:r>
            <a:r>
              <a:rPr lang="en-US" dirty="0"/>
              <a:t> &amp; 3</a:t>
            </a:r>
            <a:r>
              <a:rPr lang="en-US" baseline="30000" dirty="0"/>
              <a:t>rd</a:t>
            </a:r>
            <a:r>
              <a:rPr lang="en-US" dirty="0"/>
              <a:t> fingers</a:t>
            </a:r>
          </a:p>
          <a:p>
            <a:pPr lvl="1"/>
            <a:r>
              <a:rPr lang="en-US" b="1" dirty="0" smtClean="0"/>
              <a:t>Ulnar </a:t>
            </a:r>
            <a:r>
              <a:rPr lang="en-US" b="1" dirty="0"/>
              <a:t>nerve</a:t>
            </a:r>
            <a:r>
              <a:rPr lang="en-US" dirty="0"/>
              <a:t> (C8, T1) to 4</a:t>
            </a:r>
            <a:r>
              <a:rPr lang="en-US" baseline="30000" dirty="0"/>
              <a:t>th</a:t>
            </a:r>
            <a:r>
              <a:rPr lang="en-US" dirty="0"/>
              <a:t> &amp; 5</a:t>
            </a:r>
            <a:r>
              <a:rPr lang="en-US" baseline="30000" dirty="0"/>
              <a:t>th</a:t>
            </a:r>
            <a:r>
              <a:rPr lang="en-US" dirty="0"/>
              <a:t> fingers</a:t>
            </a:r>
          </a:p>
        </p:txBody>
      </p:sp>
      <p:pic>
        <p:nvPicPr>
          <p:cNvPr id="57348" name="Picture 4" descr="E:\Kine\frmmsclspics\msclwrstflxdgtmprf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0"/>
            <a:ext cx="3286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PRONATOR QUADRATUS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3300"/>
                </a:solidFill>
              </a:rPr>
              <a:t>ORIGIN: </a:t>
            </a:r>
            <a:r>
              <a:rPr lang="en-US" dirty="0">
                <a:solidFill>
                  <a:srgbClr val="0000CC"/>
                </a:solidFill>
              </a:rPr>
              <a:t>Lower ¼ of </a:t>
            </a:r>
            <a:r>
              <a:rPr lang="en-US" dirty="0">
                <a:solidFill>
                  <a:srgbClr val="FF0000"/>
                </a:solidFill>
              </a:rPr>
              <a:t>anterior surface of shaft of ulna </a:t>
            </a:r>
          </a:p>
          <a:p>
            <a:r>
              <a:rPr lang="en-US" dirty="0">
                <a:solidFill>
                  <a:srgbClr val="003300"/>
                </a:solidFill>
              </a:rPr>
              <a:t>INSERTION: </a:t>
            </a:r>
            <a:r>
              <a:rPr lang="en-US" dirty="0">
                <a:solidFill>
                  <a:srgbClr val="0000CC"/>
                </a:solidFill>
              </a:rPr>
              <a:t>Lower ¼ of </a:t>
            </a:r>
            <a:r>
              <a:rPr lang="en-US" dirty="0">
                <a:solidFill>
                  <a:srgbClr val="FF0000"/>
                </a:solidFill>
              </a:rPr>
              <a:t>anterior surface of shaft of radius</a:t>
            </a:r>
            <a:endParaRPr lang="en-US" dirty="0">
              <a:solidFill>
                <a:srgbClr val="003300"/>
              </a:solidFill>
            </a:endParaRPr>
          </a:p>
          <a:p>
            <a:r>
              <a:rPr lang="en-US" dirty="0">
                <a:solidFill>
                  <a:srgbClr val="003300"/>
                </a:solidFill>
              </a:rPr>
              <a:t>ACTION: </a:t>
            </a:r>
            <a:r>
              <a:rPr lang="en-US" dirty="0">
                <a:solidFill>
                  <a:srgbClr val="0000CC"/>
                </a:solidFill>
              </a:rPr>
              <a:t>main pronator of </a:t>
            </a:r>
            <a:r>
              <a:rPr lang="en-US" dirty="0" err="1">
                <a:solidFill>
                  <a:srgbClr val="0000CC"/>
                </a:solidFill>
              </a:rPr>
              <a:t>radioulnar</a:t>
            </a:r>
            <a:r>
              <a:rPr lang="en-US" dirty="0">
                <a:solidFill>
                  <a:srgbClr val="0000CC"/>
                </a:solidFill>
              </a:rPr>
              <a:t> joints</a:t>
            </a: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1026" name="Picture 2" descr="http://o.quizlet.com/i/WUfVQu64nKqmJFPOUOBga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8384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ad.washington.edu/academics/academic-sections/msk/muscle-atlas/upper-body/pronator-quadratus/atlas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3733800"/>
            <a:ext cx="23860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4419600" cy="6096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pitchFamily="34" charset="0"/>
              </a:rPr>
              <a:t>Nerve Supply</a:t>
            </a:r>
          </a:p>
        </p:txBody>
      </p:sp>
      <p:pic>
        <p:nvPicPr>
          <p:cNvPr id="24579" name="Picture 9" descr="median nerve - jenki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8988" y="609600"/>
            <a:ext cx="4545012" cy="5943600"/>
          </a:xfrm>
          <a:noFill/>
        </p:spPr>
      </p:pic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304800" y="1295400"/>
            <a:ext cx="3962400" cy="496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3200" dirty="0">
                <a:latin typeface="Arial" pitchFamily="34" charset="0"/>
              </a:rPr>
              <a:t>All forearm muscles are innervated by the MEDIAN nerve EXCEPT: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>
                <a:latin typeface="Arial" pitchFamily="34" charset="0"/>
              </a:rPr>
              <a:t>1 ½ muscles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3200" dirty="0">
                <a:latin typeface="Arial" pitchFamily="34" charset="0"/>
              </a:rPr>
              <a:t>flexor carpi </a:t>
            </a:r>
            <a:r>
              <a:rPr lang="en-US" sz="3200" dirty="0" err="1">
                <a:latin typeface="Arial" pitchFamily="34" charset="0"/>
              </a:rPr>
              <a:t>ulnaris</a:t>
            </a:r>
            <a:r>
              <a:rPr lang="en-US" sz="3200" dirty="0">
                <a:latin typeface="Arial" pitchFamily="34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3200" dirty="0">
                <a:latin typeface="Arial" pitchFamily="34" charset="0"/>
              </a:rPr>
              <a:t>ulnar side of the flexor </a:t>
            </a:r>
            <a:r>
              <a:rPr lang="en-US" sz="3200" dirty="0" err="1">
                <a:latin typeface="Arial" pitchFamily="34" charset="0"/>
              </a:rPr>
              <a:t>digitorum</a:t>
            </a:r>
            <a:r>
              <a:rPr lang="en-US" sz="3200" dirty="0">
                <a:latin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</a:rPr>
              <a:t>profundus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6477000" y="5562600"/>
            <a:ext cx="26670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hangingPunct="1"/>
            <a:r>
              <a:rPr lang="en-US" dirty="0">
                <a:latin typeface="Arial" pitchFamily="34" charset="0"/>
              </a:rPr>
              <a:t>Plus: All </a:t>
            </a:r>
            <a:r>
              <a:rPr lang="en-US" dirty="0" err="1">
                <a:latin typeface="Arial" pitchFamily="34" charset="0"/>
              </a:rPr>
              <a:t>thenar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ms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except adductor </a:t>
            </a:r>
            <a:r>
              <a:rPr lang="en-US" dirty="0" err="1">
                <a:latin typeface="Arial" pitchFamily="34" charset="0"/>
              </a:rPr>
              <a:t>pollicis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709"/>
            <a:ext cx="4232353" cy="667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685800" y="1676400"/>
            <a:ext cx="3657600" cy="3540125"/>
            <a:chOff x="432" y="1296"/>
            <a:chExt cx="2304" cy="2230"/>
          </a:xfrm>
          <a:solidFill>
            <a:srgbClr val="FFFF00"/>
          </a:solidFill>
        </p:grpSpPr>
        <p:sp>
          <p:nvSpPr>
            <p:cNvPr id="14340" name="Rectangle 6"/>
            <p:cNvSpPr>
              <a:spLocks noChangeArrowheads="1"/>
            </p:cNvSpPr>
            <p:nvPr/>
          </p:nvSpPr>
          <p:spPr bwMode="auto">
            <a:xfrm>
              <a:off x="432" y="1296"/>
              <a:ext cx="2256" cy="223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432" y="1296"/>
              <a:ext cx="2304" cy="223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3200" b="1" dirty="0" smtClean="0">
                  <a:solidFill>
                    <a:schemeClr val="tx2"/>
                  </a:solidFill>
                  <a:latin typeface="Arial" charset="0"/>
                </a:rPr>
                <a:t>Functional </a:t>
              </a:r>
              <a:r>
                <a:rPr lang="en-US" sz="3200" b="1" dirty="0">
                  <a:solidFill>
                    <a:schemeClr val="tx2"/>
                  </a:solidFill>
                  <a:latin typeface="Arial" charset="0"/>
                </a:rPr>
                <a:t>organization </a:t>
              </a:r>
              <a:br>
                <a:rPr lang="en-US" sz="3200" b="1" dirty="0">
                  <a:solidFill>
                    <a:schemeClr val="tx2"/>
                  </a:solidFill>
                  <a:latin typeface="Arial" charset="0"/>
                </a:rPr>
              </a:br>
              <a:r>
                <a:rPr lang="en-US" sz="3200" b="1" dirty="0">
                  <a:solidFill>
                    <a:schemeClr val="tx2"/>
                  </a:solidFill>
                  <a:latin typeface="Arial" charset="0"/>
                </a:rPr>
                <a:t>of </a:t>
              </a:r>
              <a:br>
                <a:rPr lang="en-US" sz="3200" b="1" dirty="0">
                  <a:solidFill>
                    <a:schemeClr val="tx2"/>
                  </a:solidFill>
                  <a:latin typeface="Arial" charset="0"/>
                </a:rPr>
              </a:br>
              <a:r>
                <a:rPr lang="en-US" sz="3200" b="1" dirty="0">
                  <a:solidFill>
                    <a:schemeClr val="tx2"/>
                  </a:solidFill>
                  <a:latin typeface="Arial" charset="0"/>
                </a:rPr>
                <a:t>Anterior and posterior </a:t>
              </a:r>
              <a:r>
                <a:rPr lang="en-US" sz="3200" b="1" dirty="0" smtClean="0">
                  <a:solidFill>
                    <a:schemeClr val="tx2"/>
                  </a:solidFill>
                  <a:latin typeface="Arial" charset="0"/>
                </a:rPr>
                <a:t>Compartments of forearm</a:t>
              </a:r>
              <a:r>
                <a:rPr lang="en-US" sz="3200" b="1" dirty="0">
                  <a:solidFill>
                    <a:schemeClr val="tx2"/>
                  </a:solidFill>
                  <a:latin typeface="Arial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63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CA" dirty="0"/>
              <a:t>Muscles of the Forearm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8171" b="47052"/>
          <a:stretch>
            <a:fillRect/>
          </a:stretch>
        </p:blipFill>
        <p:spPr bwMode="auto">
          <a:xfrm>
            <a:off x="1285852" y="1574115"/>
            <a:ext cx="6444000" cy="4937891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49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anatomy1"/>
          <p:cNvPicPr>
            <a:picLocks noChangeAspect="1" noChangeArrowheads="1"/>
          </p:cNvPicPr>
          <p:nvPr/>
        </p:nvPicPr>
        <p:blipFill>
          <a:blip r:embed="rId2"/>
          <a:srcRect l="3808" t="779" r="1904" b="15586"/>
          <a:stretch>
            <a:fillRect/>
          </a:stretch>
        </p:blipFill>
        <p:spPr bwMode="auto">
          <a:xfrm>
            <a:off x="-32" y="1142984"/>
            <a:ext cx="5256000" cy="569524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8396" y="-16"/>
            <a:ext cx="5655372" cy="1071562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CA" dirty="0" smtClean="0"/>
              <a:t>Anterior Fore Arm</a:t>
            </a:r>
            <a:endParaRPr lang="en-CA" dirty="0"/>
          </a:p>
        </p:txBody>
      </p:sp>
      <p:pic>
        <p:nvPicPr>
          <p:cNvPr id="80900" name="Picture 4" descr="http://1.bp.blogspot.com/_5Nslwo9F6bI/SiikyBHOtuI/AAAAAAAAAJ0/UuiYF_kQIBw/s400/Forearm+Flexors+-+Westside.jpg"/>
          <p:cNvPicPr>
            <a:picLocks noChangeAspect="1" noChangeArrowheads="1"/>
          </p:cNvPicPr>
          <p:nvPr/>
        </p:nvPicPr>
        <p:blipFill>
          <a:blip r:embed="rId3"/>
          <a:srcRect t="13228"/>
          <a:stretch>
            <a:fillRect/>
          </a:stretch>
        </p:blipFill>
        <p:spPr bwMode="auto">
          <a:xfrm rot="10800000">
            <a:off x="5429257" y="3960048"/>
            <a:ext cx="2772000" cy="289795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58214" y="4572008"/>
            <a:ext cx="697627" cy="12003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Pass</a:t>
            </a:r>
          </a:p>
          <a:p>
            <a:r>
              <a:rPr lang="en-CA" dirty="0" smtClean="0"/>
              <a:t>Fail</a:t>
            </a:r>
          </a:p>
          <a:p>
            <a:r>
              <a:rPr lang="en-CA" dirty="0" smtClean="0"/>
              <a:t>Pass</a:t>
            </a:r>
          </a:p>
          <a:p>
            <a:r>
              <a:rPr lang="en-CA" dirty="0" smtClean="0"/>
              <a:t>Fail</a:t>
            </a:r>
            <a:endParaRPr lang="en-CA" dirty="0"/>
          </a:p>
        </p:txBody>
      </p:sp>
      <p:pic>
        <p:nvPicPr>
          <p:cNvPr id="32772" name="Picture 4" descr="http://www.med.mun.ca/anatomy/media/ul_innervation/Lumbricals%20Image027(2).jpg"/>
          <p:cNvPicPr>
            <a:picLocks noChangeAspect="1" noChangeArrowheads="1"/>
          </p:cNvPicPr>
          <p:nvPr/>
        </p:nvPicPr>
        <p:blipFill>
          <a:blip r:embed="rId4"/>
          <a:srcRect l="712" t="988" r="4986" b="14815"/>
          <a:stretch>
            <a:fillRect/>
          </a:stretch>
        </p:blipFill>
        <p:spPr bwMode="auto">
          <a:xfrm>
            <a:off x="5500694" y="1214422"/>
            <a:ext cx="3574890" cy="2301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718" y="142852"/>
            <a:ext cx="3528000" cy="1143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CA" dirty="0" smtClean="0"/>
              <a:t>Ant Fore arm</a:t>
            </a:r>
            <a:endParaRPr lang="en-CA" dirty="0"/>
          </a:p>
        </p:txBody>
      </p:sp>
      <p:pic>
        <p:nvPicPr>
          <p:cNvPr id="3" name="Picture 5" descr="arm_model_deep"/>
          <p:cNvPicPr>
            <a:picLocks noChangeAspect="1" noChangeArrowheads="1"/>
          </p:cNvPicPr>
          <p:nvPr/>
        </p:nvPicPr>
        <p:blipFill>
          <a:blip r:embed="rId2"/>
          <a:srcRect l="8965" b="2254"/>
          <a:stretch>
            <a:fillRect/>
          </a:stretch>
        </p:blipFill>
        <p:spPr bwMode="auto">
          <a:xfrm>
            <a:off x="-32" y="428638"/>
            <a:ext cx="5220000" cy="6429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86380" y="1500174"/>
            <a:ext cx="152702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Wrist Flexors</a:t>
            </a:r>
          </a:p>
          <a:p>
            <a:r>
              <a:rPr lang="en-CA" dirty="0" smtClean="0"/>
              <a:t>FCU+FCR</a:t>
            </a:r>
          </a:p>
          <a:p>
            <a:r>
              <a:rPr lang="en-CA" dirty="0" smtClean="0"/>
              <a:t>FDS</a:t>
            </a:r>
          </a:p>
          <a:p>
            <a:r>
              <a:rPr lang="en-CA" dirty="0" smtClean="0"/>
              <a:t>FDP</a:t>
            </a:r>
          </a:p>
          <a:p>
            <a:r>
              <a:rPr lang="en-CA" dirty="0" smtClean="0"/>
              <a:t>PL</a:t>
            </a:r>
          </a:p>
          <a:p>
            <a:endParaRPr lang="en-CA" dirty="0" smtClean="0"/>
          </a:p>
          <a:p>
            <a:r>
              <a:rPr lang="en-CA" dirty="0" smtClean="0">
                <a:solidFill>
                  <a:srgbClr val="0070C0"/>
                </a:solidFill>
              </a:rPr>
              <a:t>Wrist Add</a:t>
            </a:r>
          </a:p>
          <a:p>
            <a:r>
              <a:rPr lang="en-CA" dirty="0" smtClean="0"/>
              <a:t>FCU</a:t>
            </a:r>
          </a:p>
          <a:p>
            <a:endParaRPr lang="en-CA" dirty="0" smtClean="0"/>
          </a:p>
          <a:p>
            <a:r>
              <a:rPr lang="en-CA" dirty="0" smtClean="0">
                <a:solidFill>
                  <a:srgbClr val="0070C0"/>
                </a:solidFill>
              </a:rPr>
              <a:t>Wrist Abd</a:t>
            </a:r>
          </a:p>
          <a:p>
            <a:r>
              <a:rPr lang="en-CA" dirty="0" smtClean="0"/>
              <a:t>FCR</a:t>
            </a:r>
          </a:p>
          <a:p>
            <a:endParaRPr lang="en-CA" dirty="0"/>
          </a:p>
        </p:txBody>
      </p:sp>
      <p:sp>
        <p:nvSpPr>
          <p:cNvPr id="5" name="Right Brace 4"/>
          <p:cNvSpPr/>
          <p:nvPr/>
        </p:nvSpPr>
        <p:spPr>
          <a:xfrm>
            <a:off x="5929322" y="2214554"/>
            <a:ext cx="45719" cy="285752"/>
          </a:xfrm>
          <a:prstGeom prst="rightBrac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 descr="http://www.physioweb.org/IMAGES/pronators.jpg"/>
          <p:cNvPicPr>
            <a:picLocks noChangeAspect="1" noChangeArrowheads="1"/>
          </p:cNvPicPr>
          <p:nvPr/>
        </p:nvPicPr>
        <p:blipFill>
          <a:blip r:embed="rId3"/>
          <a:srcRect l="9095" t="16060" b="9636"/>
          <a:stretch>
            <a:fillRect/>
          </a:stretch>
        </p:blipFill>
        <p:spPr bwMode="auto">
          <a:xfrm>
            <a:off x="6879572" y="3364173"/>
            <a:ext cx="2264460" cy="3493851"/>
          </a:xfrm>
          <a:prstGeom prst="rect">
            <a:avLst/>
          </a:prstGeom>
          <a:noFill/>
          <a:ln w="3175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217182" y="2214554"/>
            <a:ext cx="1569660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Nerve Supply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91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9652" y="142852"/>
            <a:ext cx="5760000" cy="1143000"/>
          </a:xfr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Post. Forearm</a:t>
            </a:r>
            <a:br>
              <a:rPr lang="en-CA" dirty="0" smtClean="0"/>
            </a:br>
            <a:r>
              <a:rPr lang="en-CA" dirty="0" smtClean="0"/>
              <a:t>Superficial </a:t>
            </a:r>
            <a:r>
              <a:rPr lang="en-CA" dirty="0" err="1" smtClean="0"/>
              <a:t>disection</a:t>
            </a:r>
            <a:endParaRPr lang="en-CA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 t="5626" r="4859" b="57281"/>
          <a:stretch>
            <a:fillRect/>
          </a:stretch>
        </p:blipFill>
        <p:spPr bwMode="auto">
          <a:xfrm rot="16200000">
            <a:off x="-1866455" y="2380881"/>
            <a:ext cx="6343566" cy="261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Plate0411A"/>
          <p:cNvPicPr>
            <a:picLocks noChangeAspect="1" noChangeArrowheads="1"/>
          </p:cNvPicPr>
          <p:nvPr/>
        </p:nvPicPr>
        <p:blipFill>
          <a:blip r:embed="rId3"/>
          <a:srcRect l="33448" t="9459" r="14828" b="3784"/>
          <a:stretch>
            <a:fillRect/>
          </a:stretch>
        </p:blipFill>
        <p:spPr bwMode="auto">
          <a:xfrm>
            <a:off x="5544032" y="1353972"/>
            <a:ext cx="3600000" cy="55040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57554" y="1357298"/>
            <a:ext cx="156966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Nerve Supply</a:t>
            </a:r>
          </a:p>
          <a:p>
            <a:endParaRPr lang="en-CA" dirty="0" smtClean="0"/>
          </a:p>
          <a:p>
            <a:r>
              <a:rPr lang="en-CA" dirty="0" smtClean="0"/>
              <a:t>Radial Nerve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2500306"/>
            <a:ext cx="232211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Anatomical snuff box</a:t>
            </a:r>
            <a:endParaRPr lang="en-CA" dirty="0"/>
          </a:p>
        </p:txBody>
      </p:sp>
      <p:pic>
        <p:nvPicPr>
          <p:cNvPr id="80905" name="Picture 9" descr="http://ca.wrs.yahoo.com/_ylt=A0WTf2l8XvRKnBcAQtX2FAx./SIG=129gq41vk/EXP=1257615356/**http%3A/preventdisease.com/home/muscleatlas/haanat.jpg"/>
          <p:cNvPicPr>
            <a:picLocks noChangeAspect="1" noChangeArrowheads="1"/>
          </p:cNvPicPr>
          <p:nvPr/>
        </p:nvPicPr>
        <p:blipFill>
          <a:blip r:embed="rId4"/>
          <a:srcRect l="39370" t="9449" r="11811" b="22047"/>
          <a:stretch>
            <a:fillRect/>
          </a:stretch>
        </p:blipFill>
        <p:spPr bwMode="auto">
          <a:xfrm>
            <a:off x="2599169" y="3000372"/>
            <a:ext cx="2901525" cy="33927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68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 w="31750">
            <a:solidFill>
              <a:srgbClr val="FF0000"/>
            </a:solidFill>
          </a:ln>
        </p:spPr>
        <p:txBody>
          <a:bodyPr/>
          <a:lstStyle/>
          <a:p>
            <a:r>
              <a:rPr lang="en-CA" dirty="0"/>
              <a:t>Rotators of the Radius	</a:t>
            </a:r>
          </a:p>
        </p:txBody>
      </p:sp>
      <p:pic>
        <p:nvPicPr>
          <p:cNvPr id="36866" name="Picture 2" descr="http://www.physioweb.org/IMAGES/pronat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106024"/>
            <a:ext cx="2517348" cy="4752000"/>
          </a:xfrm>
          <a:prstGeom prst="rect">
            <a:avLst/>
          </a:prstGeom>
          <a:noFill/>
          <a:ln w="31750" cmpd="sng">
            <a:solidFill>
              <a:schemeClr val="tx1"/>
            </a:solidFill>
          </a:ln>
        </p:spPr>
      </p:pic>
      <p:pic>
        <p:nvPicPr>
          <p:cNvPr id="36868" name="Picture 4" descr="http://www.robotclothes.com/insideout/archives/supin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257550"/>
            <a:ext cx="2057400" cy="360045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00958" y="2786058"/>
            <a:ext cx="11721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Supinator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630908"/>
            <a:ext cx="11849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Pronators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2857496"/>
            <a:ext cx="1646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Biceps Brachii</a:t>
            </a:r>
            <a:endParaRPr lang="en-CA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 r="67838" b="56770"/>
          <a:stretch>
            <a:fillRect/>
          </a:stretch>
        </p:blipFill>
        <p:spPr bwMode="auto">
          <a:xfrm>
            <a:off x="3803563" y="3529666"/>
            <a:ext cx="1911445" cy="304260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15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7400"/>
            <a:ext cx="5638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19800" y="381000"/>
            <a:ext cx="28956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800" b="1" u="sng">
                <a:latin typeface="Arial" charset="0"/>
              </a:rPr>
              <a:t>Pronation / Supination:</a:t>
            </a:r>
          </a:p>
          <a:p>
            <a:pPr algn="l"/>
            <a:endParaRPr lang="en-US" sz="1800" b="1" u="sng">
              <a:latin typeface="Arial" charset="0"/>
            </a:endParaRPr>
          </a:p>
          <a:p>
            <a:pPr algn="l"/>
            <a:r>
              <a:rPr lang="en-US" sz="1800" b="1">
                <a:latin typeface="Arial" charset="0"/>
              </a:rPr>
              <a:t>Occurs at radio-ulnar jts.</a:t>
            </a:r>
          </a:p>
          <a:p>
            <a:pPr algn="l"/>
            <a:r>
              <a:rPr lang="en-US" sz="1800" b="1" u="sng">
                <a:latin typeface="Arial" charset="0"/>
              </a:rPr>
              <a:t>Proximal:</a:t>
            </a:r>
          </a:p>
          <a:p>
            <a:pPr algn="l"/>
            <a:r>
              <a:rPr lang="en-US" sz="1800" b="1">
                <a:latin typeface="Arial" charset="0"/>
              </a:rPr>
              <a:t>Head of radius</a:t>
            </a:r>
          </a:p>
          <a:p>
            <a:pPr algn="l"/>
            <a:r>
              <a:rPr lang="en-US" sz="1800" b="1">
                <a:latin typeface="Arial" charset="0"/>
              </a:rPr>
              <a:t>articulates with radial notch of ulna (pivot jt). It is held in place by the annular ligament.</a:t>
            </a:r>
          </a:p>
          <a:p>
            <a:pPr algn="l"/>
            <a:endParaRPr lang="en-US" sz="1800" b="1">
              <a:latin typeface="Arial" charset="0"/>
            </a:endParaRPr>
          </a:p>
          <a:p>
            <a:pPr algn="l"/>
            <a:r>
              <a:rPr lang="en-US" sz="1800" b="1" u="sng">
                <a:latin typeface="Arial" charset="0"/>
              </a:rPr>
              <a:t>Distal</a:t>
            </a:r>
            <a:r>
              <a:rPr lang="en-US" sz="1800" b="1">
                <a:latin typeface="Arial" charset="0"/>
              </a:rPr>
              <a:t> – Radius pivots around the fixed distal end of ulna (pivot jt). </a:t>
            </a:r>
          </a:p>
          <a:p>
            <a:pPr algn="l"/>
            <a:endParaRPr lang="en-US" sz="1800" b="1">
              <a:latin typeface="Arial" charset="0"/>
            </a:endParaRPr>
          </a:p>
          <a:p>
            <a:pPr algn="l"/>
            <a:r>
              <a:rPr lang="en-US" sz="1800" b="1">
                <a:latin typeface="Arial" charset="0"/>
              </a:rPr>
              <a:t>Radio-ulnar articulation is stabilized by interosseus membrane.</a:t>
            </a:r>
          </a:p>
        </p:txBody>
      </p:sp>
    </p:spTree>
    <p:extLst>
      <p:ext uri="{BB962C8B-B14F-4D97-AF65-F5344CB8AC3E}">
        <p14:creationId xmlns:p14="http://schemas.microsoft.com/office/powerpoint/2010/main" val="24032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95388"/>
            <a:ext cx="3998913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how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516313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382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1">
                <a:latin typeface="Arial" charset="0"/>
              </a:rPr>
              <a:t>Course of radial and ulnar arteries in forearm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08525" y="368300"/>
            <a:ext cx="345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000" b="1">
                <a:latin typeface="Arial" charset="0"/>
              </a:rPr>
              <a:t>Axillary vein: </a:t>
            </a:r>
          </a:p>
          <a:p>
            <a:pPr algn="l" eaLnBrk="1" hangingPunct="1"/>
            <a:r>
              <a:rPr lang="en-US" sz="2000" b="1">
                <a:latin typeface="Arial" charset="0"/>
              </a:rPr>
              <a:t>continuation of basilic vein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4343400" y="3581400"/>
            <a:ext cx="9906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410200" y="1524000"/>
            <a:ext cx="6096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943600" y="4495800"/>
            <a:ext cx="6096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Radial &amp; Ulnar Arteries</a:t>
            </a:r>
          </a:p>
        </p:txBody>
      </p:sp>
      <p:pic>
        <p:nvPicPr>
          <p:cNvPr id="27651" name="Picture 5" descr="forearm blood supply - h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685800"/>
            <a:ext cx="2508250" cy="6172200"/>
          </a:xfrm>
          <a:noFill/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5791200" y="1219200"/>
            <a:ext cx="1239838" cy="579438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medial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270125" y="1263650"/>
            <a:ext cx="1265238" cy="579438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lateral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867400" y="2133600"/>
            <a:ext cx="2286000" cy="579438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Ulnar artery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927725" y="3336925"/>
            <a:ext cx="2476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Common </a:t>
            </a:r>
            <a:r>
              <a:rPr lang="en-US" sz="2800" dirty="0" err="1" smtClean="0">
                <a:solidFill>
                  <a:srgbClr val="000000"/>
                </a:solidFill>
              </a:rPr>
              <a:t>interosseous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384925" y="3870325"/>
            <a:ext cx="1257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Anterior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</a:rPr>
              <a:t>Posterior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9342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2400" smtClean="0">
              <a:solidFill>
                <a:srgbClr val="000000"/>
              </a:solidFill>
              <a:latin typeface="Technical" pitchFamily="2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5867400" y="2819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2400" smtClean="0">
              <a:solidFill>
                <a:srgbClr val="000000"/>
              </a:solidFill>
              <a:latin typeface="Technical" pitchFamily="2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324600" y="4876800"/>
            <a:ext cx="251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Dorsal and palmer carpal branches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81000" y="2057400"/>
            <a:ext cx="2441575" cy="579438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Radial artery 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562600" y="5943600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echnical" pitchFamily="2" charset="0"/>
              </a:rPr>
              <a:t>superficial (deep)palmar arches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8674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2400" smtClean="0">
              <a:solidFill>
                <a:srgbClr val="000000"/>
              </a:solidFill>
              <a:latin typeface="Technical" pitchFamily="2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457200" y="5791200"/>
            <a:ext cx="2590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echnical" pitchFamily="2" charset="0"/>
              </a:rPr>
              <a:t>Deep (superficial) palmar arches</a:t>
            </a: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2209800" y="2667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2400" smtClean="0">
              <a:solidFill>
                <a:srgbClr val="000000"/>
              </a:solidFill>
              <a:latin typeface="Technical" pitchFamily="2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609600" y="2667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z="2400" smtClean="0">
              <a:solidFill>
                <a:srgbClr val="000000"/>
              </a:solidFill>
              <a:latin typeface="Technical" pitchFamily="2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914400" y="4343400"/>
            <a:ext cx="251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echnical" pitchFamily="2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chnical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Dorsal and palmer carpal branches</a:t>
            </a:r>
          </a:p>
        </p:txBody>
      </p:sp>
    </p:spTree>
    <p:extLst>
      <p:ext uri="{BB962C8B-B14F-4D97-AF65-F5344CB8AC3E}">
        <p14:creationId xmlns:p14="http://schemas.microsoft.com/office/powerpoint/2010/main" val="32132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uild="p" autoUpdateAnimBg="0"/>
      <p:bldP spid="22537" grpId="0" build="p" autoUpdateAnimBg="0" advAuto="0"/>
      <p:bldP spid="22538" grpId="0" build="p" autoUpdateAnimBg="0" advAuto="0"/>
      <p:bldP spid="22539" grpId="0" animBg="1"/>
      <p:bldP spid="22540" grpId="0" animBg="1"/>
      <p:bldP spid="22541" grpId="0" build="p" autoUpdateAnimBg="0" advAuto="0"/>
      <p:bldP spid="22542" grpId="0" build="p" autoUpdateAnimBg="0"/>
      <p:bldP spid="22543" grpId="0" build="p" autoUpdateAnimBg="0" advAuto="0"/>
      <p:bldP spid="22544" grpId="0" animBg="1"/>
      <p:bldP spid="22546" grpId="0" build="p" autoUpdateAnimBg="0" advAuto="0"/>
      <p:bldP spid="22547" grpId="0" animBg="1"/>
      <p:bldP spid="22548" grpId="0" animBg="1"/>
      <p:bldP spid="2254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4" t="6250" r="27344" b="4167"/>
          <a:stretch>
            <a:fillRect/>
          </a:stretch>
        </p:blipFill>
        <p:spPr bwMode="auto">
          <a:xfrm>
            <a:off x="2667000" y="152400"/>
            <a:ext cx="2590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609600" y="66675"/>
            <a:ext cx="3200400" cy="9239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cs typeface="Arial" charset="0"/>
              </a:rPr>
              <a:t>RELATION OF ARTERIES,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cs typeface="Arial" charset="0"/>
              </a:rPr>
              <a:t> NERVES AND TENDONS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cs typeface="Arial" charset="0"/>
              </a:rPr>
              <a:t>        AT THE WRIST</a:t>
            </a:r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5334000" y="685800"/>
            <a:ext cx="2743200" cy="2062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                </a:t>
            </a:r>
            <a:r>
              <a:rPr lang="en-US" sz="1600" b="1" u="sng">
                <a:solidFill>
                  <a:prstClr val="black"/>
                </a:solidFill>
                <a:cs typeface="Arial" charset="0"/>
              </a:rPr>
              <a:t>NANAN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sz="1600" b="1">
                <a:solidFill>
                  <a:srgbClr val="0033CC"/>
                </a:solidFill>
                <a:cs typeface="Arial" charset="0"/>
              </a:rPr>
              <a:t>Superficial Radial </a:t>
            </a:r>
            <a:r>
              <a:rPr lang="en-US" sz="1600" b="1" u="sng">
                <a:solidFill>
                  <a:srgbClr val="0033CC"/>
                </a:solidFill>
                <a:cs typeface="Arial" charset="0"/>
              </a:rPr>
              <a:t>N</a:t>
            </a:r>
            <a:r>
              <a:rPr lang="en-US" sz="1600" b="1">
                <a:solidFill>
                  <a:srgbClr val="0033CC"/>
                </a:solidFill>
                <a:cs typeface="Arial" charset="0"/>
              </a:rPr>
              <a:t>erve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sz="1600" b="1">
                <a:solidFill>
                  <a:srgbClr val="FF0000"/>
                </a:solidFill>
                <a:cs typeface="Arial" charset="0"/>
              </a:rPr>
              <a:t>Radial </a:t>
            </a:r>
            <a:r>
              <a:rPr lang="en-US" sz="1600" b="1" u="sng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sz="1600" b="1">
                <a:solidFill>
                  <a:srgbClr val="FF0000"/>
                </a:solidFill>
                <a:cs typeface="Arial" charset="0"/>
              </a:rPr>
              <a:t>rtery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sz="1600" b="1">
                <a:solidFill>
                  <a:srgbClr val="FF00FF"/>
                </a:solidFill>
                <a:cs typeface="Arial" charset="0"/>
              </a:rPr>
              <a:t>Median </a:t>
            </a:r>
            <a:r>
              <a:rPr lang="en-US" sz="1600" b="1" u="sng">
                <a:solidFill>
                  <a:srgbClr val="FF00FF"/>
                </a:solidFill>
                <a:cs typeface="Arial" charset="0"/>
              </a:rPr>
              <a:t>N</a:t>
            </a:r>
            <a:r>
              <a:rPr lang="en-US" sz="1600" b="1">
                <a:solidFill>
                  <a:srgbClr val="FF00FF"/>
                </a:solidFill>
                <a:cs typeface="Arial" charset="0"/>
              </a:rPr>
              <a:t>erve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sz="1600" b="1">
                <a:solidFill>
                  <a:srgbClr val="FF0000"/>
                </a:solidFill>
                <a:cs typeface="Arial" charset="0"/>
              </a:rPr>
              <a:t>Ulnar </a:t>
            </a:r>
            <a:r>
              <a:rPr lang="en-US" sz="1600" b="1" u="sng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sz="1600" b="1">
                <a:solidFill>
                  <a:srgbClr val="FF0000"/>
                </a:solidFill>
                <a:cs typeface="Arial" charset="0"/>
              </a:rPr>
              <a:t>rtery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sz="1600" b="1">
                <a:solidFill>
                  <a:srgbClr val="008000"/>
                </a:solidFill>
                <a:cs typeface="Arial" charset="0"/>
              </a:rPr>
              <a:t>Ulnar </a:t>
            </a:r>
            <a:r>
              <a:rPr lang="en-US" sz="1600" b="1" u="sng">
                <a:solidFill>
                  <a:srgbClr val="008000"/>
                </a:solidFill>
                <a:cs typeface="Arial" charset="0"/>
              </a:rPr>
              <a:t>N</a:t>
            </a:r>
            <a:r>
              <a:rPr lang="en-US" sz="1600" b="1">
                <a:solidFill>
                  <a:srgbClr val="008000"/>
                </a:solidFill>
                <a:cs typeface="Arial" charset="0"/>
              </a:rPr>
              <a:t>erve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685800" y="3365500"/>
            <a:ext cx="2667000" cy="2308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Brachioradialis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600" b="1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1600" b="1">
                <a:solidFill>
                  <a:srgbClr val="0033CC"/>
                </a:solidFill>
                <a:cs typeface="Arial" charset="0"/>
              </a:rPr>
              <a:t>Superficial Radial 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n-US" sz="1600" b="1">
              <a:solidFill>
                <a:srgbClr val="FF00FF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sz="1600" b="1">
                <a:solidFill>
                  <a:srgbClr val="FF0000"/>
                </a:solidFill>
                <a:cs typeface="Arial" charset="0"/>
              </a:rPr>
              <a:t>Radial Artery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endParaRPr lang="en-US" sz="1600" b="1">
              <a:solidFill>
                <a:srgbClr val="FF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Flexor Carpi Radialis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endParaRPr lang="en-US" sz="1600" b="1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FF"/>
                </a:solidFill>
                <a:cs typeface="Arial" charset="0"/>
              </a:rPr>
              <a:t>5.   Median Nerve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5181600" y="3352800"/>
            <a:ext cx="3505200" cy="1816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Flexor Digitorum Superficialis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endParaRPr lang="en-US" sz="1600" b="1">
              <a:solidFill>
                <a:prstClr val="black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r>
              <a:rPr lang="en-US" sz="1600" b="1">
                <a:solidFill>
                  <a:srgbClr val="FF0000"/>
                </a:solidFill>
                <a:cs typeface="Arial" charset="0"/>
              </a:rPr>
              <a:t>Ulnar Artery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7"/>
            </a:pPr>
            <a:endParaRPr lang="en-US" sz="1600" b="1">
              <a:solidFill>
                <a:srgbClr val="FF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r>
              <a:rPr lang="en-US" sz="1600" b="1">
                <a:solidFill>
                  <a:srgbClr val="008000"/>
                </a:solidFill>
                <a:cs typeface="Arial" charset="0"/>
              </a:rPr>
              <a:t>Ulnar Nerve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 startAt="8"/>
            </a:pPr>
            <a:endParaRPr lang="en-US" sz="1600" b="1">
              <a:solidFill>
                <a:srgbClr val="00B05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9.   Flexor Carpi Ulnaris</a:t>
            </a: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152400" y="2514600"/>
            <a:ext cx="3276600" cy="58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prstClr val="black"/>
                </a:solidFill>
                <a:cs typeface="Arial" charset="0"/>
              </a:rPr>
              <a:t>MOVING LATERAL TO MEDIAL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  <a:cs typeface="Arial" charset="0"/>
              </a:rPr>
              <a:t>                         1-9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3581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52800" y="4038600"/>
            <a:ext cx="457200" cy="1588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127" idx="3"/>
          </p:cNvCxnSpPr>
          <p:nvPr/>
        </p:nvCxnSpPr>
        <p:spPr>
          <a:xfrm flipV="1">
            <a:off x="3352800" y="4497388"/>
            <a:ext cx="38100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52800" y="5029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2800" y="5486400"/>
            <a:ext cx="533400" cy="158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47244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4495800" y="40386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4495800" y="4495800"/>
            <a:ext cx="685800" cy="228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495800" y="4953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39" name="TextBox 17"/>
          <p:cNvSpPr txBox="1">
            <a:spLocks noChangeArrowheads="1"/>
          </p:cNvSpPr>
          <p:nvPr/>
        </p:nvSpPr>
        <p:spPr bwMode="auto">
          <a:xfrm>
            <a:off x="2819400" y="6248400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prstClr val="black"/>
                </a:solidFill>
                <a:cs typeface="Arial" charset="0"/>
              </a:rPr>
              <a:t>Thumb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3163" y="5588000"/>
              <a:ext cx="1042987" cy="406400"/>
            </p14:xfrm>
          </p:contentPart>
        </mc:Choice>
        <mc:Fallback xmlns="">
          <p:pic>
            <p:nvPicPr>
              <p:cNvPr id="512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4162" y="5577921"/>
                <a:ext cx="1062428" cy="425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250" y="6461125"/>
              <a:ext cx="1588" cy="1588"/>
            </p14:xfrm>
          </p:contentPart>
        </mc:Choice>
        <mc:Fallback xmlns="">
          <p:pic>
            <p:nvPicPr>
              <p:cNvPr id="512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4962" y="6419837"/>
                <a:ext cx="84164" cy="841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1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/>
          <p:cNvSpPr>
            <a:spLocks noChangeArrowheads="1"/>
          </p:cNvSpPr>
          <p:nvPr/>
        </p:nvSpPr>
        <p:spPr bwMode="auto">
          <a:xfrm>
            <a:off x="4876800" y="76200"/>
            <a:ext cx="4114800" cy="6553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181600" y="174625"/>
            <a:ext cx="43434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u="sng" dirty="0" err="1">
                <a:latin typeface="Arial" charset="0"/>
              </a:rPr>
              <a:t>Neurovasculature</a:t>
            </a:r>
            <a:r>
              <a:rPr lang="en-US" b="1" u="sng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(deep).</a:t>
            </a:r>
          </a:p>
          <a:p>
            <a:pPr algn="l"/>
            <a:endParaRPr lang="en-US" b="1" dirty="0">
              <a:latin typeface="Arial" charset="0"/>
            </a:endParaRPr>
          </a:p>
          <a:p>
            <a:pPr algn="l"/>
            <a:r>
              <a:rPr lang="en-US" b="1" dirty="0">
                <a:solidFill>
                  <a:srgbClr val="FF6600"/>
                </a:solidFill>
                <a:latin typeface="Arial" charset="0"/>
              </a:rPr>
              <a:t>Lateral</a:t>
            </a:r>
            <a:r>
              <a:rPr lang="en-US" b="1" dirty="0">
                <a:latin typeface="Arial" charset="0"/>
              </a:rPr>
              <a:t>:      </a:t>
            </a:r>
          </a:p>
          <a:p>
            <a:pPr algn="l">
              <a:buFontTx/>
              <a:buChar char="-"/>
            </a:pPr>
            <a:r>
              <a:rPr lang="en-US" b="1" dirty="0">
                <a:latin typeface="Arial" charset="0"/>
              </a:rPr>
              <a:t> radial artery </a:t>
            </a:r>
          </a:p>
          <a:p>
            <a:pPr algn="l">
              <a:buFontTx/>
              <a:buChar char="-"/>
            </a:pPr>
            <a:r>
              <a:rPr lang="en-US" b="1" dirty="0">
                <a:latin typeface="Arial" charset="0"/>
              </a:rPr>
              <a:t> radial nerve</a:t>
            </a:r>
          </a:p>
          <a:p>
            <a:pPr algn="l"/>
            <a:endParaRPr lang="en-US" b="1" dirty="0">
              <a:latin typeface="Arial" charset="0"/>
            </a:endParaRPr>
          </a:p>
          <a:p>
            <a:pPr algn="l"/>
            <a:r>
              <a:rPr lang="en-US" b="1" dirty="0">
                <a:solidFill>
                  <a:srgbClr val="FF6600"/>
                </a:solidFill>
                <a:latin typeface="Arial" charset="0"/>
              </a:rPr>
              <a:t>Midline</a:t>
            </a:r>
            <a:r>
              <a:rPr lang="en-US" b="1" dirty="0">
                <a:latin typeface="Arial" charset="0"/>
              </a:rPr>
              <a:t>:     </a:t>
            </a:r>
          </a:p>
          <a:p>
            <a:pPr algn="l">
              <a:buFontTx/>
              <a:buChar char="-"/>
            </a:pPr>
            <a:r>
              <a:rPr lang="en-US" b="1" dirty="0">
                <a:latin typeface="Arial" charset="0"/>
              </a:rPr>
              <a:t> median nerve</a:t>
            </a:r>
          </a:p>
          <a:p>
            <a:pPr algn="l">
              <a:buFontTx/>
              <a:buChar char="-"/>
            </a:pPr>
            <a:r>
              <a:rPr lang="en-US" b="1" dirty="0">
                <a:latin typeface="Arial" charset="0"/>
              </a:rPr>
              <a:t> anterior </a:t>
            </a:r>
            <a:r>
              <a:rPr lang="en-US" b="1" dirty="0" err="1">
                <a:latin typeface="Arial" charset="0"/>
              </a:rPr>
              <a:t>interosseus</a:t>
            </a:r>
            <a:r>
              <a:rPr lang="en-US" b="1" dirty="0">
                <a:latin typeface="Arial" charset="0"/>
              </a:rPr>
              <a:t> a. </a:t>
            </a:r>
          </a:p>
          <a:p>
            <a:pPr algn="l">
              <a:buFontTx/>
              <a:buChar char="-"/>
            </a:pPr>
            <a:r>
              <a:rPr lang="en-US" b="1" dirty="0">
                <a:latin typeface="Arial" charset="0"/>
              </a:rPr>
              <a:t> anterior </a:t>
            </a:r>
            <a:r>
              <a:rPr lang="en-US" b="1" dirty="0" err="1">
                <a:latin typeface="Arial" charset="0"/>
              </a:rPr>
              <a:t>interosseus</a:t>
            </a:r>
            <a:r>
              <a:rPr lang="en-US" b="1" dirty="0">
                <a:latin typeface="Arial" charset="0"/>
              </a:rPr>
              <a:t> n.</a:t>
            </a:r>
          </a:p>
          <a:p>
            <a:pPr algn="l"/>
            <a:r>
              <a:rPr lang="en-US" b="1" dirty="0">
                <a:latin typeface="Arial" charset="0"/>
              </a:rPr>
              <a:t>(deep branch of median)</a:t>
            </a:r>
          </a:p>
          <a:p>
            <a:pPr algn="l"/>
            <a:endParaRPr lang="en-US" b="1" dirty="0">
              <a:latin typeface="Arial" charset="0"/>
            </a:endParaRPr>
          </a:p>
          <a:p>
            <a:pPr algn="l"/>
            <a:r>
              <a:rPr lang="en-US" b="1" dirty="0">
                <a:solidFill>
                  <a:srgbClr val="FF6600"/>
                </a:solidFill>
                <a:latin typeface="Arial" charset="0"/>
              </a:rPr>
              <a:t>Medial</a:t>
            </a:r>
            <a:r>
              <a:rPr lang="en-US" b="1" dirty="0">
                <a:latin typeface="Arial" charset="0"/>
              </a:rPr>
              <a:t>:      </a:t>
            </a:r>
          </a:p>
          <a:p>
            <a:pPr algn="l">
              <a:buFontTx/>
              <a:buChar char="-"/>
            </a:pPr>
            <a:r>
              <a:rPr lang="en-US" b="1" dirty="0">
                <a:latin typeface="Arial" charset="0"/>
              </a:rPr>
              <a:t> ulnar artery</a:t>
            </a:r>
          </a:p>
          <a:p>
            <a:pPr algn="l"/>
            <a:r>
              <a:rPr lang="en-US" sz="1600" b="1" dirty="0">
                <a:latin typeface="Arial" charset="0"/>
              </a:rPr>
              <a:t>(gives off common </a:t>
            </a:r>
            <a:r>
              <a:rPr lang="en-US" sz="1600" b="1" dirty="0" err="1">
                <a:latin typeface="Arial" charset="0"/>
              </a:rPr>
              <a:t>interosseus</a:t>
            </a:r>
            <a:r>
              <a:rPr lang="en-US" sz="1600" b="1" dirty="0">
                <a:latin typeface="Arial" charset="0"/>
              </a:rPr>
              <a:t> artery divides into anterior and posterior branches)</a:t>
            </a:r>
          </a:p>
          <a:p>
            <a:pPr algn="l">
              <a:buFontTx/>
              <a:buChar char="-"/>
            </a:pP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ulner</a:t>
            </a:r>
            <a:r>
              <a:rPr lang="en-US" b="1" dirty="0">
                <a:latin typeface="Arial" charset="0"/>
              </a:rPr>
              <a:t> nerve</a:t>
            </a:r>
          </a:p>
        </p:txBody>
      </p:sp>
      <p:pic>
        <p:nvPicPr>
          <p:cNvPr id="26628" name="Picture 5" descr="neurod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/>
          <a:stretch>
            <a:fillRect/>
          </a:stretch>
        </p:blipFill>
        <p:spPr bwMode="auto">
          <a:xfrm>
            <a:off x="304800" y="30480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WordArt 6"/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676275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radial a.</a:t>
            </a:r>
          </a:p>
        </p:txBody>
      </p:sp>
      <p:sp>
        <p:nvSpPr>
          <p:cNvPr id="26630" name="WordArt 7"/>
          <p:cNvSpPr>
            <a:spLocks noChangeArrowheads="1" noChangeShapeType="1" noTextEdit="1"/>
          </p:cNvSpPr>
          <p:nvPr/>
        </p:nvSpPr>
        <p:spPr bwMode="auto">
          <a:xfrm>
            <a:off x="609600" y="1524000"/>
            <a:ext cx="62865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radial n</a:t>
            </a:r>
          </a:p>
        </p:txBody>
      </p:sp>
      <p:sp>
        <p:nvSpPr>
          <p:cNvPr id="26631" name="WordArt 8"/>
          <p:cNvSpPr>
            <a:spLocks noChangeArrowheads="1" noChangeShapeType="1" noTextEdit="1"/>
          </p:cNvSpPr>
          <p:nvPr/>
        </p:nvSpPr>
        <p:spPr bwMode="auto">
          <a:xfrm>
            <a:off x="3124200" y="2133600"/>
            <a:ext cx="581025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ulnar a</a:t>
            </a:r>
          </a:p>
        </p:txBody>
      </p:sp>
      <p:sp>
        <p:nvSpPr>
          <p:cNvPr id="26632" name="WordArt 10"/>
          <p:cNvSpPr>
            <a:spLocks noChangeArrowheads="1" noChangeShapeType="1" noTextEdit="1"/>
          </p:cNvSpPr>
          <p:nvPr/>
        </p:nvSpPr>
        <p:spPr bwMode="auto">
          <a:xfrm>
            <a:off x="3124200" y="2667000"/>
            <a:ext cx="581025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ulnar n</a:t>
            </a: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>
            <a:off x="1295400" y="16002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>
            <a:off x="1447800" y="2286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3"/>
          <p:cNvSpPr>
            <a:spLocks noChangeShapeType="1"/>
          </p:cNvSpPr>
          <p:nvPr/>
        </p:nvSpPr>
        <p:spPr bwMode="auto">
          <a:xfrm flipH="1" flipV="1">
            <a:off x="2667000" y="2667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4"/>
          <p:cNvSpPr>
            <a:spLocks noChangeShapeType="1"/>
          </p:cNvSpPr>
          <p:nvPr/>
        </p:nvSpPr>
        <p:spPr bwMode="auto">
          <a:xfrm flipH="1">
            <a:off x="2438400" y="2209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WordArt 15"/>
          <p:cNvSpPr>
            <a:spLocks noChangeArrowheads="1" noChangeShapeType="1" noTextEdit="1"/>
          </p:cNvSpPr>
          <p:nvPr/>
        </p:nvSpPr>
        <p:spPr bwMode="auto">
          <a:xfrm>
            <a:off x="3048000" y="3429000"/>
            <a:ext cx="771525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median n</a:t>
            </a:r>
          </a:p>
        </p:txBody>
      </p:sp>
      <p:sp>
        <p:nvSpPr>
          <p:cNvPr id="26638" name="Line 16"/>
          <p:cNvSpPr>
            <a:spLocks noChangeShapeType="1"/>
          </p:cNvSpPr>
          <p:nvPr/>
        </p:nvSpPr>
        <p:spPr bwMode="auto">
          <a:xfrm flipH="1" flipV="1">
            <a:off x="2438400" y="3048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Oval 17"/>
          <p:cNvSpPr>
            <a:spLocks noChangeArrowheads="1"/>
          </p:cNvSpPr>
          <p:nvPr/>
        </p:nvSpPr>
        <p:spPr bwMode="auto">
          <a:xfrm>
            <a:off x="2057400" y="3505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8"/>
          <p:cNvSpPr>
            <a:spLocks noChangeShapeType="1"/>
          </p:cNvSpPr>
          <p:nvPr/>
        </p:nvSpPr>
        <p:spPr bwMode="auto">
          <a:xfrm flipH="1" flipV="1">
            <a:off x="2362200" y="38100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WordArt 19"/>
          <p:cNvSpPr>
            <a:spLocks noChangeArrowheads="1" noChangeShapeType="1" noTextEdit="1"/>
          </p:cNvSpPr>
          <p:nvPr/>
        </p:nvSpPr>
        <p:spPr bwMode="auto">
          <a:xfrm>
            <a:off x="2514600" y="4505325"/>
            <a:ext cx="2162175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anterior interosseus a + n</a:t>
            </a:r>
          </a:p>
        </p:txBody>
      </p:sp>
    </p:spTree>
    <p:extLst>
      <p:ext uri="{BB962C8B-B14F-4D97-AF65-F5344CB8AC3E}">
        <p14:creationId xmlns:p14="http://schemas.microsoft.com/office/powerpoint/2010/main" val="21959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33400" y="1600200"/>
            <a:ext cx="8382000" cy="434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Names of the Muscles of forearm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Many of them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Long names: good guide to location and function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Location: ie. 	superficial / deep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latin typeface="Arial" charset="0"/>
              </a:rPr>
              <a:t>				radial / ulnar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latin typeface="Arial" charset="0"/>
              </a:rPr>
              <a:t>				(which side is the thumb on??)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Function: ie. 	flexor / extensor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latin typeface="Arial" charset="0"/>
              </a:rPr>
              <a:t>			 	adductor / abductor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Does it act on the thumb (pollux) or the fingers (digits)?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6"/>
          <p:cNvSpPr>
            <a:spLocks noChangeArrowheads="1"/>
          </p:cNvSpPr>
          <p:nvPr/>
        </p:nvSpPr>
        <p:spPr bwMode="auto">
          <a:xfrm>
            <a:off x="3886200" y="838200"/>
            <a:ext cx="4953000" cy="472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962400" y="1050925"/>
            <a:ext cx="51816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sz="2000" b="1">
                <a:latin typeface="Arial" charset="0"/>
                <a:cs typeface="Times New Roman" pitchFamily="18" charset="0"/>
              </a:rPr>
              <a:t>	</a:t>
            </a:r>
            <a:r>
              <a:rPr lang="en-GB" sz="2000" b="1" u="sng">
                <a:latin typeface="Arial" charset="0"/>
                <a:cs typeface="Times New Roman" pitchFamily="18" charset="0"/>
              </a:rPr>
              <a:t>Neurovasculature.</a:t>
            </a:r>
          </a:p>
          <a:p>
            <a:pPr algn="l"/>
            <a:endParaRPr lang="en-GB" sz="2000" b="1" u="sng">
              <a:latin typeface="Arial" charset="0"/>
              <a:cs typeface="Times New Roman" pitchFamily="18" charset="0"/>
            </a:endParaRPr>
          </a:p>
          <a:p>
            <a:pPr algn="l"/>
            <a:r>
              <a:rPr lang="en-GB" sz="2000" b="1">
                <a:latin typeface="Arial" charset="0"/>
                <a:cs typeface="Times New Roman" pitchFamily="18" charset="0"/>
              </a:rPr>
              <a:t>Radial nerve and its branches supply</a:t>
            </a:r>
          </a:p>
          <a:p>
            <a:pPr algn="l"/>
            <a:r>
              <a:rPr lang="en-GB" sz="2000" b="1">
                <a:latin typeface="Arial" charset="0"/>
                <a:cs typeface="Times New Roman" pitchFamily="18" charset="0"/>
              </a:rPr>
              <a:t>all muscles in posterior compartment, including brachioradialis (!).</a:t>
            </a:r>
          </a:p>
          <a:p>
            <a:pPr algn="l"/>
            <a:endParaRPr lang="en-GB" sz="2000" b="1">
              <a:latin typeface="Arial" charset="0"/>
              <a:cs typeface="Times New Roman" pitchFamily="18" charset="0"/>
            </a:endParaRPr>
          </a:p>
          <a:p>
            <a:pPr algn="l"/>
            <a:r>
              <a:rPr lang="en-GB" sz="2000" b="1">
                <a:latin typeface="Arial" charset="0"/>
                <a:cs typeface="Times New Roman" pitchFamily="18" charset="0"/>
              </a:rPr>
              <a:t>	- superficial radial nerve</a:t>
            </a:r>
          </a:p>
          <a:p>
            <a:pPr algn="l"/>
            <a:r>
              <a:rPr lang="en-GB" sz="2000" b="1">
                <a:latin typeface="Arial" charset="0"/>
                <a:cs typeface="Times New Roman" pitchFamily="18" charset="0"/>
              </a:rPr>
              <a:t>	- deep radial nerve </a:t>
            </a:r>
          </a:p>
          <a:p>
            <a:pPr algn="l"/>
            <a:r>
              <a:rPr lang="en-GB" sz="2000" b="1">
                <a:latin typeface="Arial" charset="0"/>
                <a:cs typeface="Times New Roman" pitchFamily="18" charset="0"/>
              </a:rPr>
              <a:t>	- posterior interosseus nerve. </a:t>
            </a:r>
          </a:p>
          <a:p>
            <a:pPr algn="l"/>
            <a:endParaRPr lang="en-GB" sz="2000" b="1">
              <a:latin typeface="Arial" charset="0"/>
              <a:cs typeface="Times New Roman" pitchFamily="18" charset="0"/>
            </a:endParaRPr>
          </a:p>
          <a:p>
            <a:pPr algn="l"/>
            <a:endParaRPr lang="en-GB" sz="2000" b="1">
              <a:latin typeface="Arial" charset="0"/>
              <a:cs typeface="Times New Roman" pitchFamily="18" charset="0"/>
            </a:endParaRPr>
          </a:p>
          <a:p>
            <a:pPr algn="l"/>
            <a:endParaRPr lang="en-GB" sz="2000" b="1">
              <a:latin typeface="Arial" charset="0"/>
              <a:cs typeface="Times New Roman" pitchFamily="18" charset="0"/>
            </a:endParaRPr>
          </a:p>
          <a:p>
            <a:pPr algn="l"/>
            <a:r>
              <a:rPr lang="en-GB" sz="2000" b="1">
                <a:latin typeface="Arial" charset="0"/>
                <a:cs typeface="Times New Roman" pitchFamily="18" charset="0"/>
              </a:rPr>
              <a:t>Posterior interosseus artery runs between superficial and deep muscles</a:t>
            </a:r>
            <a:endParaRPr lang="en-US" sz="2000" b="1">
              <a:latin typeface="Arial" charset="0"/>
              <a:cs typeface="Times New Roman" pitchFamily="18" charset="0"/>
            </a:endParaRPr>
          </a:p>
        </p:txBody>
      </p:sp>
      <p:pic>
        <p:nvPicPr>
          <p:cNvPr id="29700" name="Picture 5" descr="radial n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r="21127"/>
          <a:stretch>
            <a:fillRect/>
          </a:stretch>
        </p:blipFill>
        <p:spPr bwMode="auto">
          <a:xfrm>
            <a:off x="533400" y="381000"/>
            <a:ext cx="3048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2667000" y="762000"/>
            <a:ext cx="10668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Radial Nerve</a:t>
            </a:r>
          </a:p>
        </p:txBody>
      </p:sp>
      <p:sp>
        <p:nvSpPr>
          <p:cNvPr id="29702" name="WordArt 7"/>
          <p:cNvSpPr>
            <a:spLocks noChangeArrowheads="1" noChangeShapeType="1" noTextEdit="1"/>
          </p:cNvSpPr>
          <p:nvPr/>
        </p:nvSpPr>
        <p:spPr bwMode="auto">
          <a:xfrm>
            <a:off x="2362200" y="3810000"/>
            <a:ext cx="2438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posterior interosseus branch</a:t>
            </a: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H="1">
            <a:off x="1828800" y="9144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H="1" flipV="1">
            <a:off x="1752600" y="3581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WordArt 10"/>
          <p:cNvSpPr>
            <a:spLocks noChangeArrowheads="1" noChangeShapeType="1" noTextEdit="1"/>
          </p:cNvSpPr>
          <p:nvPr/>
        </p:nvSpPr>
        <p:spPr bwMode="auto">
          <a:xfrm>
            <a:off x="2743200" y="4419600"/>
            <a:ext cx="13716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Superficial branch</a:t>
            </a: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H="1" flipV="1">
            <a:off x="1981200" y="44196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WordArt 12"/>
          <p:cNvSpPr>
            <a:spLocks noChangeArrowheads="1" noChangeShapeType="1" noTextEdit="1"/>
          </p:cNvSpPr>
          <p:nvPr/>
        </p:nvSpPr>
        <p:spPr bwMode="auto">
          <a:xfrm>
            <a:off x="2438400" y="2209800"/>
            <a:ext cx="10668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Deep branch</a:t>
            </a:r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 flipH="1" flipV="1">
            <a:off x="1828800" y="18288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WordArt 14"/>
          <p:cNvSpPr>
            <a:spLocks noChangeArrowheads="1" noChangeShapeType="1" noTextEdit="1"/>
          </p:cNvSpPr>
          <p:nvPr/>
        </p:nvSpPr>
        <p:spPr bwMode="auto">
          <a:xfrm>
            <a:off x="2514600" y="1228725"/>
            <a:ext cx="1257300" cy="219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200" kern="10">
                <a:solidFill>
                  <a:srgbClr val="800000"/>
                </a:solidFill>
                <a:latin typeface="Arial Black"/>
              </a:rPr>
              <a:t>Brachioradialis</a:t>
            </a:r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H="1">
            <a:off x="2133600" y="1371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Plate0445"/>
          <p:cNvPicPr>
            <a:picLocks noChangeAspect="1" noChangeArrowheads="1"/>
          </p:cNvPicPr>
          <p:nvPr/>
        </p:nvPicPr>
        <p:blipFill>
          <a:blip r:embed="rId2"/>
          <a:srcRect l="17241" t="11351" r="29310"/>
          <a:stretch>
            <a:fillRect/>
          </a:stretch>
        </p:blipFill>
        <p:spPr bwMode="auto">
          <a:xfrm>
            <a:off x="4175306" y="357166"/>
            <a:ext cx="4111470" cy="6215083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571744"/>
            <a:ext cx="2786082" cy="307183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Medial ½ of FDP</a:t>
            </a:r>
          </a:p>
          <a:p>
            <a:r>
              <a:rPr lang="en-US" sz="2400" dirty="0" smtClean="0"/>
              <a:t>FCU</a:t>
            </a:r>
          </a:p>
          <a:p>
            <a:r>
              <a:rPr lang="en-US" sz="2400" dirty="0" smtClean="0"/>
              <a:t>All hand muscles </a:t>
            </a:r>
            <a:r>
              <a:rPr lang="en-US" sz="2400" smtClean="0"/>
              <a:t>except   </a:t>
            </a:r>
            <a:r>
              <a:rPr lang="en-US" sz="2400" dirty="0" smtClean="0"/>
              <a:t>muscle groups(lateral 2 lumbricals and thenar muscles )</a:t>
            </a:r>
            <a:endParaRPr lang="en-US" sz="2400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85794"/>
            <a:ext cx="3643338" cy="1357322"/>
          </a:xfr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sz="2800" dirty="0" smtClean="0"/>
              <a:t>Ulnar Nerve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08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4" y="0"/>
            <a:ext cx="4572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0600" y="152400"/>
            <a:ext cx="4211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Thank you!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730"/>
            <a:ext cx="9144000" cy="583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04800" y="1447800"/>
            <a:ext cx="8686800" cy="495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Functional Organization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Anterior compartment – flexor / pronator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Posterior Compartment – 	extensor / 							supinator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Flex the wrist ………[flexor]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Extend the wrist ……..[extensor]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Pronate the forearm ……..[pronator]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Acting on wrist (carpus) only ……[carpi]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Acting on fingers ……..[digiti / digitorum]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Acting on thumb (pollux) ……[pollicus]</a:t>
            </a:r>
          </a:p>
          <a:p>
            <a:pPr>
              <a:lnSpc>
                <a:spcPct val="90000"/>
              </a:lnSpc>
            </a:pPr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266825" y="323850"/>
            <a:ext cx="6581775" cy="57943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200" b="1" dirty="0"/>
              <a:t>Flexion / Extension at the wrist joint.</a:t>
            </a:r>
          </a:p>
        </p:txBody>
      </p:sp>
      <p:pic>
        <p:nvPicPr>
          <p:cNvPr id="17411" name="Picture 4" descr="Untitled-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8769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391400" y="4876800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/>
              <a:t>Flexion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7391400" y="190500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/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298809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33450" y="487363"/>
            <a:ext cx="714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200" b="1"/>
              <a:t>Adduction / abduction at the wrist joint.</a:t>
            </a:r>
          </a:p>
        </p:txBody>
      </p:sp>
      <p:pic>
        <p:nvPicPr>
          <p:cNvPr id="18435" name="Picture 4" descr="Untitled-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722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836863" y="5715000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/>
              <a:t>Ad-duction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351463" y="5715000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/>
              <a:t>Ab-duction</a:t>
            </a:r>
          </a:p>
        </p:txBody>
      </p:sp>
    </p:spTree>
    <p:extLst>
      <p:ext uri="{BB962C8B-B14F-4D97-AF65-F5344CB8AC3E}">
        <p14:creationId xmlns:p14="http://schemas.microsoft.com/office/powerpoint/2010/main" val="39131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50925" y="273050"/>
            <a:ext cx="715933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b="1" u="sng" dirty="0"/>
              <a:t>Movements of fingers.</a:t>
            </a:r>
          </a:p>
          <a:p>
            <a:pPr algn="l"/>
            <a:endParaRPr lang="en-US" sz="3600" b="1" u="sng" dirty="0"/>
          </a:p>
          <a:p>
            <a:pPr algn="l"/>
            <a:r>
              <a:rPr lang="en-US" b="1" dirty="0"/>
              <a:t>MCP (condyloid </a:t>
            </a:r>
            <a:r>
              <a:rPr lang="en-US" b="1" dirty="0" smtClean="0"/>
              <a:t>joints</a:t>
            </a:r>
            <a:r>
              <a:rPr lang="en-US" b="1" dirty="0"/>
              <a:t>):	flexion / extension</a:t>
            </a:r>
          </a:p>
          <a:p>
            <a:pPr algn="l"/>
            <a:r>
              <a:rPr lang="en-US" b="1" dirty="0"/>
              <a:t>				abduction / adduction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IP (hinge </a:t>
            </a:r>
            <a:r>
              <a:rPr lang="en-US" b="1" dirty="0" smtClean="0"/>
              <a:t>joints</a:t>
            </a:r>
            <a:r>
              <a:rPr lang="en-US" b="1" dirty="0"/>
              <a:t>):			flexion / extension</a:t>
            </a:r>
          </a:p>
        </p:txBody>
      </p:sp>
      <p:pic>
        <p:nvPicPr>
          <p:cNvPr id="19459" name="Picture 3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876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248400" y="3276600"/>
            <a:ext cx="76200" cy="6096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8077200" y="3429000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468938" y="4479925"/>
            <a:ext cx="550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4000" b="1"/>
              <a:t>X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944938" y="4098925"/>
            <a:ext cx="550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4000" b="1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353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50925" y="26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fr-CA" b="1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98525" y="304800"/>
            <a:ext cx="83311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b="1" u="sng" dirty="0"/>
              <a:t>Movements of the thumb</a:t>
            </a:r>
            <a:r>
              <a:rPr lang="en-US" b="1" dirty="0"/>
              <a:t> – a specialized digit, occur at</a:t>
            </a:r>
          </a:p>
          <a:p>
            <a:pPr algn="l"/>
            <a:r>
              <a:rPr lang="en-US" b="1" dirty="0"/>
              <a:t>right angles to the fingers. Mainly at the CMC (saddle) </a:t>
            </a:r>
            <a:r>
              <a:rPr lang="en-US" b="1" dirty="0" smtClean="0"/>
              <a:t>joint. </a:t>
            </a:r>
            <a:endParaRPr lang="en-US" b="1" dirty="0"/>
          </a:p>
          <a:p>
            <a:pPr algn="l"/>
            <a:r>
              <a:rPr lang="en-US" b="1" dirty="0"/>
              <a:t>	MCP – condyloid; IP – hinge (like fingers). </a:t>
            </a:r>
          </a:p>
        </p:txBody>
      </p:sp>
      <p:pic>
        <p:nvPicPr>
          <p:cNvPr id="20484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9238"/>
            <a:ext cx="42672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124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739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1170</Words>
  <Application>Microsoft Office PowerPoint</Application>
  <PresentationFormat>On-screen Show (4:3)</PresentationFormat>
  <Paragraphs>325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Default Design</vt:lpstr>
      <vt:lpstr>1_Office Theme</vt:lpstr>
      <vt:lpstr>Muscles of the Anterior Forearm</vt:lpstr>
      <vt:lpstr>Objectives</vt:lpstr>
      <vt:lpstr>PowerPoint Presentation</vt:lpstr>
      <vt:lpstr>Names of the Muscles of forearm</vt:lpstr>
      <vt:lpstr>Functional Organization</vt:lpstr>
      <vt:lpstr>PowerPoint Presentation</vt:lpstr>
      <vt:lpstr>PowerPoint Presentation</vt:lpstr>
      <vt:lpstr>PowerPoint Presentation</vt:lpstr>
      <vt:lpstr>PowerPoint Presentation</vt:lpstr>
      <vt:lpstr>Muscles of Forearm </vt:lpstr>
      <vt:lpstr>PowerPoint Presentation</vt:lpstr>
      <vt:lpstr>Anterior compartement of forearm Flexor / pronator Compartment</vt:lpstr>
      <vt:lpstr>SUPERFICIAL GROUP</vt:lpstr>
      <vt:lpstr>PowerPoint Presentation</vt:lpstr>
      <vt:lpstr>Pronator Teres</vt:lpstr>
      <vt:lpstr>Flexor Carpi Radialis</vt:lpstr>
      <vt:lpstr>Flexor Carpi Radialis</vt:lpstr>
      <vt:lpstr>Palmaris Longus</vt:lpstr>
      <vt:lpstr>Palmaris Longus</vt:lpstr>
      <vt:lpstr>Flexor Digitorum Superficialis</vt:lpstr>
      <vt:lpstr>Flexor Digitorum Superficialis</vt:lpstr>
      <vt:lpstr>Flexor Carpi Ulnaris</vt:lpstr>
      <vt:lpstr>Flexor Carpi Ulnaris</vt:lpstr>
      <vt:lpstr>Flexor Pollicis Longus</vt:lpstr>
      <vt:lpstr>Flexor Pollicis Longus</vt:lpstr>
      <vt:lpstr>Flexor Digitorum Profundus</vt:lpstr>
      <vt:lpstr>Flexor Digitorum Profundus</vt:lpstr>
      <vt:lpstr>PRONATOR QUADRATUS</vt:lpstr>
      <vt:lpstr>Nerve Supply</vt:lpstr>
      <vt:lpstr>Muscles of the Forearm</vt:lpstr>
      <vt:lpstr>Anterior Fore Arm</vt:lpstr>
      <vt:lpstr>Ant Fore arm</vt:lpstr>
      <vt:lpstr>Post. Forearm Superficial disection</vt:lpstr>
      <vt:lpstr>Rotators of the Radius </vt:lpstr>
      <vt:lpstr>PowerPoint Presentation</vt:lpstr>
      <vt:lpstr>PowerPoint Presentation</vt:lpstr>
      <vt:lpstr>Radial &amp; Ulnar Arteries</vt:lpstr>
      <vt:lpstr>PowerPoint Presentation</vt:lpstr>
      <vt:lpstr>PowerPoint Presentation</vt:lpstr>
      <vt:lpstr>PowerPoint Presentation</vt:lpstr>
      <vt:lpstr>Ulnar Nerve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Nivine  Sharaf</dc:creator>
  <cp:lastModifiedBy>Raina Jabr</cp:lastModifiedBy>
  <cp:revision>35</cp:revision>
  <dcterms:created xsi:type="dcterms:W3CDTF">2011-09-21T11:57:42Z</dcterms:created>
  <dcterms:modified xsi:type="dcterms:W3CDTF">2013-04-12T10:49:17Z</dcterms:modified>
</cp:coreProperties>
</file>