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1" r:id="rId2"/>
    <p:sldMasterId id="2147483675" r:id="rId3"/>
    <p:sldMasterId id="2147483689" r:id="rId4"/>
    <p:sldMasterId id="2147483703" r:id="rId5"/>
    <p:sldMasterId id="2147483716" r:id="rId6"/>
  </p:sldMasterIdLst>
  <p:notesMasterIdLst>
    <p:notesMasterId r:id="rId3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99"/>
    <a:srgbClr val="F90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1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26C8253-AF15-4DB9-AA73-E6E6592673C7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D2273B8-6BAB-4CB8-9137-84AF006925F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733186-062B-48A5-B901-A204347EFB7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88D6CE-BD59-477E-8249-17E4829AEBB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0FA19-33B6-4BD2-8FEE-3969077A1DB0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27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08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36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CADC1-2EFC-4EFB-B0DD-6A0C279BEDB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077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064-5135-4C4B-AEC5-2DFD4D31C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8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5B18-98C9-488D-A19D-7D7BE7E69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3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603E-7A23-4C24-9B56-46322E278F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8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45E-0E01-47A4-A336-E153EC998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3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057B-7E59-43FB-8D96-48A6C5294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151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0553-5DB1-4A3A-9292-C959C4446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4DDD-D5DE-4E7D-A065-4D3256278C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0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8797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4EF3-E05C-470B-AC42-54D2B7C27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96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D4C00-0822-4F66-9B9D-05153313F4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55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1E77-7CD1-4260-83C3-43F6DA819A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9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BE04-B3CA-41E5-8730-4C22CC796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88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B2EC7-7485-4BCF-94DA-A18369EFD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11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DFF6-28D8-4C6A-9069-84DDC5708B0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9349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064-5135-4C4B-AEC5-2DFD4D31C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63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5B18-98C9-488D-A19D-7D7BE7E69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63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603E-7A23-4C24-9B56-46322E278F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41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45E-0E01-47A4-A336-E153EC998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6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038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057B-7E59-43FB-8D96-48A6C5294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3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0553-5DB1-4A3A-9292-C959C4446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25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4DDD-D5DE-4E7D-A065-4D3256278C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12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4EF3-E05C-470B-AC42-54D2B7C27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D4C00-0822-4F66-9B9D-05153313F4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946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1E77-7CD1-4260-83C3-43F6DA819A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803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BE04-B3CA-41E5-8730-4C22CC796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229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B2EC7-7485-4BCF-94DA-A18369EFD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110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0297-D8EB-44DB-9AD1-79C22D296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14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064-5135-4C4B-AEC5-2DFD4D31C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583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6279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5B18-98C9-488D-A19D-7D7BE7E69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6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603E-7A23-4C24-9B56-46322E278F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975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45E-0E01-47A4-A336-E153EC998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61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057B-7E59-43FB-8D96-48A6C5294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0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0553-5DB1-4A3A-9292-C959C4446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4DDD-D5DE-4E7D-A065-4D3256278C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525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4EF3-E05C-470B-AC42-54D2B7C27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04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D4C00-0822-4F66-9B9D-05153313F4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3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1E77-7CD1-4260-83C3-43F6DA819A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622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BE04-B3CA-41E5-8730-4C22CC796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0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36910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B2EC7-7485-4BCF-94DA-A18369EFD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98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30297-D8EB-44DB-9AD1-79C22D296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6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064-5135-4C4B-AEC5-2DFD4D31C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485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5B18-98C9-488D-A19D-7D7BE7E69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396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603E-7A23-4C24-9B56-46322E278F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25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45E-0E01-47A4-A336-E153EC998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33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057B-7E59-43FB-8D96-48A6C5294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46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0553-5DB1-4A3A-9292-C959C4446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74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4DDD-D5DE-4E7D-A065-4D3256278C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49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4EF3-E05C-470B-AC42-54D2B7C27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4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39908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D4C00-0822-4F66-9B9D-05153313F4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623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1E77-7CD1-4260-83C3-43F6DA819A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85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BE04-B3CA-41E5-8730-4C22CC796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12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B2EC7-7485-4BCF-94DA-A18369EFD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07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59064-5135-4C4B-AEC5-2DFD4D31C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572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05B18-98C9-488D-A19D-7D7BE7E69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319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A603E-7A23-4C24-9B56-46322E278F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72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6D45E-0E01-47A4-A336-E153EC9980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847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2057B-7E59-43FB-8D96-48A6C5294F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9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A0553-5DB1-4A3A-9292-C959C44460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7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80874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B4DDD-D5DE-4E7D-A065-4D3256278C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019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B4EF3-E05C-470B-AC42-54D2B7C27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92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D4C00-0822-4F66-9B9D-05153313F4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53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61E77-7CD1-4260-83C3-43F6DA819A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933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2BE04-B3CA-41E5-8730-4C22CC7969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9737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B2EC7-7485-4BCF-94DA-A18369EFD21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4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135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33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5DA71-A90E-4B23-9B4C-5E821913A4F5}" type="datetimeFigureOut">
              <a:rPr lang="ar-SA" smtClean="0"/>
              <a:t>27/05/1434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5BF03-13A9-4B52-A6C0-D3FA91309F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724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0FDB6CB-5C4B-4DF8-B33E-8694807C9EC5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0FDB6CB-5C4B-4DF8-B33E-8694807C9EC5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0FDB6CB-5C4B-4DF8-B33E-8694807C9EC5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0FDB6CB-5C4B-4DF8-B33E-8694807C9EC5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80FDB6CB-5C4B-4DF8-B33E-8694807C9EC5}" type="slidenum">
              <a:rPr lang="en-US">
                <a:solidFill>
                  <a:srgbClr val="000000"/>
                </a:solidFill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8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81000" y="1600201"/>
            <a:ext cx="8077200" cy="1600199"/>
          </a:xfrm>
          <a:solidFill>
            <a:srgbClr val="F90F5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</a:rPr>
              <a:t>Muscles of the Arm and </a:t>
            </a:r>
            <a:r>
              <a:rPr kumimoji="1" lang="en-US" altLang="zh-CN" dirty="0" err="1" smtClean="0">
                <a:solidFill>
                  <a:schemeClr val="tx1"/>
                </a:solidFill>
                <a:latin typeface="Arial Rounded MT Bold" pitchFamily="34" charset="0"/>
              </a:rPr>
              <a:t>Cubital</a:t>
            </a:r>
            <a:r>
              <a:rPr kumimoji="1" lang="en-US" altLang="zh-CN" dirty="0" smtClean="0">
                <a:solidFill>
                  <a:schemeClr val="tx1"/>
                </a:solidFill>
                <a:latin typeface="Arial Rounded MT Bold" pitchFamily="34" charset="0"/>
              </a:rPr>
              <a:t> Fossa 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344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7618412" cy="792163"/>
          </a:xfrm>
          <a:solidFill>
            <a:srgbClr val="8DE9F3"/>
          </a:solidFill>
        </p:spPr>
        <p:txBody>
          <a:bodyPr/>
          <a:lstStyle/>
          <a:p>
            <a:r>
              <a:rPr lang="en-US" b="1" dirty="0">
                <a:solidFill>
                  <a:srgbClr val="000099"/>
                </a:solidFill>
                <a:latin typeface="Calibri" pitchFamily="34" charset="0"/>
              </a:rPr>
              <a:t>BICEPS BRACHII</a:t>
            </a:r>
            <a:endParaRPr lang="en-GB" b="1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750" y="1600200"/>
            <a:ext cx="4679950" cy="4525963"/>
          </a:xfrm>
        </p:spPr>
        <p:txBody>
          <a:bodyPr/>
          <a:lstStyle/>
          <a:p>
            <a:r>
              <a:rPr lang="en-US" sz="4000" b="1" dirty="0">
                <a:solidFill>
                  <a:srgbClr val="FF0066"/>
                </a:solidFill>
                <a:latin typeface="Calibri" pitchFamily="34" charset="0"/>
              </a:rPr>
              <a:t>Nerve supply: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3600" b="1" dirty="0" err="1">
                <a:latin typeface="Calibri" pitchFamily="34" charset="0"/>
                <a:sym typeface="Wingdings" pitchFamily="2" charset="2"/>
              </a:rPr>
              <a:t>M</a:t>
            </a:r>
            <a:r>
              <a:rPr lang="en-US" sz="3600" b="1" dirty="0" err="1" smtClean="0">
                <a:latin typeface="Calibri" pitchFamily="34" charset="0"/>
                <a:sym typeface="Wingdings" pitchFamily="2" charset="2"/>
              </a:rPr>
              <a:t>usculocutaneous</a:t>
            </a:r>
            <a:r>
              <a:rPr lang="en-US" sz="3600" b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3600" b="1" dirty="0">
                <a:latin typeface="Calibri" pitchFamily="34" charset="0"/>
                <a:sym typeface="Wingdings" pitchFamily="2" charset="2"/>
              </a:rPr>
              <a:t>nerve</a:t>
            </a:r>
          </a:p>
          <a:p>
            <a:endParaRPr lang="en-US" sz="2800" b="1" dirty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8893" r="65633" b="43329"/>
          <a:stretch>
            <a:fillRect/>
          </a:stretch>
        </p:blipFill>
        <p:spPr bwMode="auto">
          <a:xfrm>
            <a:off x="5435600" y="1196975"/>
            <a:ext cx="29464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11863" y="1916113"/>
            <a:ext cx="936625" cy="1081087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168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" y="549275"/>
            <a:ext cx="5410200" cy="5821363"/>
          </a:xfrm>
        </p:spPr>
        <p:txBody>
          <a:bodyPr/>
          <a:lstStyle/>
          <a:p>
            <a:r>
              <a:rPr lang="en-US" sz="4400" b="1" dirty="0">
                <a:solidFill>
                  <a:srgbClr val="9900CC"/>
                </a:solidFill>
                <a:latin typeface="Calibri" pitchFamily="34" charset="0"/>
                <a:sym typeface="Wingdings" pitchFamily="2" charset="2"/>
              </a:rPr>
              <a:t>Action of biceps </a:t>
            </a:r>
            <a:r>
              <a:rPr lang="en-US" sz="4400" b="1" dirty="0" err="1">
                <a:solidFill>
                  <a:srgbClr val="9900CC"/>
                </a:solidFill>
                <a:latin typeface="Calibri" pitchFamily="34" charset="0"/>
                <a:sym typeface="Wingdings" pitchFamily="2" charset="2"/>
              </a:rPr>
              <a:t>brachii</a:t>
            </a:r>
            <a:r>
              <a:rPr lang="en-US" sz="4400" b="1" dirty="0">
                <a:solidFill>
                  <a:srgbClr val="9900CC"/>
                </a:solidFill>
                <a:latin typeface="Calibri" pitchFamily="34" charset="0"/>
                <a:sym typeface="Wingdings" pitchFamily="2" charset="2"/>
              </a:rPr>
              <a:t> :</a:t>
            </a:r>
          </a:p>
          <a:p>
            <a:r>
              <a:rPr lang="en-US" b="1" dirty="0">
                <a:latin typeface="Calibri" pitchFamily="34" charset="0"/>
                <a:sym typeface="Wingdings" pitchFamily="2" charset="2"/>
              </a:rPr>
              <a:t>Powerful supinator of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forearm</a:t>
            </a:r>
          </a:p>
          <a:p>
            <a:r>
              <a:rPr lang="en-US" b="1" dirty="0" smtClean="0">
                <a:latin typeface="Calibri" pitchFamily="34" charset="0"/>
                <a:sym typeface="Wingdings" pitchFamily="2" charset="2"/>
              </a:rPr>
              <a:t>Flexion </a:t>
            </a:r>
            <a:r>
              <a:rPr lang="en-US" b="1" dirty="0">
                <a:latin typeface="Calibri" pitchFamily="34" charset="0"/>
                <a:sym typeface="Wingdings" pitchFamily="2" charset="2"/>
              </a:rPr>
              <a:t>of elbow joint</a:t>
            </a:r>
          </a:p>
          <a:p>
            <a:pPr marL="342900" lvl="1" indent="-342900">
              <a:buFontTx/>
              <a:buChar char="•"/>
            </a:pPr>
            <a:r>
              <a:rPr lang="en-US" sz="3200" b="1" dirty="0" smtClean="0"/>
              <a:t>Weak </a:t>
            </a:r>
            <a:r>
              <a:rPr lang="en-US" sz="3200" b="1" dirty="0"/>
              <a:t>flexor of </a:t>
            </a:r>
            <a:r>
              <a:rPr lang="en-US" sz="3200" b="1" dirty="0" smtClean="0"/>
              <a:t>shoulder</a:t>
            </a:r>
            <a:endParaRPr lang="en-US" sz="3200" b="1" dirty="0">
              <a:latin typeface="Calibri" pitchFamily="34" charset="0"/>
              <a:sym typeface="Wingdings" pitchFamily="2" charset="2"/>
            </a:endParaRPr>
          </a:p>
          <a:p>
            <a:r>
              <a:rPr lang="en-US" b="1" dirty="0">
                <a:latin typeface="Calibri" pitchFamily="34" charset="0"/>
                <a:sym typeface="Wingdings" pitchFamily="2" charset="2"/>
              </a:rPr>
              <a:t>Long head helps to keep humeral head in contact with </a:t>
            </a:r>
            <a:r>
              <a:rPr lang="en-US" b="1" dirty="0" err="1">
                <a:latin typeface="Calibri" pitchFamily="34" charset="0"/>
                <a:sym typeface="Wingdings" pitchFamily="2" charset="2"/>
              </a:rPr>
              <a:t>glenoid</a:t>
            </a:r>
            <a:r>
              <a:rPr lang="en-US" b="1" dirty="0">
                <a:latin typeface="Calibri" pitchFamily="34" charset="0"/>
                <a:sym typeface="Wingdings" pitchFamily="2" charset="2"/>
              </a:rPr>
              <a:t> cavity during movements of shoulder joint</a:t>
            </a:r>
            <a:endParaRPr lang="en-GB" b="1" dirty="0">
              <a:latin typeface="Calibri" pitchFamily="34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13315" name="Picture 3" descr="bicepsant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260350"/>
            <a:ext cx="3198813" cy="6264275"/>
          </a:xfrm>
          <a:ln/>
        </p:spPr>
      </p:pic>
    </p:spTree>
    <p:extLst>
      <p:ext uri="{BB962C8B-B14F-4D97-AF65-F5344CB8AC3E}">
        <p14:creationId xmlns:p14="http://schemas.microsoft.com/office/powerpoint/2010/main" val="27680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6" t="8348" r="61356" b="38963"/>
          <a:stretch>
            <a:fillRect/>
          </a:stretch>
        </p:blipFill>
        <p:spPr>
          <a:xfrm>
            <a:off x="2555875" y="333375"/>
            <a:ext cx="1797050" cy="6264275"/>
          </a:xfrm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9" t="9508" r="61337" b="41960"/>
          <a:stretch>
            <a:fillRect/>
          </a:stretch>
        </p:blipFill>
        <p:spPr bwMode="auto">
          <a:xfrm>
            <a:off x="4932363" y="260350"/>
            <a:ext cx="2003425" cy="619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0" y="620713"/>
            <a:ext cx="2484438" cy="2016125"/>
          </a:xfrm>
          <a:prstGeom prst="wedgeEllipseCallout">
            <a:avLst>
              <a:gd name="adj1" fmla="val 80861"/>
              <a:gd name="adj2" fmla="val 63148"/>
            </a:avLst>
          </a:prstGeom>
          <a:solidFill>
            <a:srgbClr val="8DE9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000" b="1"/>
              <a:t>Radius crosses over ulna like X in pronation</a:t>
            </a:r>
            <a:endParaRPr lang="en-GB" sz="2000" b="1"/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6732588" y="1557338"/>
            <a:ext cx="2124075" cy="1871662"/>
          </a:xfrm>
          <a:prstGeom prst="wedgeEllipseCallout">
            <a:avLst>
              <a:gd name="adj1" fmla="val -101495"/>
              <a:gd name="adj2" fmla="val 85370"/>
            </a:avLst>
          </a:prstGeom>
          <a:solidFill>
            <a:srgbClr val="F4AA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b="1"/>
              <a:t>Radius returns parallel to ulna in supination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83336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  <a:latin typeface="Arial Rounded MT Bold" pitchFamily="34" charset="0"/>
              </a:rPr>
              <a:t>Coracobrachialis</a:t>
            </a:r>
            <a:endParaRPr lang="en-US" sz="40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843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295400"/>
            <a:ext cx="4495800" cy="5562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Origin:</a:t>
            </a:r>
            <a:r>
              <a:rPr lang="en-US" dirty="0" smtClean="0"/>
              <a:t> Tip of the coracoid process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Insertion: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Middle of the medial side of the shaft of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Nerve supply: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Musculocutaneous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Action:</a:t>
            </a:r>
            <a:r>
              <a:rPr lang="en-US" dirty="0" smtClean="0"/>
              <a:t> Flexor &amp; a weak adductor of the arm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8436" name="Picture 5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6" r="26599" b="51778"/>
          <a:stretch>
            <a:fillRect/>
          </a:stretch>
        </p:blipFill>
        <p:spPr>
          <a:xfrm>
            <a:off x="4724400" y="990600"/>
            <a:ext cx="3962400" cy="5410200"/>
          </a:xfrm>
          <a:noFill/>
          <a:ln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 bwMode="auto">
          <a:xfrm>
            <a:off x="7696200" y="3679371"/>
            <a:ext cx="990600" cy="1143000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9" t="-946" r="57002" b="40575"/>
          <a:stretch>
            <a:fillRect/>
          </a:stretch>
        </p:blipFill>
        <p:spPr>
          <a:xfrm>
            <a:off x="1835150" y="476250"/>
            <a:ext cx="5329238" cy="6121400"/>
          </a:xfrm>
          <a:noFill/>
          <a:ln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 flipH="1" flipV="1">
            <a:off x="4643438" y="2133600"/>
            <a:ext cx="73025" cy="100806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 flipV="1">
            <a:off x="4284663" y="3644900"/>
            <a:ext cx="792162" cy="5048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0" y="3068638"/>
            <a:ext cx="360363" cy="647700"/>
          </a:xfrm>
          <a:prstGeom prst="rect">
            <a:avLst/>
          </a:prstGeom>
          <a:solidFill>
            <a:srgbClr val="F4AAE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?</a:t>
            </a: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76825" y="3933825"/>
            <a:ext cx="431800" cy="647700"/>
          </a:xfrm>
          <a:prstGeom prst="rect">
            <a:avLst/>
          </a:prstGeom>
          <a:solidFill>
            <a:srgbClr val="8DE9F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</a:rPr>
              <a:t>?</a:t>
            </a:r>
            <a:endParaRPr lang="en-GB" sz="32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10588" cy="914400"/>
          </a:xfrm>
          <a:solidFill>
            <a:srgbClr val="0070C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  <a:latin typeface="Arial Rounded MT Bold" pitchFamily="34" charset="0"/>
              </a:rPr>
              <a:t>Brachialis</a:t>
            </a:r>
            <a:endParaRPr lang="en-US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945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81000" y="990600"/>
            <a:ext cx="4194175" cy="46482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Origin:</a:t>
            </a:r>
            <a:r>
              <a:rPr lang="en-US" sz="2800" smtClean="0"/>
              <a:t> front of the lower half of humerus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Insertion:</a:t>
            </a:r>
            <a:r>
              <a:rPr lang="en-US" sz="2800" smtClean="0"/>
              <a:t> anterior surface of coronoid process of ulna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Nerve supply:</a:t>
            </a:r>
            <a:r>
              <a:rPr lang="en-US" sz="2800" smtClean="0"/>
              <a:t> Musculocutaneous &amp; Radial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FF0000"/>
                </a:solidFill>
              </a:rPr>
              <a:t>Action:</a:t>
            </a:r>
            <a:r>
              <a:rPr lang="en-US" sz="2800" smtClean="0"/>
              <a:t> Strong flexor of the forearm </a:t>
            </a:r>
          </a:p>
        </p:txBody>
      </p:sp>
      <p:pic>
        <p:nvPicPr>
          <p:cNvPr id="19460" name="Picture 5" descr="C:\Users\user\Pictures\C6-FF62 - Copy (2)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1" r="922" b="51746"/>
          <a:stretch>
            <a:fillRect/>
          </a:stretch>
        </p:blipFill>
        <p:spPr>
          <a:xfrm>
            <a:off x="4876800" y="914400"/>
            <a:ext cx="3886200" cy="53340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 bwMode="auto">
          <a:xfrm>
            <a:off x="7848600" y="2819400"/>
            <a:ext cx="990600" cy="1143000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524000"/>
            <a:ext cx="3581400" cy="33528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Muscles</a:t>
            </a:r>
            <a:r>
              <a:rPr lang="en-US" dirty="0" smtClean="0"/>
              <a:t>: </a:t>
            </a:r>
            <a:endParaRPr lang="en-US" dirty="0" smtClean="0"/>
          </a:p>
          <a:p>
            <a:pPr eaLnBrk="1" hangingPunct="1"/>
            <a:r>
              <a:rPr lang="en-US" dirty="0" smtClean="0"/>
              <a:t>Triceps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Vessels</a:t>
            </a:r>
            <a:r>
              <a:rPr lang="en-US" dirty="0" smtClean="0"/>
              <a:t>: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brachii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Ulnar </a:t>
            </a:r>
            <a:r>
              <a:rPr lang="en-US" dirty="0" smtClean="0"/>
              <a:t>collateral </a:t>
            </a:r>
            <a:r>
              <a:rPr lang="en-US" dirty="0" smtClean="0"/>
              <a:t>  arteries</a:t>
            </a:r>
            <a:endParaRPr lang="en-US" dirty="0" smtClean="0"/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Nerves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Radial </a:t>
            </a:r>
          </a:p>
          <a:p>
            <a:pPr marL="0" indent="0" eaLnBrk="1" hangingPunct="1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Ulnar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1"/>
          </a:xfrm>
          <a:solidFill>
            <a:srgbClr val="FFFF99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Contents of the Posterior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Fascial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Compartment</a:t>
            </a:r>
          </a:p>
        </p:txBody>
      </p:sp>
      <p:pic>
        <p:nvPicPr>
          <p:cNvPr id="20484" name="Content Placeholder 4" descr="Untitled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>
            <a:fillRect/>
          </a:stretch>
        </p:blipFill>
        <p:spPr bwMode="auto">
          <a:xfrm>
            <a:off x="3505200" y="1752600"/>
            <a:ext cx="53990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4686300" y="2881313"/>
            <a:ext cx="2919413" cy="2036762"/>
          </a:xfrm>
          <a:custGeom>
            <a:avLst/>
            <a:gdLst>
              <a:gd name="connsiteX0" fmla="*/ 1592238 w 2920620"/>
              <a:gd name="connsiteY0" fmla="*/ 734705 h 2035791"/>
              <a:gd name="connsiteX1" fmla="*/ 1332931 w 2920620"/>
              <a:gd name="connsiteY1" fmla="*/ 543636 h 2035791"/>
              <a:gd name="connsiteX2" fmla="*/ 1196453 w 2920620"/>
              <a:gd name="connsiteY2" fmla="*/ 448102 h 2035791"/>
              <a:gd name="connsiteX3" fmla="*/ 964441 w 2920620"/>
              <a:gd name="connsiteY3" fmla="*/ 325272 h 2035791"/>
              <a:gd name="connsiteX4" fmla="*/ 800668 w 2920620"/>
              <a:gd name="connsiteY4" fmla="*/ 257033 h 2035791"/>
              <a:gd name="connsiteX5" fmla="*/ 773372 w 2920620"/>
              <a:gd name="connsiteY5" fmla="*/ 202442 h 2035791"/>
              <a:gd name="connsiteX6" fmla="*/ 486769 w 2920620"/>
              <a:gd name="connsiteY6" fmla="*/ 11373 h 2035791"/>
              <a:gd name="connsiteX7" fmla="*/ 268405 w 2920620"/>
              <a:gd name="connsiteY7" fmla="*/ 270681 h 2035791"/>
              <a:gd name="connsiteX8" fmla="*/ 104632 w 2920620"/>
              <a:gd name="connsiteY8" fmla="*/ 543636 h 2035791"/>
              <a:gd name="connsiteX9" fmla="*/ 22746 w 2920620"/>
              <a:gd name="connsiteY9" fmla="*/ 802944 h 2035791"/>
              <a:gd name="connsiteX10" fmla="*/ 22746 w 2920620"/>
              <a:gd name="connsiteY10" fmla="*/ 1130490 h 2035791"/>
              <a:gd name="connsiteX11" fmla="*/ 159223 w 2920620"/>
              <a:gd name="connsiteY11" fmla="*/ 1471684 h 2035791"/>
              <a:gd name="connsiteX12" fmla="*/ 363940 w 2920620"/>
              <a:gd name="connsiteY12" fmla="*/ 1730991 h 2035791"/>
              <a:gd name="connsiteX13" fmla="*/ 718781 w 2920620"/>
              <a:gd name="connsiteY13" fmla="*/ 1935708 h 2035791"/>
              <a:gd name="connsiteX14" fmla="*/ 1291987 w 2920620"/>
              <a:gd name="connsiteY14" fmla="*/ 2031242 h 2035791"/>
              <a:gd name="connsiteX15" fmla="*/ 1919784 w 2920620"/>
              <a:gd name="connsiteY15" fmla="*/ 1908412 h 2035791"/>
              <a:gd name="connsiteX16" fmla="*/ 2574877 w 2920620"/>
              <a:gd name="connsiteY16" fmla="*/ 1594514 h 2035791"/>
              <a:gd name="connsiteX17" fmla="*/ 2847832 w 2920620"/>
              <a:gd name="connsiteY17" fmla="*/ 1226024 h 2035791"/>
              <a:gd name="connsiteX18" fmla="*/ 2902423 w 2920620"/>
              <a:gd name="connsiteY18" fmla="*/ 1116842 h 2035791"/>
              <a:gd name="connsiteX19" fmla="*/ 2738650 w 2920620"/>
              <a:gd name="connsiteY19" fmla="*/ 1089547 h 2035791"/>
              <a:gd name="connsiteX20" fmla="*/ 2506638 w 2920620"/>
              <a:gd name="connsiteY20" fmla="*/ 1075899 h 2035791"/>
              <a:gd name="connsiteX21" fmla="*/ 2424752 w 2920620"/>
              <a:gd name="connsiteY21" fmla="*/ 1034955 h 2035791"/>
              <a:gd name="connsiteX22" fmla="*/ 2342865 w 2920620"/>
              <a:gd name="connsiteY22" fmla="*/ 1007660 h 203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20620" h="2035791">
                <a:moveTo>
                  <a:pt x="1592238" y="734705"/>
                </a:moveTo>
                <a:lnTo>
                  <a:pt x="1332931" y="543636"/>
                </a:lnTo>
                <a:cubicBezTo>
                  <a:pt x="1266967" y="495869"/>
                  <a:pt x="1257868" y="484496"/>
                  <a:pt x="1196453" y="448102"/>
                </a:cubicBezTo>
                <a:cubicBezTo>
                  <a:pt x="1135038" y="411708"/>
                  <a:pt x="1030405" y="357117"/>
                  <a:pt x="964441" y="325272"/>
                </a:cubicBezTo>
                <a:cubicBezTo>
                  <a:pt x="898477" y="293427"/>
                  <a:pt x="832513" y="277505"/>
                  <a:pt x="800668" y="257033"/>
                </a:cubicBezTo>
                <a:cubicBezTo>
                  <a:pt x="768823" y="236561"/>
                  <a:pt x="825688" y="243385"/>
                  <a:pt x="773372" y="202442"/>
                </a:cubicBezTo>
                <a:cubicBezTo>
                  <a:pt x="721056" y="161499"/>
                  <a:pt x="570930" y="0"/>
                  <a:pt x="486769" y="11373"/>
                </a:cubicBezTo>
                <a:cubicBezTo>
                  <a:pt x="402608" y="22746"/>
                  <a:pt x="332095" y="181971"/>
                  <a:pt x="268405" y="270681"/>
                </a:cubicBezTo>
                <a:cubicBezTo>
                  <a:pt x="204716" y="359392"/>
                  <a:pt x="145575" y="454926"/>
                  <a:pt x="104632" y="543636"/>
                </a:cubicBezTo>
                <a:cubicBezTo>
                  <a:pt x="63689" y="632346"/>
                  <a:pt x="36394" y="705135"/>
                  <a:pt x="22746" y="802944"/>
                </a:cubicBezTo>
                <a:cubicBezTo>
                  <a:pt x="9098" y="900753"/>
                  <a:pt x="0" y="1019033"/>
                  <a:pt x="22746" y="1130490"/>
                </a:cubicBezTo>
                <a:cubicBezTo>
                  <a:pt x="45492" y="1241947"/>
                  <a:pt x="102357" y="1371601"/>
                  <a:pt x="159223" y="1471684"/>
                </a:cubicBezTo>
                <a:cubicBezTo>
                  <a:pt x="216089" y="1571768"/>
                  <a:pt x="270680" y="1653654"/>
                  <a:pt x="363940" y="1730991"/>
                </a:cubicBezTo>
                <a:cubicBezTo>
                  <a:pt x="457200" y="1808328"/>
                  <a:pt x="564107" y="1885666"/>
                  <a:pt x="718781" y="1935708"/>
                </a:cubicBezTo>
                <a:cubicBezTo>
                  <a:pt x="873455" y="1985750"/>
                  <a:pt x="1091820" y="2035791"/>
                  <a:pt x="1291987" y="2031242"/>
                </a:cubicBezTo>
                <a:cubicBezTo>
                  <a:pt x="1492154" y="2026693"/>
                  <a:pt x="1705969" y="1981200"/>
                  <a:pt x="1919784" y="1908412"/>
                </a:cubicBezTo>
                <a:cubicBezTo>
                  <a:pt x="2133599" y="1835624"/>
                  <a:pt x="2420202" y="1708245"/>
                  <a:pt x="2574877" y="1594514"/>
                </a:cubicBezTo>
                <a:cubicBezTo>
                  <a:pt x="2729552" y="1480783"/>
                  <a:pt x="2793241" y="1305636"/>
                  <a:pt x="2847832" y="1226024"/>
                </a:cubicBezTo>
                <a:cubicBezTo>
                  <a:pt x="2902423" y="1146412"/>
                  <a:pt x="2920620" y="1139588"/>
                  <a:pt x="2902423" y="1116842"/>
                </a:cubicBezTo>
                <a:cubicBezTo>
                  <a:pt x="2884226" y="1094096"/>
                  <a:pt x="2804614" y="1096371"/>
                  <a:pt x="2738650" y="1089547"/>
                </a:cubicBezTo>
                <a:cubicBezTo>
                  <a:pt x="2672686" y="1082723"/>
                  <a:pt x="2558954" y="1084998"/>
                  <a:pt x="2506638" y="1075899"/>
                </a:cubicBezTo>
                <a:cubicBezTo>
                  <a:pt x="2454322" y="1066800"/>
                  <a:pt x="2452047" y="1046328"/>
                  <a:pt x="2424752" y="1034955"/>
                </a:cubicBezTo>
                <a:cubicBezTo>
                  <a:pt x="2397457" y="1023582"/>
                  <a:pt x="2370161" y="1015621"/>
                  <a:pt x="2342865" y="100766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2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2"/>
          <p:cNvSpPr>
            <a:spLocks noGrp="1"/>
          </p:cNvSpPr>
          <p:nvPr>
            <p:ph sz="half" idx="1"/>
          </p:nvPr>
        </p:nvSpPr>
        <p:spPr>
          <a:xfrm>
            <a:off x="609600" y="1752600"/>
            <a:ext cx="37338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Triceps brachii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563562"/>
          </a:xfrm>
          <a:solidFill>
            <a:srgbClr val="FFFF99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dirty="0" smtClean="0">
                <a:solidFill>
                  <a:schemeClr val="tx1"/>
                </a:solidFill>
                <a:latin typeface="Arial" charset="0"/>
              </a:rPr>
              <a:t>Muscle of the Posterior Compartment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080125" y="2916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ar-SA" sz="2400">
              <a:latin typeface="Times New Roman" pitchFamily="18" charset="0"/>
            </a:endParaRP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7451725" y="2992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ar-SA" sz="2400">
              <a:latin typeface="Times New Roman" pitchFamily="18" charset="0"/>
            </a:endParaRP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7375525" y="3221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ar-SA" sz="2400">
              <a:latin typeface="Times New Roman" pitchFamily="18" charset="0"/>
            </a:endParaRPr>
          </a:p>
        </p:txBody>
      </p:sp>
      <p:sp>
        <p:nvSpPr>
          <p:cNvPr id="21511" name="Text Box 8"/>
          <p:cNvSpPr txBox="1">
            <a:spLocks noChangeArrowheads="1"/>
          </p:cNvSpPr>
          <p:nvPr/>
        </p:nvSpPr>
        <p:spPr bwMode="auto">
          <a:xfrm>
            <a:off x="5775325" y="2859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ar-SA">
              <a:latin typeface="Calibri" pitchFamily="34" charset="0"/>
            </a:endParaRPr>
          </a:p>
        </p:txBody>
      </p:sp>
      <p:pic>
        <p:nvPicPr>
          <p:cNvPr id="21512" name="Picture 10" descr="C:\Users\user\Pictures\f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r="5196" b="4770"/>
          <a:stretch>
            <a:fillRect/>
          </a:stretch>
        </p:blipFill>
        <p:spPr>
          <a:xfrm>
            <a:off x="4419600" y="990600"/>
            <a:ext cx="2895600" cy="5473700"/>
          </a:xfrm>
          <a:noFill/>
          <a:ln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5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4319587" cy="792163"/>
          </a:xfrm>
          <a:solidFill>
            <a:srgbClr val="8DE9F3"/>
          </a:solidFill>
        </p:spPr>
        <p:txBody>
          <a:bodyPr/>
          <a:lstStyle/>
          <a:p>
            <a:pPr algn="l"/>
            <a:r>
              <a:rPr lang="en-US" b="1" dirty="0">
                <a:latin typeface="Calibri" pitchFamily="34" charset="0"/>
              </a:rPr>
              <a:t>Triceps Muscle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35918"/>
            <a:ext cx="5267325" cy="4525963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en-US" sz="4000" b="1" dirty="0">
                <a:solidFill>
                  <a:srgbClr val="FF0066"/>
                </a:solidFill>
                <a:latin typeface="Calibri" pitchFamily="34" charset="0"/>
              </a:rPr>
              <a:t>Origin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 : By 3 heads (</a:t>
            </a:r>
            <a:r>
              <a:rPr lang="en-US" b="1" dirty="0" err="1">
                <a:solidFill>
                  <a:schemeClr val="tx2"/>
                </a:solidFill>
                <a:latin typeface="Calibri" pitchFamily="34" charset="0"/>
              </a:rPr>
              <a:t>long,lateral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</a:rPr>
              <a:t>&amp; medial)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endParaRPr lang="en-US" b="1" dirty="0">
              <a:solidFill>
                <a:schemeClr val="tx2"/>
              </a:solidFill>
              <a:latin typeface="Calibri" pitchFamily="34" charset="0"/>
            </a:endParaRP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3600" b="1" dirty="0">
                <a:solidFill>
                  <a:srgbClr val="000099"/>
                </a:solidFill>
                <a:latin typeface="Calibri" pitchFamily="34" charset="0"/>
              </a:rPr>
              <a:t>Long head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infraglenoid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tubercle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3600" b="1" dirty="0">
                <a:solidFill>
                  <a:srgbClr val="006600"/>
                </a:solidFill>
                <a:latin typeface="Calibri" pitchFamily="34" charset="0"/>
                <a:sym typeface="Wingdings" pitchFamily="2" charset="2"/>
              </a:rPr>
              <a:t>Lateral head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posterior surface of </a:t>
            </a:r>
            <a:r>
              <a:rPr lang="en-US" b="1" dirty="0" err="1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humerus</a:t>
            </a:r>
            <a:r>
              <a:rPr lang="en-US" b="1" dirty="0">
                <a:solidFill>
                  <a:schemeClr val="tx2"/>
                </a:solidFill>
                <a:latin typeface="Calibri" pitchFamily="34" charset="0"/>
                <a:sym typeface="Wingdings" pitchFamily="2" charset="2"/>
              </a:rPr>
              <a:t> above the spiral groove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6805" r="64792" b="40273"/>
          <a:stretch>
            <a:fillRect/>
          </a:stretch>
        </p:blipFill>
        <p:spPr>
          <a:xfrm>
            <a:off x="5508625" y="260350"/>
            <a:ext cx="3317875" cy="6597650"/>
          </a:xfrm>
          <a:noFill/>
          <a:ln/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6300788" y="3213100"/>
            <a:ext cx="838200" cy="6858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7812088" y="3357563"/>
            <a:ext cx="914400" cy="228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1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4248150" cy="936625"/>
          </a:xfrm>
          <a:solidFill>
            <a:srgbClr val="8DE9F3"/>
          </a:solidFill>
        </p:spPr>
        <p:txBody>
          <a:bodyPr/>
          <a:lstStyle/>
          <a:p>
            <a:pPr algn="l"/>
            <a:r>
              <a:rPr lang="en-US" b="1" dirty="0">
                <a:latin typeface="Calibri" pitchFamily="34" charset="0"/>
              </a:rPr>
              <a:t>Triceps Muscle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12875"/>
            <a:ext cx="4919663" cy="4713288"/>
          </a:xfrm>
        </p:spPr>
        <p:txBody>
          <a:bodyPr/>
          <a:lstStyle/>
          <a:p>
            <a:pPr marL="533400" indent="-533400">
              <a:buClr>
                <a:srgbClr val="FF0000"/>
              </a:buClr>
              <a:buFontTx/>
              <a:buAutoNum type="arabicPeriod" startAt="3"/>
            </a:pPr>
            <a:r>
              <a:rPr lang="en-US" b="1" dirty="0">
                <a:solidFill>
                  <a:srgbClr val="9900CC"/>
                </a:solidFill>
                <a:latin typeface="Calibri" pitchFamily="34" charset="0"/>
                <a:sym typeface="Wingdings" pitchFamily="2" charset="2"/>
              </a:rPr>
              <a:t>Medial head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 post. surface of </a:t>
            </a:r>
            <a:r>
              <a:rPr lang="en-US" sz="2800" b="1" dirty="0" err="1">
                <a:latin typeface="Calibri" pitchFamily="34" charset="0"/>
                <a:sym typeface="Wingdings" pitchFamily="2" charset="2"/>
              </a:rPr>
              <a:t>humerus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below spiral groove</a:t>
            </a:r>
          </a:p>
          <a:p>
            <a:pPr marL="533400" indent="-533400">
              <a:buClr>
                <a:srgbClr val="FF0000"/>
              </a:buClr>
              <a:buFontTx/>
              <a:buNone/>
            </a:pPr>
            <a:endParaRPr lang="en-US" sz="2800" b="1" dirty="0">
              <a:latin typeface="Calibri" pitchFamily="34" charset="0"/>
              <a:sym typeface="Wingdings" pitchFamily="2" charset="2"/>
            </a:endParaRPr>
          </a:p>
          <a:p>
            <a:pPr marL="533400" indent="-533400">
              <a:buFontTx/>
              <a:buNone/>
            </a:pPr>
            <a:r>
              <a:rPr lang="en-US" sz="40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Insertion 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 upper surface of olecranon process of 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ulna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Nerve supply: </a:t>
            </a:r>
            <a:r>
              <a:rPr lang="en-US" sz="2800" dirty="0"/>
              <a:t>Radial nerve</a:t>
            </a:r>
            <a:endParaRPr lang="en-US" sz="2800" b="1" dirty="0"/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Action:</a:t>
            </a:r>
            <a:r>
              <a:rPr lang="en-US" sz="2800" b="1" dirty="0"/>
              <a:t> </a:t>
            </a:r>
            <a:r>
              <a:rPr lang="en-US" sz="2800" dirty="0"/>
              <a:t>Strong extensor of the elbow joint</a:t>
            </a:r>
          </a:p>
          <a:p>
            <a:pPr marL="533400" indent="-533400">
              <a:buFontTx/>
              <a:buNone/>
            </a:pPr>
            <a:endParaRPr lang="en-US" sz="2800" b="1" dirty="0">
              <a:latin typeface="Calibri" pitchFamily="34" charset="0"/>
            </a:endParaRPr>
          </a:p>
          <a:p>
            <a:pPr marL="533400" indent="-533400"/>
            <a:endParaRPr lang="en-US" sz="2800" dirty="0">
              <a:latin typeface="Comic Sans MS" pitchFamily="66" charset="0"/>
            </a:endParaRP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8" t="8022" r="57872" b="39389"/>
          <a:stretch>
            <a:fillRect/>
          </a:stretch>
        </p:blipFill>
        <p:spPr>
          <a:xfrm>
            <a:off x="5724525" y="260350"/>
            <a:ext cx="3021013" cy="6337300"/>
          </a:xfrm>
          <a:noFill/>
          <a:ln/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7596188" y="2492375"/>
            <a:ext cx="1066800" cy="14478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6300788" y="4797425"/>
            <a:ext cx="83820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57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1371600" y="228600"/>
            <a:ext cx="2438400" cy="7889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Arial Rounded MT Bold" pitchFamily="34" charset="0"/>
              </a:rPr>
              <a:t>The Arm</a:t>
            </a:r>
          </a:p>
        </p:txBody>
      </p:sp>
      <p:pic>
        <p:nvPicPr>
          <p:cNvPr id="12291" name="Picture 5" descr="C:\Documents and Settings\Free User\My Documents\My Pictures\humeru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3657600" cy="4826000"/>
          </a:xfrm>
          <a:noFill/>
        </p:spPr>
      </p:pic>
      <p:pic>
        <p:nvPicPr>
          <p:cNvPr id="12292" name="Picture 4" descr="臂部神经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2508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ket 8"/>
          <p:cNvSpPr/>
          <p:nvPr/>
        </p:nvSpPr>
        <p:spPr>
          <a:xfrm>
            <a:off x="1676400" y="1143000"/>
            <a:ext cx="152400" cy="4038600"/>
          </a:xfrm>
          <a:prstGeom prst="leftBracket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533400" y="10668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Shoulder</a:t>
            </a:r>
          </a:p>
        </p:txBody>
      </p:sp>
      <p:sp>
        <p:nvSpPr>
          <p:cNvPr id="12295" name="TextBox 11"/>
          <p:cNvSpPr txBox="1">
            <a:spLocks noChangeArrowheads="1"/>
          </p:cNvSpPr>
          <p:nvPr/>
        </p:nvSpPr>
        <p:spPr bwMode="auto">
          <a:xfrm>
            <a:off x="762000" y="48006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Elbow</a:t>
            </a:r>
          </a:p>
        </p:txBody>
      </p:sp>
      <p:sp>
        <p:nvSpPr>
          <p:cNvPr id="12296" name="TextBox 12"/>
          <p:cNvSpPr txBox="1">
            <a:spLocks noChangeArrowheads="1"/>
          </p:cNvSpPr>
          <p:nvPr/>
        </p:nvSpPr>
        <p:spPr bwMode="auto">
          <a:xfrm rot="-5400000">
            <a:off x="698500" y="2806700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A      R     M</a:t>
            </a:r>
          </a:p>
        </p:txBody>
      </p:sp>
      <p:sp>
        <p:nvSpPr>
          <p:cNvPr id="17" name="Title 4"/>
          <p:cNvSpPr txBox="1">
            <a:spLocks/>
          </p:cNvSpPr>
          <p:nvPr/>
        </p:nvSpPr>
        <p:spPr bwMode="auto">
          <a:xfrm>
            <a:off x="4953000" y="381000"/>
            <a:ext cx="3276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 dirty="0"/>
              <a:t>Bone of the Arm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Humerus</a:t>
            </a:r>
            <a:endParaRPr lang="en-US" sz="3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2298" name="TextBox 11"/>
          <p:cNvSpPr txBox="1">
            <a:spLocks noChangeArrowheads="1"/>
          </p:cNvSpPr>
          <p:nvPr/>
        </p:nvSpPr>
        <p:spPr bwMode="auto">
          <a:xfrm>
            <a:off x="7467600" y="41148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Anterior</a:t>
            </a:r>
          </a:p>
          <a:p>
            <a:pPr algn="ctr" eaLnBrk="1" hangingPunct="1"/>
            <a:r>
              <a:rPr lang="en-US" sz="1400" b="1"/>
              <a:t>view</a:t>
            </a:r>
          </a:p>
        </p:txBody>
      </p:sp>
      <p:sp>
        <p:nvSpPr>
          <p:cNvPr id="12299" name="TextBox 12"/>
          <p:cNvSpPr txBox="1">
            <a:spLocks noChangeArrowheads="1"/>
          </p:cNvSpPr>
          <p:nvPr/>
        </p:nvSpPr>
        <p:spPr bwMode="auto">
          <a:xfrm>
            <a:off x="3962400" y="4191000"/>
            <a:ext cx="129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b="1"/>
              <a:t>Posterior</a:t>
            </a:r>
          </a:p>
          <a:p>
            <a:pPr algn="ctr" eaLnBrk="1" hangingPunct="1"/>
            <a:r>
              <a:rPr lang="en-US" sz="1400" b="1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16727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Azza Kamal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74638"/>
            <a:ext cx="7473950" cy="1143000"/>
          </a:xfrm>
          <a:solidFill>
            <a:srgbClr val="8DE9F3"/>
          </a:solidFill>
        </p:spPr>
        <p:txBody>
          <a:bodyPr/>
          <a:lstStyle/>
          <a:p>
            <a:r>
              <a:rPr lang="en-US" b="1" dirty="0">
                <a:latin typeface="Calibri" pitchFamily="34" charset="0"/>
              </a:rPr>
              <a:t>Origin of Triceps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pic>
        <p:nvPicPr>
          <p:cNvPr id="24579" name="Picture 3" descr="triceps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38227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4572000" y="2708275"/>
            <a:ext cx="215900" cy="1584325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5724525" y="2781300"/>
            <a:ext cx="685800" cy="6096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 flipH="1">
            <a:off x="6156325" y="4221163"/>
            <a:ext cx="914400" cy="91440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3" name="Freeform 7"/>
          <p:cNvSpPr>
            <a:spLocks/>
          </p:cNvSpPr>
          <p:nvPr/>
        </p:nvSpPr>
        <p:spPr bwMode="auto">
          <a:xfrm>
            <a:off x="5364163" y="2997200"/>
            <a:ext cx="720725" cy="1368425"/>
          </a:xfrm>
          <a:custGeom>
            <a:avLst/>
            <a:gdLst>
              <a:gd name="T0" fmla="*/ 0 w 454"/>
              <a:gd name="T1" fmla="*/ 0 h 862"/>
              <a:gd name="T2" fmla="*/ 45 w 454"/>
              <a:gd name="T3" fmla="*/ 91 h 862"/>
              <a:gd name="T4" fmla="*/ 91 w 454"/>
              <a:gd name="T5" fmla="*/ 181 h 862"/>
              <a:gd name="T6" fmla="*/ 272 w 454"/>
              <a:gd name="T7" fmla="*/ 453 h 862"/>
              <a:gd name="T8" fmla="*/ 408 w 454"/>
              <a:gd name="T9" fmla="*/ 771 h 862"/>
              <a:gd name="T10" fmla="*/ 454 w 454"/>
              <a:gd name="T11" fmla="*/ 862 h 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4" h="862">
                <a:moveTo>
                  <a:pt x="0" y="0"/>
                </a:moveTo>
                <a:cubicBezTo>
                  <a:pt x="15" y="30"/>
                  <a:pt x="30" y="61"/>
                  <a:pt x="45" y="91"/>
                </a:cubicBezTo>
                <a:cubicBezTo>
                  <a:pt x="60" y="121"/>
                  <a:pt x="53" y="121"/>
                  <a:pt x="91" y="181"/>
                </a:cubicBezTo>
                <a:cubicBezTo>
                  <a:pt x="129" y="241"/>
                  <a:pt x="219" y="355"/>
                  <a:pt x="272" y="453"/>
                </a:cubicBezTo>
                <a:cubicBezTo>
                  <a:pt x="325" y="551"/>
                  <a:pt x="378" y="703"/>
                  <a:pt x="408" y="771"/>
                </a:cubicBezTo>
                <a:cubicBezTo>
                  <a:pt x="438" y="839"/>
                  <a:pt x="446" y="850"/>
                  <a:pt x="454" y="86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2411413" y="4076700"/>
            <a:ext cx="2520950" cy="1512888"/>
          </a:xfrm>
          <a:prstGeom prst="ellipse">
            <a:avLst/>
          </a:prstGeom>
          <a:solidFill>
            <a:srgbClr val="8DE9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/>
              <a:t>Long head of</a:t>
            </a:r>
          </a:p>
          <a:p>
            <a:r>
              <a:rPr lang="en-US" b="1"/>
              <a:t>triceps from</a:t>
            </a:r>
          </a:p>
          <a:p>
            <a:r>
              <a:rPr lang="en-US" b="1"/>
              <a:t>infraglenoid </a:t>
            </a:r>
          </a:p>
          <a:p>
            <a:r>
              <a:rPr lang="en-US" b="1"/>
              <a:t>tubercle</a:t>
            </a:r>
            <a:endParaRPr lang="en-GB" b="1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6011863" y="1196975"/>
            <a:ext cx="2881312" cy="2376488"/>
          </a:xfrm>
          <a:prstGeom prst="ellipse">
            <a:avLst/>
          </a:prstGeom>
          <a:solidFill>
            <a:srgbClr val="8DFB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Lateral head of</a:t>
            </a:r>
          </a:p>
          <a:p>
            <a:pPr algn="ctr"/>
            <a:r>
              <a:rPr lang="en-US" b="1"/>
              <a:t>triceps from </a:t>
            </a:r>
          </a:p>
          <a:p>
            <a:pPr algn="ctr"/>
            <a:r>
              <a:rPr lang="en-US" b="1"/>
              <a:t>posterior surface</a:t>
            </a:r>
          </a:p>
          <a:p>
            <a:pPr algn="ctr"/>
            <a:r>
              <a:rPr lang="en-US" b="1"/>
              <a:t>of humerus</a:t>
            </a:r>
          </a:p>
          <a:p>
            <a:pPr algn="ctr"/>
            <a:r>
              <a:rPr lang="en-US" b="1"/>
              <a:t>above spiral groove</a:t>
            </a:r>
            <a:endParaRPr lang="en-GB" b="1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6659563" y="3716338"/>
            <a:ext cx="2305050" cy="2233612"/>
          </a:xfrm>
          <a:prstGeom prst="ellipse">
            <a:avLst/>
          </a:prstGeom>
          <a:solidFill>
            <a:srgbClr val="F4AA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Medial head of </a:t>
            </a:r>
          </a:p>
          <a:p>
            <a:pPr algn="ctr"/>
            <a:r>
              <a:rPr lang="en-US" b="1"/>
              <a:t>triceps from </a:t>
            </a:r>
          </a:p>
          <a:p>
            <a:pPr algn="ctr"/>
            <a:r>
              <a:rPr lang="en-US" b="1"/>
              <a:t>posterior surface</a:t>
            </a:r>
          </a:p>
          <a:p>
            <a:pPr algn="ctr"/>
            <a:r>
              <a:rPr lang="en-US" b="1"/>
              <a:t>of humerus</a:t>
            </a:r>
          </a:p>
          <a:p>
            <a:pPr algn="ctr"/>
            <a:r>
              <a:rPr lang="en-US" b="1"/>
              <a:t>below spiral </a:t>
            </a:r>
          </a:p>
          <a:p>
            <a:pPr algn="ctr"/>
            <a:r>
              <a:rPr lang="en-US" b="1"/>
              <a:t>groove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70566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82" grpId="0" animBg="1"/>
      <p:bldP spid="24583" grpId="0" animBg="1"/>
      <p:bldP spid="24584" grpId="0" animBg="1"/>
      <p:bldP spid="24585" grpId="0" animBg="1"/>
      <p:bldP spid="2458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4638"/>
            <a:ext cx="6985000" cy="777875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en-US" b="1" dirty="0">
                <a:latin typeface="Calibri" pitchFamily="34" charset="0"/>
              </a:rPr>
              <a:t>Triceps Muscle Insertion</a:t>
            </a:r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t="2948" r="49896" b="38089"/>
          <a:stretch>
            <a:fillRect/>
          </a:stretch>
        </p:blipFill>
        <p:spPr>
          <a:xfrm>
            <a:off x="1371600" y="1371600"/>
            <a:ext cx="3962400" cy="5486400"/>
          </a:xfrm>
          <a:noFill/>
          <a:ln/>
        </p:spPr>
      </p:pic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2555875" y="1412875"/>
            <a:ext cx="736600" cy="1036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6" t="8418" r="41510" b="39389"/>
          <a:stretch>
            <a:fillRect/>
          </a:stretch>
        </p:blipFill>
        <p:spPr bwMode="auto">
          <a:xfrm>
            <a:off x="5257800" y="1676400"/>
            <a:ext cx="3581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5940425" y="2420938"/>
            <a:ext cx="1008063" cy="1081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948488" y="3500438"/>
            <a:ext cx="504825" cy="217487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>
            <a:off x="4356100" y="4652963"/>
            <a:ext cx="4032250" cy="1944687"/>
          </a:xfrm>
          <a:prstGeom prst="wave">
            <a:avLst>
              <a:gd name="adj1" fmla="val 13005"/>
              <a:gd name="adj2" fmla="val 0"/>
            </a:avLst>
          </a:prstGeom>
          <a:solidFill>
            <a:srgbClr val="C0A6F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Into posterior part of upper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surface of olecranon process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of ulna</a:t>
            </a:r>
            <a:endParaRPr lang="en-GB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  <p:bldP spid="266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28600"/>
            <a:ext cx="5638800" cy="6602186"/>
          </a:xfrm>
          <a:ln w="76200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Calibri" pitchFamily="34" charset="0"/>
              </a:rPr>
              <a:t>Articularis</a:t>
            </a:r>
            <a:r>
              <a:rPr lang="en-US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Calibri" pitchFamily="34" charset="0"/>
              </a:rPr>
              <a:t>cubiti</a:t>
            </a:r>
            <a:r>
              <a:rPr lang="en-US" sz="36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 (</a:t>
            </a:r>
            <a:r>
              <a:rPr lang="en-US" sz="3600" b="1" dirty="0" err="1" smtClean="0">
                <a:solidFill>
                  <a:srgbClr val="0000FF"/>
                </a:solidFill>
                <a:latin typeface="Calibri" pitchFamily="34" charset="0"/>
              </a:rPr>
              <a:t>subanconeus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Calibri" pitchFamily="34" charset="0"/>
              </a:rPr>
              <a:t>):</a:t>
            </a:r>
          </a:p>
          <a:p>
            <a:pPr>
              <a:lnSpc>
                <a:spcPct val="80000"/>
              </a:lnSpc>
            </a:pPr>
            <a:endParaRPr lang="en-US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latin typeface="Calibri" pitchFamily="34" charset="0"/>
              </a:rPr>
              <a:t>Few fibers from the deep surface of lower part of medial head of triceps become inserted into the back of the elbow joint capsule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 b="1" dirty="0">
              <a:solidFill>
                <a:srgbClr val="0000F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Calibri" pitchFamily="34" charset="0"/>
              </a:rPr>
              <a:t>Action</a:t>
            </a:r>
            <a:r>
              <a:rPr lang="en-US" b="1" dirty="0">
                <a:latin typeface="Calibri" pitchFamily="34" charset="0"/>
                <a:sym typeface="Wingdings" pitchFamily="2" charset="2"/>
              </a:rPr>
              <a:t> pulls capsule of elbow joint posteriorly during extension of elbow </a:t>
            </a:r>
            <a:r>
              <a:rPr lang="en-US" b="1" dirty="0" smtClean="0">
                <a:latin typeface="Calibri" pitchFamily="34" charset="0"/>
                <a:sym typeface="Wingdings" pitchFamily="2" charset="2"/>
              </a:rPr>
              <a:t>joint</a:t>
            </a:r>
          </a:p>
        </p:txBody>
      </p:sp>
      <p:pic>
        <p:nvPicPr>
          <p:cNvPr id="8192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228600"/>
            <a:ext cx="2819400" cy="5897563"/>
          </a:xfrm>
        </p:spPr>
      </p:pic>
      <p:sp>
        <p:nvSpPr>
          <p:cNvPr id="81927" name="Line 7"/>
          <p:cNvSpPr>
            <a:spLocks noChangeShapeType="1"/>
          </p:cNvSpPr>
          <p:nvPr/>
        </p:nvSpPr>
        <p:spPr bwMode="auto">
          <a:xfrm flipV="1">
            <a:off x="5486400" y="914400"/>
            <a:ext cx="1752600" cy="1295400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317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usclocutaneous nerv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5" r="13399" b="1270"/>
          <a:stretch>
            <a:fillRect/>
          </a:stretch>
        </p:blipFill>
        <p:spPr bwMode="auto">
          <a:xfrm>
            <a:off x="5054600" y="0"/>
            <a:ext cx="408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81000" y="0"/>
            <a:ext cx="50292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Calibri" pitchFamily="34" charset="0"/>
              </a:rPr>
              <a:t>Musculocutaneous</a:t>
            </a:r>
            <a:r>
              <a:rPr lang="en-US" sz="3200" b="1" dirty="0">
                <a:latin typeface="Calibri" pitchFamily="34" charset="0"/>
              </a:rPr>
              <a:t> nerve: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533400"/>
            <a:ext cx="5562600" cy="723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3200" b="1" dirty="0">
                <a:latin typeface="Calibri" pitchFamily="34" charset="0"/>
              </a:rPr>
              <a:t>Branch from </a:t>
            </a:r>
            <a:r>
              <a:rPr lang="en-US" sz="3200" b="1" dirty="0">
                <a:solidFill>
                  <a:srgbClr val="0066FF"/>
                </a:solidFill>
                <a:latin typeface="Calibri" pitchFamily="34" charset="0"/>
              </a:rPr>
              <a:t>lateral cord</a:t>
            </a:r>
            <a:r>
              <a:rPr lang="en-US" sz="3200" b="1" dirty="0">
                <a:latin typeface="Calibri" pitchFamily="34" charset="0"/>
              </a:rPr>
              <a:t> of  brachial plexus</a:t>
            </a:r>
          </a:p>
          <a:p>
            <a:pPr algn="l" rtl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3200" b="1" dirty="0">
                <a:latin typeface="Calibri" pitchFamily="34" charset="0"/>
              </a:rPr>
              <a:t>Enters arm by </a:t>
            </a:r>
            <a:r>
              <a:rPr lang="en-US" sz="3200" b="1" dirty="0">
                <a:solidFill>
                  <a:srgbClr val="9933FF"/>
                </a:solidFill>
                <a:latin typeface="Calibri" pitchFamily="34" charset="0"/>
              </a:rPr>
              <a:t>piercing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</a:rPr>
              <a:t>coracobrachialis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3200" b="1" dirty="0">
                <a:latin typeface="Calibri" pitchFamily="34" charset="0"/>
              </a:rPr>
              <a:t>Runs downwards and laterally </a:t>
            </a:r>
            <a:r>
              <a:rPr lang="en-US" sz="3200" b="1" dirty="0">
                <a:solidFill>
                  <a:srgbClr val="008080"/>
                </a:solidFill>
                <a:latin typeface="Calibri" pitchFamily="34" charset="0"/>
              </a:rPr>
              <a:t>between </a:t>
            </a:r>
            <a:r>
              <a:rPr lang="en-US" sz="3200" b="1" dirty="0">
                <a:solidFill>
                  <a:schemeClr val="hlink"/>
                </a:solidFill>
                <a:latin typeface="Calibri" pitchFamily="34" charset="0"/>
              </a:rPr>
              <a:t>biceps</a:t>
            </a:r>
            <a:r>
              <a:rPr lang="en-US" sz="3200" b="1" dirty="0">
                <a:latin typeface="Calibri" pitchFamily="34" charset="0"/>
              </a:rPr>
              <a:t> and </a:t>
            </a:r>
            <a:r>
              <a:rPr lang="en-US" sz="3200" b="1" dirty="0">
                <a:solidFill>
                  <a:srgbClr val="D60093"/>
                </a:solidFill>
                <a:latin typeface="Calibri" pitchFamily="34" charset="0"/>
              </a:rPr>
              <a:t>brachialis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algn="l" rtl="0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en-US" sz="3200" b="1" dirty="0">
                <a:latin typeface="Calibri" pitchFamily="34" charset="0"/>
              </a:rPr>
              <a:t> Ends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</a:rPr>
              <a:t>lateral</a:t>
            </a:r>
            <a:r>
              <a:rPr lang="en-US" sz="3200" b="1" dirty="0">
                <a:latin typeface="Calibri" pitchFamily="34" charset="0"/>
              </a:rPr>
              <a:t> to </a:t>
            </a:r>
            <a:r>
              <a:rPr lang="en-US" sz="3200" b="1" dirty="0">
                <a:solidFill>
                  <a:srgbClr val="663300"/>
                </a:solidFill>
                <a:latin typeface="Calibri" pitchFamily="34" charset="0"/>
              </a:rPr>
              <a:t>biceps tendon</a:t>
            </a:r>
            <a:r>
              <a:rPr lang="en-US" sz="3200" b="1" dirty="0">
                <a:latin typeface="Calibri" pitchFamily="34" charset="0"/>
              </a:rPr>
              <a:t>, by becoming the 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lateral cutaneous nerve of the forearm</a:t>
            </a:r>
            <a:r>
              <a:rPr lang="en-US" sz="3200" b="1" dirty="0">
                <a:solidFill>
                  <a:srgbClr val="008000"/>
                </a:solidFill>
                <a:latin typeface="Calibri" pitchFamily="34" charset="0"/>
              </a:rPr>
              <a:t>.</a:t>
            </a:r>
          </a:p>
          <a:p>
            <a:pPr algn="l" rtl="0">
              <a:spcBef>
                <a:spcPct val="50000"/>
              </a:spcBef>
            </a:pPr>
            <a:endParaRPr lang="en-US" sz="3200" b="1" dirty="0">
              <a:solidFill>
                <a:srgbClr val="008000"/>
              </a:solidFill>
              <a:latin typeface="Comic Sans MS" pitchFamily="66" charset="0"/>
            </a:endParaRPr>
          </a:p>
          <a:p>
            <a:pPr algn="l" rtl="0">
              <a:spcBef>
                <a:spcPct val="50000"/>
              </a:spcBef>
            </a:pPr>
            <a:endParaRPr lang="en-US" sz="3200" dirty="0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534400" y="457200"/>
            <a:ext cx="76200" cy="609600"/>
          </a:xfrm>
          <a:prstGeom prst="line">
            <a:avLst/>
          </a:prstGeom>
          <a:noFill/>
          <a:ln w="76200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 flipH="1" flipV="1">
            <a:off x="7620000" y="1981200"/>
            <a:ext cx="990600" cy="457200"/>
          </a:xfrm>
          <a:prstGeom prst="line">
            <a:avLst/>
          </a:prstGeom>
          <a:noFill/>
          <a:ln w="57150">
            <a:solidFill>
              <a:srgbClr val="99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 flipV="1">
            <a:off x="6858000" y="3657600"/>
            <a:ext cx="1371600" cy="304800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5334000" y="3733800"/>
            <a:ext cx="7620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6324600" y="3810000"/>
            <a:ext cx="152400" cy="228600"/>
          </a:xfrm>
          <a:prstGeom prst="flowChartConnector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6781800" y="4572000"/>
            <a:ext cx="304800" cy="304800"/>
          </a:xfrm>
          <a:prstGeom prst="flowChartSort">
            <a:avLst/>
          </a:prstGeom>
          <a:solidFill>
            <a:srgbClr val="D6009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5029200" y="5105400"/>
            <a:ext cx="1066800" cy="9144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40973" name="Freeform 13"/>
          <p:cNvSpPr>
            <a:spLocks/>
          </p:cNvSpPr>
          <p:nvPr/>
        </p:nvSpPr>
        <p:spPr bwMode="auto">
          <a:xfrm>
            <a:off x="5181600" y="5029200"/>
            <a:ext cx="1066800" cy="1676400"/>
          </a:xfrm>
          <a:custGeom>
            <a:avLst/>
            <a:gdLst>
              <a:gd name="T0" fmla="*/ 720 w 720"/>
              <a:gd name="T1" fmla="*/ 0 h 1152"/>
              <a:gd name="T2" fmla="*/ 672 w 720"/>
              <a:gd name="T3" fmla="*/ 96 h 1152"/>
              <a:gd name="T4" fmla="*/ 480 w 720"/>
              <a:gd name="T5" fmla="*/ 336 h 1152"/>
              <a:gd name="T6" fmla="*/ 480 w 720"/>
              <a:gd name="T7" fmla="*/ 432 h 1152"/>
              <a:gd name="T8" fmla="*/ 288 w 720"/>
              <a:gd name="T9" fmla="*/ 624 h 1152"/>
              <a:gd name="T10" fmla="*/ 240 w 720"/>
              <a:gd name="T11" fmla="*/ 816 h 1152"/>
              <a:gd name="T12" fmla="*/ 144 w 720"/>
              <a:gd name="T13" fmla="*/ 912 h 1152"/>
              <a:gd name="T14" fmla="*/ 48 w 720"/>
              <a:gd name="T15" fmla="*/ 1104 h 1152"/>
              <a:gd name="T16" fmla="*/ 0 w 720"/>
              <a:gd name="T17" fmla="*/ 1152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1152">
                <a:moveTo>
                  <a:pt x="720" y="0"/>
                </a:moveTo>
                <a:cubicBezTo>
                  <a:pt x="716" y="20"/>
                  <a:pt x="712" y="40"/>
                  <a:pt x="672" y="96"/>
                </a:cubicBezTo>
                <a:cubicBezTo>
                  <a:pt x="632" y="152"/>
                  <a:pt x="512" y="280"/>
                  <a:pt x="480" y="336"/>
                </a:cubicBezTo>
                <a:cubicBezTo>
                  <a:pt x="448" y="392"/>
                  <a:pt x="512" y="384"/>
                  <a:pt x="480" y="432"/>
                </a:cubicBezTo>
                <a:cubicBezTo>
                  <a:pt x="448" y="480"/>
                  <a:pt x="328" y="560"/>
                  <a:pt x="288" y="624"/>
                </a:cubicBezTo>
                <a:cubicBezTo>
                  <a:pt x="248" y="688"/>
                  <a:pt x="264" y="768"/>
                  <a:pt x="240" y="816"/>
                </a:cubicBezTo>
                <a:cubicBezTo>
                  <a:pt x="216" y="864"/>
                  <a:pt x="176" y="864"/>
                  <a:pt x="144" y="912"/>
                </a:cubicBezTo>
                <a:cubicBezTo>
                  <a:pt x="112" y="960"/>
                  <a:pt x="72" y="1064"/>
                  <a:pt x="48" y="1104"/>
                </a:cubicBezTo>
                <a:cubicBezTo>
                  <a:pt x="24" y="1144"/>
                  <a:pt x="8" y="1144"/>
                  <a:pt x="0" y="1152"/>
                </a:cubicBezTo>
              </a:path>
            </a:pathLst>
          </a:custGeom>
          <a:noFill/>
          <a:ln w="76200" cmpd="sng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27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52400"/>
            <a:ext cx="3200400" cy="6410325"/>
          </a:xfrm>
          <a:ln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4419600" cy="1295400"/>
          </a:xfrm>
          <a:solidFill>
            <a:srgbClr val="FFCC99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dirty="0" err="1" smtClean="0">
                <a:solidFill>
                  <a:schemeClr val="tx1"/>
                </a:solidFill>
                <a:latin typeface="Arial" charset="0"/>
              </a:rPr>
              <a:t>Cubital</a:t>
            </a:r>
            <a:r>
              <a:rPr lang="en-US" altLang="zh-CN" sz="3600" dirty="0" smtClean="0">
                <a:solidFill>
                  <a:schemeClr val="tx1"/>
                </a:solidFill>
                <a:latin typeface="Arial" charset="0"/>
              </a:rPr>
              <a:t> Fossa</a:t>
            </a:r>
            <a:endParaRPr lang="zh-CN" altLang="en-US" sz="3600" dirty="0" smtClean="0">
              <a:solidFill>
                <a:schemeClr val="tx1"/>
              </a:solidFill>
              <a:latin typeface="Arial" charset="0"/>
              <a:ea typeface="华文新魏" pitchFamily="2" charset="-122"/>
            </a:endParaRPr>
          </a:p>
        </p:txBody>
      </p:sp>
      <p:sp>
        <p:nvSpPr>
          <p:cNvPr id="24580" name="Line 11"/>
          <p:cNvSpPr>
            <a:spLocks noChangeShapeType="1"/>
          </p:cNvSpPr>
          <p:nvPr/>
        </p:nvSpPr>
        <p:spPr bwMode="auto">
          <a:xfrm>
            <a:off x="5715000" y="762000"/>
            <a:ext cx="1371600" cy="304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24581" name="Line 16"/>
          <p:cNvSpPr>
            <a:spLocks noChangeShapeType="1"/>
          </p:cNvSpPr>
          <p:nvPr/>
        </p:nvSpPr>
        <p:spPr bwMode="auto">
          <a:xfrm flipH="1">
            <a:off x="6096000" y="1066800"/>
            <a:ext cx="990600" cy="1000125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5" name="Rectangle 14"/>
          <p:cNvSpPr/>
          <p:nvPr/>
        </p:nvSpPr>
        <p:spPr>
          <a:xfrm>
            <a:off x="381000" y="1371600"/>
            <a:ext cx="3733800" cy="408111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3600" dirty="0"/>
              <a:t>The </a:t>
            </a:r>
            <a:r>
              <a:rPr lang="en-US" sz="3600" dirty="0" err="1"/>
              <a:t>cubital</a:t>
            </a:r>
            <a:r>
              <a:rPr lang="en-US" sz="3600" dirty="0"/>
              <a:t> </a:t>
            </a:r>
            <a:r>
              <a:rPr lang="en-US" sz="3600" dirty="0" err="1"/>
              <a:t>fossa</a:t>
            </a:r>
            <a:r>
              <a:rPr lang="en-US" sz="3600" dirty="0"/>
              <a:t> is a triangular depression on the anterior aspect of the </a:t>
            </a:r>
            <a:br>
              <a:rPr lang="en-US" sz="3600" dirty="0"/>
            </a:br>
            <a:r>
              <a:rPr lang="en-US" sz="3600" dirty="0"/>
              <a:t>elbow </a:t>
            </a:r>
          </a:p>
        </p:txBody>
      </p:sp>
      <p:sp>
        <p:nvSpPr>
          <p:cNvPr id="24583" name="Freeform 15"/>
          <p:cNvSpPr>
            <a:spLocks/>
          </p:cNvSpPr>
          <p:nvPr/>
        </p:nvSpPr>
        <p:spPr bwMode="auto">
          <a:xfrm>
            <a:off x="5715000" y="762000"/>
            <a:ext cx="381000" cy="1295400"/>
          </a:xfrm>
          <a:custGeom>
            <a:avLst/>
            <a:gdLst>
              <a:gd name="T0" fmla="*/ 2147483647 w 272"/>
              <a:gd name="T1" fmla="*/ 2147483647 h 771"/>
              <a:gd name="T2" fmla="*/ 0 w 272"/>
              <a:gd name="T3" fmla="*/ 0 h 771"/>
              <a:gd name="T4" fmla="*/ 0 60000 65536"/>
              <a:gd name="T5" fmla="*/ 0 60000 65536"/>
              <a:gd name="T6" fmla="*/ 0 w 272"/>
              <a:gd name="T7" fmla="*/ 0 h 771"/>
              <a:gd name="T8" fmla="*/ 272 w 272"/>
              <a:gd name="T9" fmla="*/ 771 h 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2" h="771">
                <a:moveTo>
                  <a:pt x="272" y="771"/>
                </a:moveTo>
                <a:cubicBezTo>
                  <a:pt x="158" y="449"/>
                  <a:pt x="45" y="128"/>
                  <a:pt x="0" y="0"/>
                </a:cubicBezTo>
              </a:path>
            </a:pathLst>
          </a:cu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47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3810000" cy="639762"/>
          </a:xfrm>
          <a:solidFill>
            <a:srgbClr val="FFCC99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400" dirty="0" smtClean="0"/>
              <a:t/>
            </a:r>
            <a:br>
              <a:rPr lang="en-US" altLang="zh-CN" sz="4400" dirty="0" smtClean="0"/>
            </a:br>
            <a:r>
              <a:rPr lang="en-US" altLang="zh-CN" sz="4000" dirty="0" smtClean="0">
                <a:solidFill>
                  <a:schemeClr val="tx1"/>
                </a:solidFill>
              </a:rPr>
              <a:t>Boundaries</a:t>
            </a:r>
            <a:br>
              <a:rPr lang="en-US" altLang="zh-CN" sz="4000" dirty="0" smtClean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1219200"/>
            <a:ext cx="4876800" cy="47879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00B0F0"/>
                </a:solidFill>
              </a:rPr>
              <a:t>Base</a:t>
            </a:r>
            <a:r>
              <a:rPr lang="en-US" altLang="zh-CN" b="1" dirty="0" smtClean="0"/>
              <a:t>: </a:t>
            </a:r>
            <a:r>
              <a:rPr lang="en-US" altLang="zh-CN" dirty="0" smtClean="0"/>
              <a:t>line drawn through the two epicondyles of </a:t>
            </a:r>
            <a:r>
              <a:rPr lang="en-US" altLang="zh-CN" dirty="0" err="1" smtClean="0"/>
              <a:t>humerus</a:t>
            </a:r>
            <a:endParaRPr lang="en-US" altLang="zh-CN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00B0F0"/>
                </a:solidFill>
              </a:rPr>
              <a:t>Laterally</a:t>
            </a:r>
            <a:r>
              <a:rPr lang="en-US" altLang="zh-CN" b="1" dirty="0" smtClean="0"/>
              <a:t>: </a:t>
            </a:r>
            <a:r>
              <a:rPr lang="en-US" altLang="zh-CN" dirty="0" err="1" smtClean="0"/>
              <a:t>brachioradialis</a:t>
            </a:r>
            <a:endParaRPr lang="en-US" altLang="zh-CN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00B0F0"/>
                </a:solidFill>
              </a:rPr>
              <a:t>Medially</a:t>
            </a:r>
            <a:r>
              <a:rPr lang="en-US" altLang="zh-CN" b="1" dirty="0" smtClean="0"/>
              <a:t>: </a:t>
            </a:r>
            <a:r>
              <a:rPr lang="en-US" altLang="zh-CN" dirty="0" smtClean="0"/>
              <a:t>pronator </a:t>
            </a:r>
            <a:r>
              <a:rPr lang="en-US" altLang="zh-CN" dirty="0" err="1" smtClean="0"/>
              <a:t>teres</a:t>
            </a:r>
            <a:endParaRPr lang="en-US" altLang="zh-CN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00B0F0"/>
                </a:solidFill>
              </a:rPr>
              <a:t>Roof</a:t>
            </a:r>
            <a:r>
              <a:rPr lang="en-US" altLang="zh-CN" b="1" dirty="0" smtClean="0"/>
              <a:t>: </a:t>
            </a:r>
            <a:r>
              <a:rPr lang="en-US" altLang="zh-CN" dirty="0" smtClean="0"/>
              <a:t>skin, superficial &amp; deep fascia and </a:t>
            </a:r>
            <a:r>
              <a:rPr lang="en-US" altLang="zh-CN" dirty="0" err="1" smtClean="0"/>
              <a:t>bicipital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aponeurosis</a:t>
            </a:r>
            <a:endParaRPr lang="en-US" altLang="zh-CN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US" altLang="zh-CN" b="1" dirty="0" smtClean="0">
                <a:solidFill>
                  <a:srgbClr val="00B0F0"/>
                </a:solidFill>
              </a:rPr>
              <a:t>Floor</a:t>
            </a:r>
            <a:r>
              <a:rPr lang="en-US" altLang="zh-CN" b="1" dirty="0" smtClean="0"/>
              <a:t>: </a:t>
            </a:r>
            <a:r>
              <a:rPr lang="en-US" altLang="zh-CN" dirty="0" smtClean="0"/>
              <a:t>brachialis medially and supinator laterally. </a:t>
            </a:r>
          </a:p>
        </p:txBody>
      </p:sp>
      <p:pic>
        <p:nvPicPr>
          <p:cNvPr id="25604" name="Picture 4" descr="前臂肌前群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b="46555"/>
          <a:stretch>
            <a:fillRect/>
          </a:stretch>
        </p:blipFill>
        <p:spPr>
          <a:xfrm>
            <a:off x="4876800" y="685800"/>
            <a:ext cx="3735388" cy="5410200"/>
          </a:xfr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 rot="4407729">
            <a:off x="5120481" y="2917032"/>
            <a:ext cx="1773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2000" b="1">
                <a:latin typeface="Calibri" pitchFamily="34" charset="0"/>
              </a:rPr>
              <a:t>Brachioradialis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 rot="-2375298">
            <a:off x="6470650" y="3127375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Calibri" pitchFamily="34" charset="0"/>
              </a:rPr>
              <a:t>Pronator teres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553200" y="2362200"/>
            <a:ext cx="1600200" cy="13716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1905000"/>
            <a:ext cx="1981200" cy="4572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5410200" y="2590800"/>
            <a:ext cx="1828800" cy="457200"/>
          </a:xfrm>
          <a:prstGeom prst="line">
            <a:avLst/>
          </a:prstGeom>
          <a:ln w="762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252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9144000" cy="685800"/>
          </a:xfrm>
          <a:solidFill>
            <a:srgbClr val="FFCC99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4000" dirty="0" smtClean="0">
                <a:solidFill>
                  <a:schemeClr val="tx1"/>
                </a:solidFill>
                <a:latin typeface="Arial" charset="0"/>
              </a:rPr>
              <a:t>Contents</a:t>
            </a:r>
            <a:r>
              <a:rPr kumimoji="1" lang="en-US" altLang="zh-CN" sz="4000" dirty="0" smtClean="0">
                <a:solidFill>
                  <a:schemeClr val="tx1"/>
                </a:solidFill>
                <a:latin typeface="Arial" charset="0"/>
              </a:rPr>
              <a:t> of the </a:t>
            </a:r>
            <a:r>
              <a:rPr kumimoji="1" lang="en-US" altLang="zh-CN" sz="4000" dirty="0" err="1" smtClean="0">
                <a:solidFill>
                  <a:schemeClr val="tx1"/>
                </a:solidFill>
                <a:latin typeface="Arial" charset="0"/>
              </a:rPr>
              <a:t>Cubital</a:t>
            </a:r>
            <a:r>
              <a:rPr kumimoji="1" lang="en-US" altLang="zh-CN" sz="40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1" lang="en-US" altLang="zh-CN" sz="4000" dirty="0" err="1" smtClean="0">
                <a:solidFill>
                  <a:schemeClr val="tx1"/>
                </a:solidFill>
                <a:latin typeface="Arial" charset="0"/>
              </a:rPr>
              <a:t>Fossa</a:t>
            </a:r>
            <a:endParaRPr kumimoji="1" lang="en-US" altLang="zh-CN" sz="40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3200400" y="849312"/>
            <a:ext cx="326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b="1" dirty="0"/>
              <a:t>(From medial to lateral side)</a:t>
            </a:r>
          </a:p>
        </p:txBody>
      </p:sp>
      <p:pic>
        <p:nvPicPr>
          <p:cNvPr id="26628" name="Picture 18" descr="C:\Documents and Settings\Zeenet\My Documents\My Pictures\gf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r="1488"/>
          <a:stretch>
            <a:fillRect/>
          </a:stretch>
        </p:blipFill>
        <p:spPr bwMode="auto">
          <a:xfrm>
            <a:off x="762000" y="1219200"/>
            <a:ext cx="7707313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8913"/>
            <a:ext cx="532765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411413" y="5373688"/>
            <a:ext cx="56896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0356" name="WordArt 4"/>
          <p:cNvSpPr>
            <a:spLocks noChangeArrowheads="1" noChangeShapeType="1" noTextEdit="1"/>
          </p:cNvSpPr>
          <p:nvPr/>
        </p:nvSpPr>
        <p:spPr bwMode="auto">
          <a:xfrm>
            <a:off x="2339975" y="5300663"/>
            <a:ext cx="5472113" cy="88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Jokerman"/>
              </a:rPr>
              <a:t>THANK YOU</a:t>
            </a:r>
            <a:endParaRPr lang="ar-SA" sz="3600" b="1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Jokerman"/>
            </a:endParaRPr>
          </a:p>
        </p:txBody>
      </p:sp>
    </p:spTree>
    <p:extLst>
      <p:ext uri="{BB962C8B-B14F-4D97-AF65-F5344CB8AC3E}">
        <p14:creationId xmlns:p14="http://schemas.microsoft.com/office/powerpoint/2010/main" val="9464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629400" y="50292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0" y="-13856"/>
            <a:ext cx="4648200" cy="6948056"/>
          </a:xfrm>
          <a:prstGeom prst="rect">
            <a:avLst/>
          </a:prstGeom>
          <a:noFill/>
          <a:ln w="571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700" b="1" dirty="0">
                <a:latin typeface="Calibri" pitchFamily="34" charset="0"/>
              </a:rPr>
              <a:t>The muscles of the arm are divided into 2 compartments by means of 2 </a:t>
            </a:r>
            <a:r>
              <a:rPr lang="en-US" sz="2700" b="1" dirty="0" err="1">
                <a:latin typeface="Calibri" pitchFamily="34" charset="0"/>
              </a:rPr>
              <a:t>intermuscular</a:t>
            </a:r>
            <a:r>
              <a:rPr lang="en-US" sz="2700" b="1" dirty="0">
                <a:latin typeface="Calibri" pitchFamily="34" charset="0"/>
              </a:rPr>
              <a:t> septa </a:t>
            </a:r>
          </a:p>
          <a:p>
            <a:pPr algn="l" rtl="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700" b="1" dirty="0">
                <a:latin typeface="Calibri" pitchFamily="34" charset="0"/>
              </a:rPr>
              <a:t> </a:t>
            </a:r>
            <a:r>
              <a:rPr lang="en-US" sz="2700" b="1" dirty="0">
                <a:solidFill>
                  <a:srgbClr val="00CC00"/>
                </a:solidFill>
                <a:latin typeface="Calibri" pitchFamily="34" charset="0"/>
              </a:rPr>
              <a:t>Medial</a:t>
            </a:r>
            <a:r>
              <a:rPr lang="en-US" sz="2700" b="1" dirty="0">
                <a:latin typeface="Calibri" pitchFamily="34" charset="0"/>
              </a:rPr>
              <a:t> &amp;</a:t>
            </a:r>
            <a:r>
              <a:rPr lang="en-US" sz="2700" b="1" dirty="0">
                <a:solidFill>
                  <a:srgbClr val="0066FF"/>
                </a:solidFill>
                <a:latin typeface="Calibri" pitchFamily="34" charset="0"/>
              </a:rPr>
              <a:t> </a:t>
            </a:r>
            <a:r>
              <a:rPr lang="en-US" sz="2700" b="1" dirty="0">
                <a:solidFill>
                  <a:srgbClr val="CC0099"/>
                </a:solidFill>
                <a:latin typeface="Calibri" pitchFamily="34" charset="0"/>
              </a:rPr>
              <a:t>lateral </a:t>
            </a:r>
            <a:r>
              <a:rPr lang="en-US" sz="2700" b="1" dirty="0" err="1">
                <a:latin typeface="Calibri" pitchFamily="34" charset="0"/>
              </a:rPr>
              <a:t>intermuscular</a:t>
            </a:r>
            <a:r>
              <a:rPr lang="en-US" sz="2700" b="1" dirty="0">
                <a:latin typeface="Calibri" pitchFamily="34" charset="0"/>
              </a:rPr>
              <a:t> septa arise from the deep fascia of the arm&amp; attach to the medial &amp; lateral borders of the </a:t>
            </a:r>
            <a:r>
              <a:rPr lang="en-US" sz="2700" b="1" dirty="0" err="1">
                <a:latin typeface="Calibri" pitchFamily="34" charset="0"/>
              </a:rPr>
              <a:t>humerus</a:t>
            </a:r>
            <a:r>
              <a:rPr lang="en-US" sz="2700" b="1" dirty="0">
                <a:latin typeface="Calibri" pitchFamily="34" charset="0"/>
              </a:rPr>
              <a:t> dividing the arm into 2 compartments :</a:t>
            </a:r>
          </a:p>
          <a:p>
            <a:pPr algn="l" rtl="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700" b="1" dirty="0">
                <a:solidFill>
                  <a:srgbClr val="FF0000"/>
                </a:solidFill>
                <a:latin typeface="Calibri" pitchFamily="34" charset="0"/>
              </a:rPr>
              <a:t>Anterior</a:t>
            </a:r>
            <a:r>
              <a:rPr lang="en-US" sz="2700" b="1" dirty="0">
                <a:latin typeface="Calibri" pitchFamily="34" charset="0"/>
              </a:rPr>
              <a:t> compartment </a:t>
            </a:r>
            <a:r>
              <a:rPr lang="en-US" sz="2700" b="1" dirty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700" b="1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flexor </a:t>
            </a:r>
            <a:r>
              <a:rPr lang="en-US" sz="2700" b="1" dirty="0">
                <a:latin typeface="Calibri" pitchFamily="34" charset="0"/>
                <a:sym typeface="Wingdings" pitchFamily="2" charset="2"/>
              </a:rPr>
              <a:t>muscles</a:t>
            </a:r>
          </a:p>
          <a:p>
            <a:pPr algn="l" rtl="0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en-US" sz="2700" b="1" dirty="0">
                <a:solidFill>
                  <a:srgbClr val="3333CC"/>
                </a:solidFill>
                <a:latin typeface="Calibri" pitchFamily="34" charset="0"/>
                <a:sym typeface="Wingdings" pitchFamily="2" charset="2"/>
              </a:rPr>
              <a:t>Posterior</a:t>
            </a:r>
            <a:r>
              <a:rPr lang="en-US" sz="2700" b="1" dirty="0">
                <a:latin typeface="Calibri" pitchFamily="34" charset="0"/>
                <a:sym typeface="Wingdings" pitchFamily="2" charset="2"/>
              </a:rPr>
              <a:t> compartment </a:t>
            </a:r>
            <a:r>
              <a:rPr lang="en-US" sz="2700" b="1" dirty="0">
                <a:solidFill>
                  <a:srgbClr val="3333CC"/>
                </a:solidFill>
                <a:latin typeface="Calibri" pitchFamily="34" charset="0"/>
                <a:sym typeface="Wingdings" pitchFamily="2" charset="2"/>
              </a:rPr>
              <a:t>extensor</a:t>
            </a:r>
            <a:r>
              <a:rPr lang="en-US" sz="2700" b="1" dirty="0">
                <a:latin typeface="Calibri" pitchFamily="34" charset="0"/>
                <a:sym typeface="Wingdings" pitchFamily="2" charset="2"/>
              </a:rPr>
              <a:t> muscles</a:t>
            </a:r>
            <a:endParaRPr lang="en-US" sz="2700" b="1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143000"/>
            <a:ext cx="46482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9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83288"/>
              </p:ext>
            </p:extLst>
          </p:nvPr>
        </p:nvGraphicFramePr>
        <p:xfrm>
          <a:off x="228600" y="533400"/>
          <a:ext cx="8610600" cy="5271135"/>
        </p:xfrm>
        <a:graphic>
          <a:graphicData uri="http://schemas.openxmlformats.org/drawingml/2006/table">
            <a:tbl>
              <a:tblPr rtl="1"/>
              <a:tblGrid>
                <a:gridCol w="2971800"/>
                <a:gridCol w="3200400"/>
                <a:gridCol w="2438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Extensor Comp.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Flexor Comp.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6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1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Triceps (3heads).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Corachobrachialis,biceps brachii and brachialis.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Muscles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E9F3"/>
                    </a:soli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Radial nerve.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Musclocutaneous nerve.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Motor nerve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AAE6"/>
                    </a:soli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Profunda brachii artery.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Brachial artery.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Blood Supply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FB8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2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914400"/>
            <a:ext cx="3581400" cy="59436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Biceps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brachii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Coracobrachialis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Brachialis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Vessels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Brachial artery,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Basilic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vein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MusculocutaneousMedian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hangingPunct="1"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Medial cutaneous nerve of the arm</a:t>
            </a:r>
          </a:p>
          <a:p>
            <a:pPr eaLnBrk="1" hangingPunct="1">
              <a:defRPr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FFFF99"/>
          </a:solidFill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Arial Rounded MT Bold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latin typeface="Arial Rounded MT Bold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Arial Rounded MT Bold" pitchFamily="34" charset="0"/>
              </a:rPr>
              <a:t>Contents 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of Anterior </a:t>
            </a:r>
            <a:r>
              <a:rPr lang="en-US" sz="3200" dirty="0" err="1" smtClean="0">
                <a:solidFill>
                  <a:schemeClr val="tx1"/>
                </a:solidFill>
                <a:latin typeface="Arial Rounded MT Bold" pitchFamily="34" charset="0"/>
              </a:rPr>
              <a:t>Fascial</a:t>
            </a:r>
            <a:r>
              <a:rPr lang="en-US" sz="3200" dirty="0" smtClean="0">
                <a:solidFill>
                  <a:schemeClr val="tx1"/>
                </a:solidFill>
                <a:latin typeface="Arial Rounded MT Bold" pitchFamily="34" charset="0"/>
              </a:rPr>
              <a:t> Compartment</a:t>
            </a: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endParaRPr lang="en-US" sz="3600" dirty="0" smtClean="0">
              <a:latin typeface="Arial Rounded MT Bold" pitchFamily="34" charset="0"/>
            </a:endParaRPr>
          </a:p>
        </p:txBody>
      </p:sp>
      <p:pic>
        <p:nvPicPr>
          <p:cNvPr id="14340" name="Content Placeholder 4" descr="Untitled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"/>
          <a:stretch>
            <a:fillRect/>
          </a:stretch>
        </p:blipFill>
        <p:spPr bwMode="auto">
          <a:xfrm>
            <a:off x="3581400" y="1143000"/>
            <a:ext cx="5399088" cy="3733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5270500" y="1692275"/>
            <a:ext cx="2584450" cy="1806575"/>
          </a:xfrm>
          <a:custGeom>
            <a:avLst/>
            <a:gdLst>
              <a:gd name="connsiteX0" fmla="*/ 1812877 w 2583976"/>
              <a:gd name="connsiteY0" fmla="*/ 1596788 h 1806055"/>
              <a:gd name="connsiteX1" fmla="*/ 2331492 w 2583976"/>
              <a:gd name="connsiteY1" fmla="*/ 1733266 h 1806055"/>
              <a:gd name="connsiteX2" fmla="*/ 2386083 w 2583976"/>
              <a:gd name="connsiteY2" fmla="*/ 1760562 h 1806055"/>
              <a:gd name="connsiteX3" fmla="*/ 2522561 w 2583976"/>
              <a:gd name="connsiteY3" fmla="*/ 1460311 h 1806055"/>
              <a:gd name="connsiteX4" fmla="*/ 2563504 w 2583976"/>
              <a:gd name="connsiteY4" fmla="*/ 1269242 h 1806055"/>
              <a:gd name="connsiteX5" fmla="*/ 2563504 w 2583976"/>
              <a:gd name="connsiteY5" fmla="*/ 1009935 h 1806055"/>
              <a:gd name="connsiteX6" fmla="*/ 2440674 w 2583976"/>
              <a:gd name="connsiteY6" fmla="*/ 696036 h 1806055"/>
              <a:gd name="connsiteX7" fmla="*/ 2249605 w 2583976"/>
              <a:gd name="connsiteY7" fmla="*/ 368490 h 1806055"/>
              <a:gd name="connsiteX8" fmla="*/ 1963002 w 2583976"/>
              <a:gd name="connsiteY8" fmla="*/ 191069 h 1806055"/>
              <a:gd name="connsiteX9" fmla="*/ 1690047 w 2583976"/>
              <a:gd name="connsiteY9" fmla="*/ 54591 h 1806055"/>
              <a:gd name="connsiteX10" fmla="*/ 1253319 w 2583976"/>
              <a:gd name="connsiteY10" fmla="*/ 0 h 1806055"/>
              <a:gd name="connsiteX11" fmla="*/ 830238 w 2583976"/>
              <a:gd name="connsiteY11" fmla="*/ 54591 h 1806055"/>
              <a:gd name="connsiteX12" fmla="*/ 407158 w 2583976"/>
              <a:gd name="connsiteY12" fmla="*/ 272956 h 1806055"/>
              <a:gd name="connsiteX13" fmla="*/ 229737 w 2583976"/>
              <a:gd name="connsiteY13" fmla="*/ 423081 h 1806055"/>
              <a:gd name="connsiteX14" fmla="*/ 11373 w 2583976"/>
              <a:gd name="connsiteY14" fmla="*/ 655093 h 1806055"/>
              <a:gd name="connsiteX15" fmla="*/ 297976 w 2583976"/>
              <a:gd name="connsiteY15" fmla="*/ 832514 h 1806055"/>
              <a:gd name="connsiteX16" fmla="*/ 448101 w 2583976"/>
              <a:gd name="connsiteY16" fmla="*/ 900753 h 1806055"/>
              <a:gd name="connsiteX17" fmla="*/ 912125 w 2583976"/>
              <a:gd name="connsiteY17" fmla="*/ 1173708 h 1806055"/>
              <a:gd name="connsiteX18" fmla="*/ 1075898 w 2583976"/>
              <a:gd name="connsiteY18" fmla="*/ 1282890 h 180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83976" h="1806055">
                <a:moveTo>
                  <a:pt x="1812877" y="1596788"/>
                </a:moveTo>
                <a:lnTo>
                  <a:pt x="2331492" y="1733266"/>
                </a:lnTo>
                <a:cubicBezTo>
                  <a:pt x="2427026" y="1760562"/>
                  <a:pt x="2354238" y="1806055"/>
                  <a:pt x="2386083" y="1760562"/>
                </a:cubicBezTo>
                <a:cubicBezTo>
                  <a:pt x="2417928" y="1715070"/>
                  <a:pt x="2492991" y="1542198"/>
                  <a:pt x="2522561" y="1460311"/>
                </a:cubicBezTo>
                <a:cubicBezTo>
                  <a:pt x="2552131" y="1378424"/>
                  <a:pt x="2556680" y="1344305"/>
                  <a:pt x="2563504" y="1269242"/>
                </a:cubicBezTo>
                <a:cubicBezTo>
                  <a:pt x="2570328" y="1194179"/>
                  <a:pt x="2583976" y="1105469"/>
                  <a:pt x="2563504" y="1009935"/>
                </a:cubicBezTo>
                <a:cubicBezTo>
                  <a:pt x="2543032" y="914401"/>
                  <a:pt x="2492990" y="802943"/>
                  <a:pt x="2440674" y="696036"/>
                </a:cubicBezTo>
                <a:cubicBezTo>
                  <a:pt x="2388358" y="589129"/>
                  <a:pt x="2329217" y="452651"/>
                  <a:pt x="2249605" y="368490"/>
                </a:cubicBezTo>
                <a:cubicBezTo>
                  <a:pt x="2169993" y="284329"/>
                  <a:pt x="2056262" y="243385"/>
                  <a:pt x="1963002" y="191069"/>
                </a:cubicBezTo>
                <a:cubicBezTo>
                  <a:pt x="1869742" y="138753"/>
                  <a:pt x="1808327" y="86436"/>
                  <a:pt x="1690047" y="54591"/>
                </a:cubicBezTo>
                <a:cubicBezTo>
                  <a:pt x="1571767" y="22746"/>
                  <a:pt x="1396620" y="0"/>
                  <a:pt x="1253319" y="0"/>
                </a:cubicBezTo>
                <a:cubicBezTo>
                  <a:pt x="1110018" y="0"/>
                  <a:pt x="971265" y="9098"/>
                  <a:pt x="830238" y="54591"/>
                </a:cubicBezTo>
                <a:cubicBezTo>
                  <a:pt x="689211" y="100084"/>
                  <a:pt x="507241" y="211541"/>
                  <a:pt x="407158" y="272956"/>
                </a:cubicBezTo>
                <a:cubicBezTo>
                  <a:pt x="307075" y="334371"/>
                  <a:pt x="295701" y="359392"/>
                  <a:pt x="229737" y="423081"/>
                </a:cubicBezTo>
                <a:cubicBezTo>
                  <a:pt x="163773" y="486770"/>
                  <a:pt x="0" y="586854"/>
                  <a:pt x="11373" y="655093"/>
                </a:cubicBezTo>
                <a:cubicBezTo>
                  <a:pt x="22746" y="723332"/>
                  <a:pt x="225188" y="791571"/>
                  <a:pt x="297976" y="832514"/>
                </a:cubicBezTo>
                <a:cubicBezTo>
                  <a:pt x="370764" y="873457"/>
                  <a:pt x="345743" y="843887"/>
                  <a:pt x="448101" y="900753"/>
                </a:cubicBezTo>
                <a:cubicBezTo>
                  <a:pt x="550459" y="957619"/>
                  <a:pt x="807492" y="1110019"/>
                  <a:pt x="912125" y="1173708"/>
                </a:cubicBezTo>
                <a:cubicBezTo>
                  <a:pt x="1016758" y="1237398"/>
                  <a:pt x="1046328" y="1260144"/>
                  <a:pt x="1075898" y="128289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1"/>
            <a:ext cx="9144000" cy="533400"/>
          </a:xfrm>
          <a:solidFill>
            <a:srgbClr val="FFFF99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dirty="0" smtClean="0">
                <a:solidFill>
                  <a:schemeClr val="tx1"/>
                </a:solidFill>
                <a:latin typeface="Arial" charset="0"/>
              </a:rPr>
              <a:t>Muscles of the Anterior Compartm</a:t>
            </a:r>
            <a:r>
              <a:rPr lang="en-US" altLang="zh-CN" sz="3200" dirty="0" smtClean="0">
                <a:latin typeface="Arial" charset="0"/>
              </a:rPr>
              <a:t>ent</a:t>
            </a:r>
          </a:p>
        </p:txBody>
      </p:sp>
      <p:pic>
        <p:nvPicPr>
          <p:cNvPr id="15363" name="Picture 4" descr="臂肌前群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990600"/>
            <a:ext cx="1612900" cy="5410200"/>
          </a:xfrm>
        </p:spPr>
      </p:pic>
      <p:pic>
        <p:nvPicPr>
          <p:cNvPr id="15364" name="Picture 9" descr="肱肌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066800"/>
            <a:ext cx="1563688" cy="5257800"/>
          </a:xfr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080125" y="29162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ar-SA" sz="2400"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451725" y="29924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ar-SA" sz="2400">
              <a:latin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375525" y="3221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kumimoji="1" lang="ar-SA" sz="2400">
              <a:latin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775325" y="2859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ar-SA">
              <a:latin typeface="Calibri" pitchFamily="34" charset="0"/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838200" y="3810000"/>
            <a:ext cx="18986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Biceps brachii</a:t>
            </a:r>
            <a:endParaRPr lang="zh-CN" altLang="en-US" sz="2400">
              <a:latin typeface="Calibri" pitchFamily="34" charset="0"/>
            </a:endParaRP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4572000" y="2743200"/>
            <a:ext cx="222885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Coracobrachialis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5181600" y="4191000"/>
            <a:ext cx="13716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>
                <a:latin typeface="Calibri" pitchFamily="34" charset="0"/>
              </a:rPr>
              <a:t>Brachialis</a:t>
            </a:r>
            <a:endParaRPr lang="zh-CN" alt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41910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81800" y="3048000"/>
            <a:ext cx="56515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553200" y="4648200"/>
            <a:ext cx="838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7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BICEPS BRACHII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1438"/>
            <a:ext cx="4397375" cy="5327650"/>
          </a:xfrm>
        </p:spPr>
        <p:txBody>
          <a:bodyPr/>
          <a:lstStyle/>
          <a:p>
            <a:pPr marL="533400" indent="-533400"/>
            <a:r>
              <a:rPr lang="en-US" sz="2800" b="1" dirty="0">
                <a:solidFill>
                  <a:srgbClr val="FF0066"/>
                </a:solidFill>
                <a:latin typeface="Calibri" pitchFamily="34" charset="0"/>
              </a:rPr>
              <a:t>ORIGIN :</a:t>
            </a:r>
          </a:p>
          <a:p>
            <a:pPr marL="533400" indent="-533400">
              <a:buFontTx/>
              <a:buNone/>
            </a:pPr>
            <a:r>
              <a:rPr lang="en-US" sz="2800" b="1" dirty="0">
                <a:latin typeface="Calibri" pitchFamily="34" charset="0"/>
              </a:rPr>
              <a:t>BY 2 HEADS</a:t>
            </a:r>
            <a:r>
              <a:rPr lang="en-US" sz="2800" dirty="0">
                <a:latin typeface="Calibri" pitchFamily="34" charset="0"/>
                <a:sym typeface="Wingdings" pitchFamily="2" charset="2"/>
              </a:rPr>
              <a:t>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Short (medial) head: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tip of coracoid process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sz="2800" b="1" dirty="0">
              <a:solidFill>
                <a:srgbClr val="FFFF00"/>
              </a:solidFill>
              <a:latin typeface="Calibri" pitchFamily="34" charset="0"/>
              <a:sym typeface="Wingdings" pitchFamily="2" charset="2"/>
            </a:endParaRPr>
          </a:p>
          <a:p>
            <a:pPr marL="533400" lvl="1" indent="-533400">
              <a:buNone/>
            </a:pPr>
            <a:r>
              <a:rPr lang="en-US" sz="40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2. </a:t>
            </a:r>
            <a:r>
              <a:rPr lang="en-US" sz="4000" b="1" dirty="0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L</a:t>
            </a: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ong ( </a:t>
            </a:r>
            <a:r>
              <a:rPr lang="en-US" sz="4000" b="1" dirty="0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L</a:t>
            </a:r>
            <a:r>
              <a:rPr lang="en-US" sz="28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ateral ) head: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sz="2800" b="1" dirty="0" err="1">
                <a:latin typeface="Calibri" pitchFamily="34" charset="0"/>
                <a:sym typeface="Wingdings" pitchFamily="2" charset="2"/>
              </a:rPr>
              <a:t>supraglenoid</a:t>
            </a:r>
            <a:r>
              <a:rPr lang="en-US" sz="2800" b="1" dirty="0">
                <a:latin typeface="Calibri" pitchFamily="34" charset="0"/>
                <a:sym typeface="Wingdings" pitchFamily="2" charset="2"/>
              </a:rPr>
              <a:t> tubercle </a:t>
            </a:r>
            <a:r>
              <a:rPr lang="en-US" sz="2800" b="1" dirty="0" smtClean="0">
                <a:latin typeface="Calibri" pitchFamily="34" charset="0"/>
                <a:sym typeface="Wingdings" pitchFamily="2" charset="2"/>
              </a:rPr>
              <a:t>of the </a:t>
            </a:r>
            <a:r>
              <a:rPr lang="en-US" b="1" dirty="0" smtClean="0"/>
              <a:t>scapula </a:t>
            </a:r>
            <a:r>
              <a:rPr lang="en-US" b="1" dirty="0"/>
              <a:t>(</a:t>
            </a:r>
            <a:r>
              <a:rPr lang="en-US" b="1" dirty="0" err="1"/>
              <a:t>intracapsular</a:t>
            </a:r>
            <a:r>
              <a:rPr lang="en-US" sz="2400" dirty="0" smtClean="0"/>
              <a:t>)</a:t>
            </a:r>
          </a:p>
          <a:p>
            <a:pPr marL="533400" lvl="1" indent="-533400">
              <a:buNone/>
            </a:pPr>
            <a:r>
              <a:rPr lang="en-US" dirty="0" smtClean="0"/>
              <a:t>     The </a:t>
            </a:r>
            <a:r>
              <a:rPr lang="en-US" dirty="0" smtClean="0"/>
              <a:t>Two </a:t>
            </a:r>
            <a:r>
              <a:rPr lang="en-US" dirty="0"/>
              <a:t>heads join in the middle of the arm</a:t>
            </a:r>
          </a:p>
          <a:p>
            <a:pPr marL="533400" lvl="1" indent="-533400">
              <a:buNone/>
            </a:pPr>
            <a:endParaRPr lang="en-US" sz="2400" dirty="0"/>
          </a:p>
          <a:p>
            <a:pPr marL="533400" indent="-533400">
              <a:buFont typeface="Wingdings" pitchFamily="2" charset="2"/>
              <a:buNone/>
            </a:pPr>
            <a:endParaRPr lang="en-US" sz="2800" b="1" dirty="0">
              <a:latin typeface="Calibri" pitchFamily="34" charset="0"/>
              <a:sym typeface="Wingdings" pitchFamily="2" charset="2"/>
            </a:endParaRPr>
          </a:p>
          <a:p>
            <a:pPr marL="533400" indent="-533400">
              <a:buFont typeface="Wingdings" pitchFamily="2" charset="2"/>
              <a:buAutoNum type="arabicPeriod"/>
            </a:pPr>
            <a:endParaRPr lang="en-GB" sz="2800" b="1" dirty="0">
              <a:latin typeface="Comic Sans MS" pitchFamily="66" charset="0"/>
            </a:endParaRPr>
          </a:p>
        </p:txBody>
      </p:sp>
      <p:pic>
        <p:nvPicPr>
          <p:cNvPr id="9220" name="Picture 4" descr="bicepsant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268413"/>
            <a:ext cx="3743325" cy="5184775"/>
          </a:xfrm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 flipH="1" flipV="1">
            <a:off x="7164388" y="1989138"/>
            <a:ext cx="71437" cy="93503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6156325" y="1557338"/>
            <a:ext cx="863600" cy="1428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7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rgbClr val="0070C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BICEPS BRACHII</a:t>
            </a:r>
            <a:endParaRPr lang="en-GB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" y="1125538"/>
            <a:ext cx="4572000" cy="3294062"/>
          </a:xfrm>
        </p:spPr>
        <p:txBody>
          <a:bodyPr/>
          <a:lstStyle/>
          <a:p>
            <a:r>
              <a:rPr lang="en-US" sz="3600" b="1" dirty="0">
                <a:solidFill>
                  <a:srgbClr val="FF0066"/>
                </a:solidFill>
                <a:latin typeface="Calibri" pitchFamily="34" charset="0"/>
              </a:rPr>
              <a:t>Insertion </a:t>
            </a:r>
            <a:r>
              <a:rPr lang="en-US" sz="3600" b="1" dirty="0" smtClean="0">
                <a:solidFill>
                  <a:srgbClr val="FF0066"/>
                </a:solidFill>
                <a:latin typeface="Calibri" pitchFamily="34" charset="0"/>
              </a:rPr>
              <a:t>:</a:t>
            </a:r>
            <a:endParaRPr lang="en-US" sz="2800" b="1" dirty="0">
              <a:solidFill>
                <a:srgbClr val="000099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Biceps tendon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p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osterior part of </a:t>
            </a:r>
            <a:r>
              <a:rPr lang="en-US" sz="2400" b="1" dirty="0">
                <a:solidFill>
                  <a:srgbClr val="00CC00"/>
                </a:solidFill>
                <a:latin typeface="Calibri" pitchFamily="34" charset="0"/>
              </a:rPr>
              <a:t>radial tuberosity</a:t>
            </a:r>
          </a:p>
          <a:p>
            <a:r>
              <a:rPr lang="en-US" sz="2400" b="1" dirty="0">
                <a:solidFill>
                  <a:srgbClr val="000099"/>
                </a:solidFill>
                <a:latin typeface="Calibri" pitchFamily="34" charset="0"/>
              </a:rPr>
              <a:t>Medial side of biceps tendon 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400" b="1" dirty="0" err="1">
                <a:solidFill>
                  <a:srgbClr val="9900CC"/>
                </a:solidFill>
                <a:latin typeface="Calibri" pitchFamily="34" charset="0"/>
                <a:sym typeface="Wingdings" pitchFamily="2" charset="2"/>
              </a:rPr>
              <a:t>bicipital</a:t>
            </a:r>
            <a:r>
              <a:rPr lang="en-US" sz="2400" b="1" dirty="0">
                <a:solidFill>
                  <a:srgbClr val="00CC00"/>
                </a:solidFill>
                <a:latin typeface="Calibri" pitchFamily="34" charset="0"/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rgbClr val="9900CC"/>
                </a:solidFill>
                <a:latin typeface="Calibri" pitchFamily="34" charset="0"/>
                <a:sym typeface="Wingdings" pitchFamily="2" charset="2"/>
              </a:rPr>
              <a:t>aponeurosis</a:t>
            </a:r>
            <a:r>
              <a:rPr lang="en-US" sz="2400" b="1" dirty="0">
                <a:solidFill>
                  <a:srgbClr val="000099"/>
                </a:solidFill>
                <a:latin typeface="Calibri" pitchFamily="34" charset="0"/>
                <a:sym typeface="Wingdings" pitchFamily="2" charset="2"/>
              </a:rPr>
              <a:t>  blends with deep fascia on medial border of forearm </a:t>
            </a:r>
            <a:endParaRPr lang="en-US" sz="2400" b="1" dirty="0">
              <a:solidFill>
                <a:srgbClr val="000099"/>
              </a:solidFill>
              <a:latin typeface="Calibri" pitchFamily="34" charset="0"/>
            </a:endParaRPr>
          </a:p>
          <a:p>
            <a:pPr>
              <a:buFontTx/>
              <a:buNone/>
            </a:pPr>
            <a:endParaRPr lang="en-GB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10244" name="Picture 4" descr="bicepsant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196975"/>
            <a:ext cx="3887787" cy="53276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859338" y="5229225"/>
            <a:ext cx="360362" cy="865188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5651500" y="5949950"/>
            <a:ext cx="649288" cy="287338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pic>
        <p:nvPicPr>
          <p:cNvPr id="10" name="Picture 4" descr="臂部神经"/>
          <p:cNvPicPr>
            <a:picLocks noGrp="1"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1" r="33165"/>
          <a:stretch>
            <a:fillRect/>
          </a:stretch>
        </p:blipFill>
        <p:spPr bwMode="auto">
          <a:xfrm>
            <a:off x="228600" y="4038600"/>
            <a:ext cx="3895725" cy="28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0" y="4029075"/>
            <a:ext cx="121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Tendon inserted to radial tuberosity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858838" y="4577669"/>
            <a:ext cx="1122362" cy="865188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438400" y="4629150"/>
            <a:ext cx="1447800" cy="813707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864429" y="3967729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Bicipital</a:t>
            </a:r>
          </a:p>
          <a:p>
            <a:pPr algn="ctr" eaLnBrk="1" hangingPunct="1"/>
            <a:r>
              <a:rPr lang="en-US"/>
              <a:t>aponeurosis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6311674" y="594995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Bicipital</a:t>
            </a:r>
          </a:p>
          <a:p>
            <a:pPr algn="ctr" eaLnBrk="1" hangingPunct="1"/>
            <a:r>
              <a:rPr lang="en-US"/>
              <a:t>aponeurosis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4381500" y="2743200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Biceps </a:t>
            </a:r>
            <a:r>
              <a:rPr lang="en-US" dirty="0" err="1"/>
              <a:t>brachii</a:t>
            </a:r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5291138" y="3055030"/>
            <a:ext cx="360362" cy="865188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72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  <p:bldP spid="12" grpId="0" animBg="1"/>
      <p:bldP spid="13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Azza Kamal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0" t="7999" r="63560" b="43018"/>
          <a:stretch>
            <a:fillRect/>
          </a:stretch>
        </p:blipFill>
        <p:spPr>
          <a:xfrm>
            <a:off x="3635375" y="0"/>
            <a:ext cx="3617913" cy="6858000"/>
          </a:xfrm>
          <a:noFill/>
          <a:ln/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5292725" y="981075"/>
            <a:ext cx="431800" cy="28082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4572000" y="188913"/>
            <a:ext cx="504825" cy="647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4140200" y="6021388"/>
            <a:ext cx="2016125" cy="649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ar-SA">
              <a:solidFill>
                <a:srgbClr val="000000"/>
              </a:solidFill>
            </a:endParaRP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468313" y="188913"/>
            <a:ext cx="3382962" cy="1655762"/>
          </a:xfrm>
          <a:prstGeom prst="ellipse">
            <a:avLst/>
          </a:prstGeom>
          <a:solidFill>
            <a:srgbClr val="8DE9F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Origin of long head 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of biceps from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supraglenoid tubercle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5219700" y="3068638"/>
            <a:ext cx="3673475" cy="1368425"/>
          </a:xfrm>
          <a:prstGeom prst="ellipse">
            <a:avLst/>
          </a:prstGeom>
          <a:solidFill>
            <a:srgbClr val="F4AA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Origin of short head of biceps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from tip of coracoid process</a:t>
            </a:r>
            <a:endParaRPr lang="en-GB" b="1">
              <a:solidFill>
                <a:srgbClr val="000000"/>
              </a:solidFill>
            </a:endParaRP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580063" y="4652963"/>
            <a:ext cx="3563937" cy="1728787"/>
          </a:xfrm>
          <a:prstGeom prst="ellipse">
            <a:avLst/>
          </a:prstGeom>
          <a:solidFill>
            <a:srgbClr val="8DFB8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Insertion of biceps tendon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into posterior part of radial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tuberosity</a:t>
            </a:r>
            <a:endParaRPr lang="en-GB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  <p:bldP spid="11271" grpId="0" animBg="1"/>
      <p:bldP spid="11272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697</Words>
  <Application>Microsoft Office PowerPoint</Application>
  <PresentationFormat>عرض على الشاشة (3:4)‏</PresentationFormat>
  <Paragraphs>154</Paragraphs>
  <Slides>27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6</vt:i4>
      </vt:variant>
      <vt:variant>
        <vt:lpstr>عناوين الشرائح</vt:lpstr>
      </vt:variant>
      <vt:variant>
        <vt:i4>27</vt:i4>
      </vt:variant>
    </vt:vector>
  </HeadingPairs>
  <TitlesOfParts>
    <vt:vector size="33" baseType="lpstr">
      <vt:lpstr>نسق Office</vt:lpstr>
      <vt:lpstr>Default Design</vt:lpstr>
      <vt:lpstr>1_Default Design</vt:lpstr>
      <vt:lpstr>2_Default Design</vt:lpstr>
      <vt:lpstr>3_Default Design</vt:lpstr>
      <vt:lpstr>4_Default Design</vt:lpstr>
      <vt:lpstr>Muscles of the Arm and Cubital Fossa </vt:lpstr>
      <vt:lpstr>The Arm</vt:lpstr>
      <vt:lpstr>عرض تقديمي في PowerPoint</vt:lpstr>
      <vt:lpstr>عرض تقديمي في PowerPoint</vt:lpstr>
      <vt:lpstr> Contents of Anterior Fascial Compartment </vt:lpstr>
      <vt:lpstr>Muscles of the Anterior Compartment</vt:lpstr>
      <vt:lpstr>BICEPS BRACHII</vt:lpstr>
      <vt:lpstr>BICEPS BRACHII</vt:lpstr>
      <vt:lpstr>عرض تقديمي في PowerPoint</vt:lpstr>
      <vt:lpstr>BICEPS BRACHII</vt:lpstr>
      <vt:lpstr>عرض تقديمي في PowerPoint</vt:lpstr>
      <vt:lpstr>عرض تقديمي في PowerPoint</vt:lpstr>
      <vt:lpstr>Coracobrachialis</vt:lpstr>
      <vt:lpstr>عرض تقديمي في PowerPoint</vt:lpstr>
      <vt:lpstr>Brachialis</vt:lpstr>
      <vt:lpstr>Contents of the Posterior Fascial Compartment</vt:lpstr>
      <vt:lpstr>Muscle of the Posterior Compartment</vt:lpstr>
      <vt:lpstr>Triceps Muscle</vt:lpstr>
      <vt:lpstr>Triceps Muscle</vt:lpstr>
      <vt:lpstr>Origin of Triceps </vt:lpstr>
      <vt:lpstr>Triceps Muscle Insertion</vt:lpstr>
      <vt:lpstr>عرض تقديمي في PowerPoint</vt:lpstr>
      <vt:lpstr>عرض تقديمي في PowerPoint</vt:lpstr>
      <vt:lpstr>Cubital Fossa</vt:lpstr>
      <vt:lpstr> Boundaries </vt:lpstr>
      <vt:lpstr>Contents of the Cubital Fossa</vt:lpstr>
      <vt:lpstr>عرض تقديمي في PowerPoint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Arm and Cubital Fossa </dc:title>
  <dc:creator>Yaseen</dc:creator>
  <cp:lastModifiedBy>Yaseen</cp:lastModifiedBy>
  <cp:revision>23</cp:revision>
  <dcterms:created xsi:type="dcterms:W3CDTF">2013-03-27T22:18:40Z</dcterms:created>
  <dcterms:modified xsi:type="dcterms:W3CDTF">2013-04-07T17:30:00Z</dcterms:modified>
</cp:coreProperties>
</file>