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DF"/>
    <a:srgbClr val="EF39BF"/>
    <a:srgbClr val="33CC33"/>
    <a:srgbClr val="F89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9C0A38-8E80-4BFE-B7B3-2813F3806BFB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A0E1A0-1046-40EE-8398-1D47A6D47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E1A0-1046-40EE-8398-1D47A6D470D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5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BE275-DA3C-4B72-9ADD-495A06F79DD2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E6181A2-A82B-4C99-9AAD-8DB70968F81A}" type="slidenum">
              <a:rPr lang="en-US" sz="1200" b="0">
                <a:latin typeface="Calibri" pitchFamily="34" charset="0"/>
              </a:rPr>
              <a:pPr algn="r" eaLnBrk="1" hangingPunct="1"/>
              <a:t>6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E2B04F-859D-43A0-A42F-15FB03CD2FA4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1F4E0A7-8223-4312-BCC0-C53B7BC86864}" type="slidenum">
              <a:rPr lang="en-US" sz="1200" b="0">
                <a:latin typeface="Calibri" pitchFamily="34" charset="0"/>
              </a:rPr>
              <a:pPr algn="r" eaLnBrk="1" hangingPunct="1"/>
              <a:t>7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82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49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065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8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5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7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7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9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26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0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6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88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0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12F5-3C84-47AC-8990-940A2C679ED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8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4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93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96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5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9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69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4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3BE2-48F9-40E7-9258-8BB9FBF5C6AE}" type="datetimeFigureOut">
              <a:rPr lang="ar-SA" smtClean="0"/>
              <a:t>5/27/1434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FB1B-8AF6-4D87-8243-F6A2829B54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9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35DC7-DA0D-46B4-BCC8-333109390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A752FB-76DC-4C01-A639-95EE51245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sculocutaneous_nerve" TargetMode="External"/><Relationship Id="rId2" Type="http://schemas.openxmlformats.org/officeDocument/2006/relationships/hyperlink" Target="http://en.wikipedia.org/wiki/Suprascapular_nerve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Axillary_nerv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EF39B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Brachial Plexus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71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rtl="0"/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199380 h 853"/>
                <a:gd name="T2" fmla="*/ 831085 w 194"/>
                <a:gd name="T3" fmla="*/ 704867 h 853"/>
                <a:gd name="T4" fmla="*/ 945389 w 194"/>
                <a:gd name="T5" fmla="*/ 4424101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 b="1" dirty="0">
                <a:solidFill>
                  <a:srgbClr val="00FF00"/>
                </a:solidFill>
              </a:rPr>
              <a:t>Lateral Cord</a:t>
            </a:r>
          </a:p>
          <a:p>
            <a:pPr algn="l" rtl="0" eaLnBrk="1" hangingPunct="1"/>
            <a:r>
              <a:rPr lang="en-US" sz="2000" b="1" dirty="0">
                <a:solidFill>
                  <a:srgbClr val="7030A0"/>
                </a:solidFill>
              </a:rPr>
              <a:t>(2LM) 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.Lateral pectoral n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.Lateral root to median n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 err="1">
                <a:solidFill>
                  <a:prstClr val="black"/>
                </a:solidFill>
              </a:rPr>
              <a:t>Musculocutaneous</a:t>
            </a:r>
            <a:r>
              <a:rPr lang="en-US" sz="2000" b="1" dirty="0">
                <a:solidFill>
                  <a:prstClr val="black"/>
                </a:solidFill>
              </a:rPr>
              <a:t> n</a:t>
            </a:r>
          </a:p>
        </p:txBody>
      </p:sp>
      <p:grpSp>
        <p:nvGrpSpPr>
          <p:cNvPr id="13331" name="Group 70"/>
          <p:cNvGrpSpPr>
            <a:grpSpLocks/>
          </p:cNvGrpSpPr>
          <p:nvPr/>
        </p:nvGrpSpPr>
        <p:grpSpPr bwMode="auto">
          <a:xfrm>
            <a:off x="3235325" y="1922463"/>
            <a:ext cx="2352675" cy="2493962"/>
            <a:chOff x="3235325" y="1922463"/>
            <a:chExt cx="2352339" cy="249414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5292080" y="3284984"/>
              <a:ext cx="295584" cy="11316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3419872" y="2492896"/>
              <a:ext cx="1996163" cy="879359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235325" y="1922463"/>
              <a:ext cx="1624707" cy="1002481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3299171" y="2636912"/>
              <a:ext cx="1632869" cy="632087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 b="1" dirty="0">
                <a:solidFill>
                  <a:srgbClr val="FF0000"/>
                </a:solidFill>
              </a:rPr>
              <a:t>  Posterior Cord</a:t>
            </a:r>
          </a:p>
          <a:p>
            <a:pPr algn="l" rtl="0" eaLnBrk="1" hangingPunct="1"/>
            <a:r>
              <a:rPr lang="en-US" sz="2000" b="1" dirty="0">
                <a:solidFill>
                  <a:srgbClr val="7030A0"/>
                </a:solidFill>
              </a:rPr>
              <a:t>(ULTRA)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.Upper subscapular n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.Lower subscapular n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 err="1">
                <a:solidFill>
                  <a:prstClr val="black"/>
                </a:solidFill>
              </a:rPr>
              <a:t>Thoracodorsal</a:t>
            </a:r>
            <a:r>
              <a:rPr lang="en-US" sz="2000" b="1" dirty="0">
                <a:solidFill>
                  <a:prstClr val="black"/>
                </a:solidFill>
              </a:rPr>
              <a:t> n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.Radial n </a:t>
            </a:r>
          </a:p>
          <a:p>
            <a:pPr algn="l" rtl="0" eaLnBrk="1" hangingPunct="1"/>
            <a:r>
              <a:rPr lang="en-US" sz="2000" b="1" dirty="0">
                <a:solidFill>
                  <a:prstClr val="black"/>
                </a:solidFill>
              </a:rPr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4314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3200" b="1" dirty="0">
                <a:solidFill>
                  <a:srgbClr val="00B050"/>
                </a:solidFill>
              </a:rPr>
              <a:t>Medial cord</a:t>
            </a:r>
          </a:p>
          <a:p>
            <a:pPr algn="l" rtl="0">
              <a:defRPr/>
            </a:pPr>
            <a:r>
              <a:rPr lang="en-US" sz="2000" b="1" dirty="0">
                <a:solidFill>
                  <a:srgbClr val="7030A0"/>
                </a:solidFill>
              </a:rPr>
              <a:t>(4MU) </a:t>
            </a:r>
          </a:p>
          <a:p>
            <a:pPr algn="l" rtl="0">
              <a:defRPr/>
            </a:pPr>
            <a:r>
              <a:rPr lang="en-US" sz="2000" b="1" dirty="0">
                <a:solidFill>
                  <a:prstClr val="black"/>
                </a:solidFill>
              </a:rPr>
              <a:t>.Medial pectoral n.</a:t>
            </a:r>
          </a:p>
          <a:p>
            <a:pPr algn="l" rtl="0">
              <a:defRPr/>
            </a:pPr>
            <a:r>
              <a:rPr lang="en-US" sz="2000" b="1" dirty="0">
                <a:solidFill>
                  <a:prstClr val="black"/>
                </a:solidFill>
              </a:rPr>
              <a:t>.Medial root to median n.</a:t>
            </a:r>
          </a:p>
          <a:p>
            <a:pPr algn="l" rtl="0">
              <a:defRPr/>
            </a:pPr>
            <a:r>
              <a:rPr lang="en-US" sz="2000" b="1" dirty="0">
                <a:solidFill>
                  <a:prstClr val="black"/>
                </a:solidFill>
              </a:rPr>
              <a:t>.Medial cutaneous n of arm.</a:t>
            </a:r>
          </a:p>
          <a:p>
            <a:pPr algn="l" rtl="0">
              <a:defRPr/>
            </a:pPr>
            <a:r>
              <a:rPr lang="en-US" sz="2000" b="1" dirty="0">
                <a:solidFill>
                  <a:prstClr val="black"/>
                </a:solidFill>
              </a:rPr>
              <a:t>.Medial cutaneous n of forearm.</a:t>
            </a:r>
          </a:p>
          <a:p>
            <a:pPr algn="l" rtl="0">
              <a:defRPr/>
            </a:pPr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 err="1">
                <a:solidFill>
                  <a:prstClr val="black"/>
                </a:solidFill>
              </a:rPr>
              <a:t>Ulnar</a:t>
            </a:r>
            <a:r>
              <a:rPr lang="en-US" sz="2000" b="1" dirty="0">
                <a:solidFill>
                  <a:prstClr val="black"/>
                </a:solidFill>
              </a:rPr>
              <a:t>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22591" y="1328738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0070C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35291" y="1704975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0070C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47991" y="2116138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0070C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44816" y="2579688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0070C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31376" y="2916238"/>
            <a:ext cx="542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 dirty="0">
                <a:solidFill>
                  <a:srgbClr val="0070C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rtl="0" eaLnBrk="1" hangingPunct="1"/>
            <a:endParaRPr lang="en-US">
              <a:solidFill>
                <a:prstClr val="black"/>
              </a:solidFill>
            </a:endParaRPr>
          </a:p>
          <a:p>
            <a:pPr algn="l" rtl="0" eaLnBrk="1" hangingPunct="1"/>
            <a:endParaRPr lang="en-US">
              <a:solidFill>
                <a:prstClr val="black"/>
              </a:solidFill>
            </a:endParaRPr>
          </a:p>
          <a:p>
            <a:pPr algn="l" rtl="0" eaLnBrk="1" hangingPunct="1"/>
            <a:endParaRPr lang="en-US">
              <a:solidFill>
                <a:prstClr val="black"/>
              </a:solidFill>
            </a:endParaRPr>
          </a:p>
          <a:p>
            <a:pPr algn="l" rtl="0" eaLnBrk="1" hangingPunct="1"/>
            <a:endParaRPr lang="en-US">
              <a:solidFill>
                <a:prstClr val="black"/>
              </a:solidFill>
            </a:endParaRPr>
          </a:p>
          <a:p>
            <a:pPr algn="l" rtl="0" eaLnBrk="1" hangingPunct="1"/>
            <a:endParaRPr lang="en-US">
              <a:solidFill>
                <a:prstClr val="black"/>
              </a:solidFill>
            </a:endParaRPr>
          </a:p>
          <a:p>
            <a:pPr algn="l" rtl="0" eaLnBrk="1" hangingPunct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(C)BRANCHES From Cords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/>
            <a:endParaRPr lang="ar-SA">
              <a:solidFill>
                <a:prstClr val="black"/>
              </a:solidFill>
            </a:endParaRPr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8497"/>
              </p:ext>
            </p:extLst>
          </p:nvPr>
        </p:nvGraphicFramePr>
        <p:xfrm>
          <a:off x="-36512" y="44624"/>
          <a:ext cx="9145016" cy="5010722"/>
        </p:xfrm>
        <a:graphic>
          <a:graphicData uri="http://schemas.openxmlformats.org/drawingml/2006/table">
            <a:tbl>
              <a:tblPr/>
              <a:tblGrid>
                <a:gridCol w="2844790"/>
                <a:gridCol w="3131874"/>
                <a:gridCol w="3168352"/>
              </a:tblGrid>
              <a:tr h="529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cord-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cord-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cord-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D23"/>
                    </a:solidFill>
                  </a:tcPr>
                </a:tc>
              </a:tr>
              <a:tr h="33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pectoral nerve.</a:t>
                      </a: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pectoral nerve. 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Axillary nerve.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396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Musculocutaneous nerve.</a:t>
                      </a: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Ulnar nerve.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Radial nerve.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79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nerve (lateral root).</a:t>
                      </a: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nerve (medial root).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&amp; lower subscapular nerves.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79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Medial cutaneous nerve of arm &amp; forearm.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Thoracodorsal or N. to latissimus dorsi.</a:t>
                      </a: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05" name="Picture 2" descr="Brachial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3714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24900" cy="609600"/>
          </a:xfrm>
          <a:solidFill>
            <a:srgbClr val="F896D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Relations of Brachial plexus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8196" name="Picture 2" descr="C:\Documents and Settings\User\Desktop\Pics BP\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85800"/>
            <a:ext cx="8255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0244" name="Picture 2" descr="C:\Documents and Settings\User\Desktop\Pics BP\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24900" cy="609600"/>
          </a:xfrm>
          <a:solidFill>
            <a:srgbClr val="F896D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Relations of Brachial plexus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01100" cy="5638800"/>
          </a:xfrm>
        </p:spPr>
        <p:txBody>
          <a:bodyPr/>
          <a:lstStyle/>
          <a:p>
            <a:pPr>
              <a:buFontTx/>
              <a:buNone/>
            </a:pPr>
            <a:endParaRPr lang="ar-SA" smtClean="0"/>
          </a:p>
        </p:txBody>
      </p:sp>
      <p:pic>
        <p:nvPicPr>
          <p:cNvPr id="11267" name="Picture 2" descr="C:\Documents and Settings\User\Desktop\Pics B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8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896D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Postfixed Brachial Plexus </a:t>
            </a:r>
            <a:endParaRPr lang="en-US" sz="40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01100" cy="891952"/>
          </a:xfrm>
          <a:solidFill>
            <a:srgbClr val="FCD4DF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Brachial Plexus Injuries</a:t>
            </a:r>
            <a:endParaRPr lang="en-US" b="1" dirty="0" smtClean="0">
              <a:solidFill>
                <a:srgbClr val="EF39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487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Infants: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During Difficult Delivery: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Shoulder dystocia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01100" cy="609600"/>
          </a:xfrm>
          <a:solidFill>
            <a:srgbClr val="FCD4DF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Brachial Plexus Injuries</a:t>
            </a:r>
            <a:endParaRPr lang="en-US" b="1" dirty="0" smtClean="0">
              <a:solidFill>
                <a:srgbClr val="EF39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487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Adults: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most commonly associated: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Football, baseball, basketball,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volleyball,  wrestling,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gymnastics.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 injuries can result from: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Blunt force trauma, poor posture or chronic repetitive stress.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01100" cy="762000"/>
          </a:xfrm>
          <a:solidFill>
            <a:srgbClr val="FCD4DF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Brachial Plexus Injuries</a:t>
            </a:r>
            <a:endParaRPr lang="en-US" sz="5400" b="1" dirty="0" smtClean="0">
              <a:solidFill>
                <a:srgbClr val="EF39BF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487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generally present with pain and/or muscle weakness.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Some patients may experience muscle atrophy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2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9459" name="Picture 2" descr="C:\Documents and Settings\User\Desktop\Pics BP\erbs-palsy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195263"/>
            <a:ext cx="8578850" cy="6510337"/>
          </a:xfrm>
          <a:noFill/>
        </p:spPr>
      </p:pic>
    </p:spTree>
    <p:extLst>
      <p:ext uri="{BB962C8B-B14F-4D97-AF65-F5344CB8AC3E}">
        <p14:creationId xmlns:p14="http://schemas.microsoft.com/office/powerpoint/2010/main" val="2356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0483" name="Picture 2" descr="C:\Documents and Settings\User\Desktop\Pics BP\SBPI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304800"/>
            <a:ext cx="8709025" cy="6096000"/>
          </a:xfrm>
          <a:noFill/>
        </p:spPr>
      </p:pic>
    </p:spTree>
    <p:extLst>
      <p:ext uri="{BB962C8B-B14F-4D97-AF65-F5344CB8AC3E}">
        <p14:creationId xmlns:p14="http://schemas.microsoft.com/office/powerpoint/2010/main" val="40106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Describe the brachial plexus</a:t>
            </a:r>
          </a:p>
          <a:p>
            <a:pPr lvl="0" algn="l" rtl="0"/>
            <a:r>
              <a:rPr lang="en-US" dirty="0" smtClean="0"/>
              <a:t>Make a list of contributing spinal nerves.</a:t>
            </a:r>
          </a:p>
          <a:p>
            <a:pPr lvl="0" algn="l" rtl="0"/>
            <a:r>
              <a:rPr lang="en-US" dirty="0" smtClean="0"/>
              <a:t>Discuss the general arrangement of this plexus.</a:t>
            </a:r>
          </a:p>
          <a:p>
            <a:pPr lvl="0" algn="l" rtl="0"/>
            <a:r>
              <a:rPr lang="en-US" dirty="0" smtClean="0"/>
              <a:t>Locate the plexus in the axilla and note important relations to blood vessels.</a:t>
            </a:r>
          </a:p>
          <a:p>
            <a:pPr lvl="0" algn="l" rtl="0"/>
            <a:r>
              <a:rPr lang="en-US" dirty="0" smtClean="0"/>
              <a:t>Make a list of the terminal main branches of brachial plexus.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128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249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Vacuum Extractor delivery</a:t>
            </a:r>
          </a:p>
        </p:txBody>
      </p:sp>
      <p:pic>
        <p:nvPicPr>
          <p:cNvPr id="21507" name="Picture 2" descr="C:\Documents and Settings\User\Desktop\Pics BP\SBPI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8694738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11308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487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Forceps delivery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2532" name="Picture 2" descr="C:\Documents and Settings\User\Desktop\Pics BP\SBP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090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39624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Falling on Shoulder</a:t>
            </a:r>
          </a:p>
        </p:txBody>
      </p:sp>
      <p:pic>
        <p:nvPicPr>
          <p:cNvPr id="23555" name="Picture 2" descr="C:\Documents and Settings\User\Desktop\Pics BP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625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672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4579" name="Picture 2" descr="C:\Documents and Settings\User\Desktop\Pics BP\SBP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0"/>
            <a:ext cx="44958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868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53500" cy="762000"/>
          </a:xfrm>
          <a:solidFill>
            <a:srgbClr val="FCD4DF"/>
          </a:solidFill>
        </p:spPr>
        <p:txBody>
          <a:bodyPr/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Excessive Stretching</a:t>
            </a:r>
          </a:p>
        </p:txBody>
      </p:sp>
      <p:pic>
        <p:nvPicPr>
          <p:cNvPr id="25603" name="Picture 2" descr="C:\Documents and Settings\User\Desktop\Pics BP\Picture11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8943975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67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6627" name="Picture 2" descr="C:\Documents and Settings\User\Desktop\Pics B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0"/>
            <a:ext cx="425132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965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724900" cy="832520"/>
          </a:xfrm>
          <a:solidFill>
            <a:srgbClr val="FCD4DF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Direct Blow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7652" name="Picture 2" descr="C:\Documents and Settings\User\Desktop\Pics BP\Picture1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32417"/>
            <a:ext cx="58674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8675" name="Picture 2" descr="C:\Documents and Settings\User\Desktop\Pics BP\IBPI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609600"/>
            <a:ext cx="88265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34959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9700" name="Picture 2" descr="C:\Documents and Settings\User\Desktop\Pics BP\SBP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01100" cy="838200"/>
          </a:xfrm>
          <a:solidFill>
            <a:srgbClr val="FCD4DF"/>
          </a:solidFill>
        </p:spPr>
        <p:txBody>
          <a:bodyPr/>
          <a:lstStyle/>
          <a:p>
            <a:r>
              <a:rPr lang="en-US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Erb</a:t>
            </a:r>
            <a:r>
              <a:rPr lang="en-US" sz="48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Duchenne</a:t>
            </a:r>
            <a:r>
              <a:rPr lang="en-US" sz="48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palsy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Damage to the upper trunk: C5, 6</a:t>
            </a:r>
          </a:p>
          <a:p>
            <a:pPr>
              <a:buFontTx/>
              <a:buNone/>
            </a:pPr>
            <a:r>
              <a:rPr lang="en-US" sz="2400" dirty="0">
                <a:cs typeface="+mj-cs"/>
              </a:rPr>
              <a:t>The most commonly involved nerves are the </a:t>
            </a:r>
            <a:r>
              <a:rPr lang="en-US" sz="2400" dirty="0" err="1">
                <a:cs typeface="+mj-cs"/>
                <a:hlinkClick r:id="rId2" tooltip="Suprascapular nerve"/>
              </a:rPr>
              <a:t>suprascapular</a:t>
            </a:r>
            <a:r>
              <a:rPr lang="en-US" sz="2400" dirty="0">
                <a:cs typeface="+mj-cs"/>
                <a:hlinkClick r:id="rId2" tooltip="Suprascapular nerve"/>
              </a:rPr>
              <a:t> nerve</a:t>
            </a:r>
            <a:r>
              <a:rPr lang="en-US" sz="2400" dirty="0">
                <a:cs typeface="+mj-cs"/>
              </a:rPr>
              <a:t>, </a:t>
            </a:r>
            <a:r>
              <a:rPr lang="en-US" sz="2400" dirty="0" err="1">
                <a:cs typeface="+mj-cs"/>
                <a:hlinkClick r:id="rId3" tooltip="Musculocutaneous nerve"/>
              </a:rPr>
              <a:t>musculocutaneous</a:t>
            </a:r>
            <a:r>
              <a:rPr lang="en-US" sz="2400" dirty="0">
                <a:cs typeface="+mj-cs"/>
                <a:hlinkClick r:id="rId3" tooltip="Musculocutaneous nerve"/>
              </a:rPr>
              <a:t> nerve</a:t>
            </a:r>
            <a:r>
              <a:rPr lang="en-US" sz="2400" dirty="0">
                <a:cs typeface="+mj-cs"/>
              </a:rPr>
              <a:t>, and the </a:t>
            </a:r>
            <a:r>
              <a:rPr lang="en-US" sz="2400" dirty="0">
                <a:cs typeface="+mj-cs"/>
                <a:hlinkClick r:id="rId4" tooltip="Axillary nerve"/>
              </a:rPr>
              <a:t>axillary </a:t>
            </a:r>
            <a:r>
              <a:rPr lang="en-US" sz="2400" dirty="0" smtClean="0">
                <a:cs typeface="+mj-cs"/>
                <a:hlinkClick r:id="rId4" tooltip="Axillary nerve"/>
              </a:rPr>
              <a:t>nerve</a:t>
            </a:r>
            <a:r>
              <a:rPr lang="en-US" sz="2400" dirty="0" smtClean="0">
                <a:cs typeface="+mj-cs"/>
              </a:rPr>
              <a:t>:</a:t>
            </a:r>
            <a:endParaRPr lang="en-US" sz="2400" dirty="0" smtClean="0">
              <a:cs typeface="+mj-cs"/>
            </a:endParaRPr>
          </a:p>
          <a:p>
            <a:pPr>
              <a:buFontTx/>
              <a:buNone/>
            </a:pPr>
            <a:r>
              <a:rPr lang="en-US" sz="2400" dirty="0" smtClean="0"/>
              <a:t>paralysis </a:t>
            </a:r>
            <a:r>
              <a:rPr lang="en-US" sz="2400" dirty="0"/>
              <a:t>and atrophy of the deltoid, biceps, and brachialis muscles</a:t>
            </a:r>
            <a:r>
              <a:rPr lang="en-US" sz="2400" dirty="0" smtClean="0"/>
              <a:t>.(supra and </a:t>
            </a:r>
            <a:r>
              <a:rPr lang="en-US" sz="2400" dirty="0" err="1" smtClean="0"/>
              <a:t>infraspinatus</a:t>
            </a:r>
            <a:r>
              <a:rPr lang="en-US" sz="2400" dirty="0" smtClean="0"/>
              <a:t>)</a:t>
            </a:r>
            <a:endParaRPr lang="en-US" sz="2400" dirty="0" smtClean="0">
              <a:latin typeface="Times New Roman" pitchFamily="18" charset="0"/>
              <a:cs typeface="+mj-cs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+mj-cs"/>
                <a:sym typeface="Wingdings" pitchFamily="2" charset="2"/>
              </a:rPr>
              <a:t>Clinical Appearance:</a:t>
            </a:r>
          </a:p>
          <a:p>
            <a:pPr>
              <a:buFontTx/>
              <a:buNone/>
            </a:pPr>
            <a:r>
              <a:rPr lang="en-US" sz="2400" b="1" u="sng" dirty="0" smtClean="0">
                <a:solidFill>
                  <a:srgbClr val="33CC33"/>
                </a:solidFill>
                <a:latin typeface="Times New Roman" pitchFamily="18" charset="0"/>
                <a:cs typeface="+mj-cs"/>
                <a:sym typeface="Wingdings" pitchFamily="2" charset="2"/>
              </a:rPr>
              <a:t>Motor Loss: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33CC33"/>
                </a:solidFill>
                <a:latin typeface="Times New Roman" pitchFamily="18" charset="0"/>
                <a:cs typeface="+mj-cs"/>
                <a:sym typeface="Wingdings" pitchFamily="2" charset="2"/>
              </a:rPr>
              <a:t>Arm hangs by side</a:t>
            </a:r>
            <a:endParaRPr lang="en-US" sz="2400" dirty="0" smtClean="0">
              <a:latin typeface="Times New Roman" pitchFamily="18" charset="0"/>
              <a:cs typeface="+mj-cs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	 Adducted Shoulder (Deltoid)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	 Medially Rotated Arm (</a:t>
            </a:r>
            <a:r>
              <a:rPr lang="en-US" sz="2400" dirty="0" err="1" smtClean="0">
                <a:latin typeface="Times New Roman" pitchFamily="18" charset="0"/>
                <a:cs typeface="+mj-cs"/>
                <a:sym typeface="Wingdings" pitchFamily="2" charset="2"/>
              </a:rPr>
              <a:t>infraspinatus</a:t>
            </a:r>
            <a:endParaRPr lang="en-US" sz="2400" dirty="0" smtClean="0">
              <a:latin typeface="Times New Roman" pitchFamily="18" charset="0"/>
              <a:cs typeface="+mj-cs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	</a:t>
            </a:r>
            <a:r>
              <a:rPr lang="en-US" sz="2400" dirty="0">
                <a:latin typeface="Times New Roman" pitchFamily="18" charset="0"/>
                <a:cs typeface="+mj-cs"/>
                <a:sym typeface="Wingdings" pitchFamily="2" charset="2"/>
              </a:rPr>
              <a:t></a:t>
            </a: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 Extended Elbow (brachialis and biceps)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   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 Pronated </a:t>
            </a:r>
            <a:r>
              <a:rPr lang="en-US" sz="2400" dirty="0" smtClean="0">
                <a:latin typeface="Times New Roman" pitchFamily="18" charset="0"/>
                <a:sym typeface="Wingdings" pitchFamily="2" charset="2"/>
              </a:rPr>
              <a:t>Elbow (biceps)</a:t>
            </a:r>
            <a:endParaRPr lang="en-US" sz="2400" dirty="0">
              <a:latin typeface="Times New Roman" pitchFamily="18" charset="0"/>
              <a:cs typeface="+mj-cs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2400" b="1" u="sng" dirty="0" smtClean="0">
                <a:solidFill>
                  <a:srgbClr val="33CC33"/>
                </a:solidFill>
                <a:latin typeface="Times New Roman" pitchFamily="18" charset="0"/>
                <a:cs typeface="+mj-cs"/>
                <a:sym typeface="Wingdings" pitchFamily="2" charset="2"/>
              </a:rPr>
              <a:t>  </a:t>
            </a:r>
            <a:r>
              <a:rPr lang="en-US" sz="2400" b="1" u="sng" dirty="0" smtClean="0">
                <a:solidFill>
                  <a:srgbClr val="33CC33"/>
                </a:solidFill>
                <a:latin typeface="Times New Roman" pitchFamily="18" charset="0"/>
                <a:cs typeface="+mj-cs"/>
              </a:rPr>
              <a:t>Sensory </a:t>
            </a:r>
            <a:r>
              <a:rPr lang="en-US" sz="2400" b="1" u="sng" dirty="0" smtClean="0">
                <a:solidFill>
                  <a:srgbClr val="33CC33"/>
                </a:solidFill>
                <a:latin typeface="Times New Roman" pitchFamily="18" charset="0"/>
                <a:cs typeface="+mj-cs"/>
                <a:sym typeface="Wingdings" pitchFamily="2" charset="2"/>
              </a:rPr>
              <a:t>Loss: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	 Lateral aspect of Upper Limb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itchFamily="18" charset="0"/>
                <a:cs typeface="+mj-cs"/>
                <a:sym typeface="Wingdings" pitchFamily="2" charset="2"/>
              </a:rPr>
              <a:t>	 		  </a:t>
            </a:r>
            <a:r>
              <a:rPr lang="en-US" sz="2400" dirty="0" smtClean="0">
                <a:latin typeface="Times New Roman" pitchFamily="18" charset="0"/>
                <a:cs typeface="+mj-cs"/>
              </a:rPr>
              <a:t>	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9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01100" cy="685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 of Brachial plexus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5124" name="Picture 2" descr="C:\Documents and Settings\User\Desktop\Pics BP\brachialplex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Desktop\Pics BP\Erbs pals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0"/>
            <a:ext cx="7848600" cy="6858000"/>
          </a:xfrm>
          <a:noFill/>
        </p:spPr>
      </p:pic>
      <p:sp>
        <p:nvSpPr>
          <p:cNvPr id="317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359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2771" name="Picture 2" descr="C:\Documents and Settings\User\Desktop\Pics BP\SBPi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0"/>
            <a:ext cx="5562600" cy="6757988"/>
          </a:xfrm>
          <a:noFill/>
        </p:spPr>
      </p:pic>
    </p:spTree>
    <p:extLst>
      <p:ext uri="{BB962C8B-B14F-4D97-AF65-F5344CB8AC3E}">
        <p14:creationId xmlns:p14="http://schemas.microsoft.com/office/powerpoint/2010/main" val="2667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User\Desktop\Pics BP\SBPI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2400"/>
            <a:ext cx="5715000" cy="6629400"/>
          </a:xfrm>
          <a:noFill/>
        </p:spPr>
      </p:pic>
    </p:spTree>
    <p:extLst>
      <p:ext uri="{BB962C8B-B14F-4D97-AF65-F5344CB8AC3E}">
        <p14:creationId xmlns:p14="http://schemas.microsoft.com/office/powerpoint/2010/main" val="8543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01100" cy="608112"/>
          </a:xfrm>
          <a:solidFill>
            <a:srgbClr val="FCD4DF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klumpke</a:t>
            </a:r>
            <a:r>
              <a:rPr lang="en-US" sz="48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paralysis or Palsy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Injury to Inferior part of Plexus (C8, T1)</a:t>
            </a:r>
          </a:p>
          <a:p>
            <a:pPr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b="1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Occurrence: </a:t>
            </a: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Excessive abduction of arm.</a:t>
            </a: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 common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Injury to Superior part of</a:t>
            </a: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Plexus. </a:t>
            </a:r>
          </a:p>
          <a:p>
            <a:pPr>
              <a:buFontTx/>
              <a:buNone/>
            </a:pP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01100" cy="838200"/>
          </a:xfrm>
        </p:spPr>
        <p:txBody>
          <a:bodyPr/>
          <a:lstStyle/>
          <a:p>
            <a:r>
              <a:rPr lang="en-US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klumpke</a:t>
            </a:r>
            <a:r>
              <a:rPr lang="en-US" sz="4800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 paralysis or Palsy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96300" cy="583264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Clinical Appearance:	</a:t>
            </a:r>
          </a:p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Motor Loss:</a:t>
            </a:r>
          </a:p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Small muscles of Hand:(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Interossei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thenar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hypothenar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  Flexors of the wrist and fingers: ( Flexor carpi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ulnaris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, ulnar half of flexor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digitorum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profundus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)</a:t>
            </a:r>
          </a:p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Dilator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pupillae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Levator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palpebrae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superioris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(T1):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Horners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syndrome</a:t>
            </a:r>
          </a:p>
          <a:p>
            <a:pPr>
              <a:buFontTx/>
              <a:buNone/>
            </a:pP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Sensory </a:t>
            </a: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Loss:</a:t>
            </a:r>
          </a:p>
          <a:p>
            <a:pPr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Medial aspect of Upper Limb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 		 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7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01100" cy="64536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Person grasping something to prevent a fall </a:t>
            </a:r>
            <a:br>
              <a:rPr lang="en-US" sz="36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solidFill>
                <a:srgbClr val="EF39BF"/>
              </a:solidFill>
            </a:endParaRPr>
          </a:p>
        </p:txBody>
      </p:sp>
      <p:pic>
        <p:nvPicPr>
          <p:cNvPr id="36867" name="Picture 2" descr="C:\Documents and Settings\User\Desktop\Pics BP\IBP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685800"/>
            <a:ext cx="3810000" cy="6008688"/>
          </a:xfrm>
          <a:noFill/>
        </p:spPr>
      </p:pic>
    </p:spTree>
    <p:extLst>
      <p:ext uri="{BB962C8B-B14F-4D97-AF65-F5344CB8AC3E}">
        <p14:creationId xmlns:p14="http://schemas.microsoft.com/office/powerpoint/2010/main" val="3177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Baby’s upper limb is pulled excessively during delivery </a:t>
            </a:r>
            <a:br>
              <a:rPr lang="en-US" sz="3600" b="1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solidFill>
                <a:srgbClr val="EF39BF"/>
              </a:solidFill>
            </a:endParaRPr>
          </a:p>
        </p:txBody>
      </p:sp>
      <p:pic>
        <p:nvPicPr>
          <p:cNvPr id="37891" name="Picture 2" descr="C:\Documents and Settings\User\Desktop\Pics BP\IBPI@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1143000"/>
            <a:ext cx="6324600" cy="5664200"/>
          </a:xfrm>
          <a:noFill/>
        </p:spPr>
      </p:pic>
    </p:spTree>
    <p:extLst>
      <p:ext uri="{BB962C8B-B14F-4D97-AF65-F5344CB8AC3E}">
        <p14:creationId xmlns:p14="http://schemas.microsoft.com/office/powerpoint/2010/main" val="38280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249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Claw Hand</a:t>
            </a:r>
          </a:p>
        </p:txBody>
      </p:sp>
      <p:pic>
        <p:nvPicPr>
          <p:cNvPr id="38915" name="Picture 2" descr="C:\Documents and Settings\User\Desktop\Pics BP\Claw H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762000"/>
            <a:ext cx="4191000" cy="5965825"/>
          </a:xfrm>
          <a:noFill/>
        </p:spPr>
      </p:pic>
    </p:spTree>
    <p:extLst>
      <p:ext uri="{BB962C8B-B14F-4D97-AF65-F5344CB8AC3E}">
        <p14:creationId xmlns:p14="http://schemas.microsoft.com/office/powerpoint/2010/main" val="33290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39939" name="Picture 2" descr="C:\Documents and Settings\User\Desktop\Pics BP\claw h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5352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209800" cy="1600200"/>
          </a:xfrm>
        </p:spPr>
        <p:txBody>
          <a:bodyPr>
            <a:normAutofit fontScale="90000"/>
          </a:bodyPr>
          <a:lstStyle/>
          <a:p>
            <a:r>
              <a:rPr lang="en-US" sz="6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Claw Hand</a:t>
            </a:r>
          </a:p>
        </p:txBody>
      </p:sp>
    </p:spTree>
    <p:extLst>
      <p:ext uri="{BB962C8B-B14F-4D97-AF65-F5344CB8AC3E}">
        <p14:creationId xmlns:p14="http://schemas.microsoft.com/office/powerpoint/2010/main" val="27498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2514600" cy="685800"/>
          </a:xfrm>
        </p:spPr>
        <p:txBody>
          <a:bodyPr>
            <a:normAutofit fontScale="90000"/>
          </a:bodyPr>
          <a:lstStyle/>
          <a:p>
            <a:r>
              <a:rPr lang="en-US" sz="4800" b="1" u="sng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Cervical Rib</a:t>
            </a:r>
            <a:r>
              <a:rPr lang="en-US" sz="4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4" descr="C:\Documents and Settings\User\Desktop\Pics B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82563"/>
            <a:ext cx="5486400" cy="6675437"/>
          </a:xfr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4800" y="3657600"/>
            <a:ext cx="281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Involves Inferior part of Plexus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Calibri" pitchFamily="34" charset="0"/>
              </a:rPr>
              <a:t>Brachial Plexus is a </a:t>
            </a:r>
            <a:r>
              <a:rPr lang="en-US" u="sng" dirty="0" smtClean="0">
                <a:latin typeface="Calibri" pitchFamily="34" charset="0"/>
              </a:rPr>
              <a:t>network of nerves that</a:t>
            </a:r>
            <a:r>
              <a:rPr lang="en-US" dirty="0" smtClean="0">
                <a:latin typeface="Calibri" pitchFamily="34" charset="0"/>
              </a:rPr>
              <a:t> is present at the root of the neck to enter the upper limb. </a:t>
            </a:r>
          </a:p>
          <a:p>
            <a:pPr algn="l" rtl="0"/>
            <a:r>
              <a:rPr lang="en-US" b="1" dirty="0" smtClean="0"/>
              <a:t>Brachial Plexus </a:t>
            </a:r>
            <a:r>
              <a:rPr lang="en-US" dirty="0" smtClean="0"/>
              <a:t>is present in the </a:t>
            </a:r>
            <a:r>
              <a:rPr lang="en-US" dirty="0" smtClean="0">
                <a:solidFill>
                  <a:srgbClr val="FF0000"/>
                </a:solidFill>
              </a:rPr>
              <a:t>posterior triangle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neck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axilla.</a:t>
            </a:r>
          </a:p>
          <a:p>
            <a:pPr algn="l" rtl="0"/>
            <a:r>
              <a:rPr lang="en-US" dirty="0" smtClean="0"/>
              <a:t>It is formed by the union of the anterior Rami of the </a:t>
            </a:r>
          </a:p>
          <a:p>
            <a:pPr algn="l" rtl="0"/>
            <a:r>
              <a:rPr lang="en-US" dirty="0" smtClean="0"/>
              <a:t>C 5</a:t>
            </a:r>
            <a:r>
              <a:rPr lang="en-US" baseline="30000" dirty="0" smtClean="0"/>
              <a:t>th</a:t>
            </a:r>
            <a:r>
              <a:rPr lang="en-US" dirty="0" smtClean="0"/>
              <a:t>, 6</a:t>
            </a:r>
            <a:r>
              <a:rPr lang="en-US" baseline="30000" dirty="0" smtClean="0"/>
              <a:t>th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 &amp; 8</a:t>
            </a:r>
            <a:r>
              <a:rPr lang="en-US" baseline="30000" dirty="0" smtClean="0"/>
              <a:t>th</a:t>
            </a:r>
            <a:r>
              <a:rPr lang="en-US" dirty="0" smtClean="0"/>
              <a:t>  and the 1</a:t>
            </a:r>
            <a:r>
              <a:rPr lang="en-US" baseline="30000" dirty="0" smtClean="0"/>
              <a:t>st</a:t>
            </a:r>
            <a:r>
              <a:rPr lang="en-US" dirty="0" smtClean="0"/>
              <a:t> thoracic spinal nerve.</a:t>
            </a:r>
            <a:r>
              <a:rPr lang="en-US" sz="3600" dirty="0" smtClean="0"/>
              <a:t> 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735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idx="1"/>
          </p:nvPr>
        </p:nvSpPr>
        <p:spPr>
          <a:xfrm>
            <a:off x="304800" y="228600"/>
            <a:ext cx="8648700" cy="6324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What is </a:t>
            </a:r>
          </a:p>
          <a:p>
            <a:pPr algn="ctr">
              <a:buFontTx/>
              <a:buNone/>
            </a:pPr>
            <a:r>
              <a:rPr lang="en-US" sz="9600" dirty="0" smtClean="0">
                <a:solidFill>
                  <a:srgbClr val="EF39BF"/>
                </a:solidFill>
                <a:latin typeface="Times New Roman" pitchFamily="18" charset="0"/>
                <a:cs typeface="Times New Roman" pitchFamily="18" charset="0"/>
              </a:rPr>
              <a:t>Waiter’s tip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96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Porter’s tip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position?</a:t>
            </a:r>
          </a:p>
        </p:txBody>
      </p:sp>
    </p:spTree>
    <p:extLst>
      <p:ext uri="{BB962C8B-B14F-4D97-AF65-F5344CB8AC3E}">
        <p14:creationId xmlns:p14="http://schemas.microsoft.com/office/powerpoint/2010/main" val="14426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369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Roots of C5 &amp; C6 unite to form----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en-US" dirty="0">
                <a:latin typeface="Calibri" pitchFamily="34" charset="0"/>
              </a:rPr>
              <a:t>pper trunk</a:t>
            </a:r>
          </a:p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Root of C7 continuous as the--------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dirty="0">
                <a:latin typeface="Calibri" pitchFamily="34" charset="0"/>
              </a:rPr>
              <a:t>iddle trunk</a:t>
            </a:r>
          </a:p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Roots of C8 &amp; T1 unite to form----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dirty="0">
                <a:latin typeface="Calibri" pitchFamily="34" charset="0"/>
              </a:rPr>
              <a:t>ower trunk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9510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ad\Student Gray\7. Upper limb\F66122-007-f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228600" y="152400"/>
            <a:ext cx="8686800" cy="365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3860800"/>
            <a:ext cx="8642350" cy="28940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 rtl="0">
              <a:defRPr/>
            </a:pPr>
            <a:r>
              <a:rPr lang="en-US" sz="2000" u="sng" dirty="0">
                <a:latin typeface="Calibri" pitchFamily="34" charset="0"/>
                <a:cs typeface="Arial" pitchFamily="34" charset="0"/>
              </a:rPr>
              <a:t>The Plexus can be divided into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 stages: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marL="273050" indent="-273050" algn="l" rtl="0"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Roots:</a:t>
            </a:r>
            <a:r>
              <a:rPr lang="en-US" sz="2800" b="0" dirty="0">
                <a:latin typeface="Calibri" pitchFamily="34" charset="0"/>
                <a:cs typeface="Arial" pitchFamily="34" charset="0"/>
              </a:rPr>
              <a:t> in the posterior∆</a:t>
            </a:r>
          </a:p>
          <a:p>
            <a:pPr marL="273050" indent="-273050" algn="l" rtl="0"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Trunks</a:t>
            </a:r>
            <a:r>
              <a:rPr lang="en-US" sz="2800" b="0" dirty="0">
                <a:latin typeface="Calibri" pitchFamily="34" charset="0"/>
                <a:cs typeface="Arial" pitchFamily="34" charset="0"/>
              </a:rPr>
              <a:t>: in the posterior∆ </a:t>
            </a:r>
          </a:p>
          <a:p>
            <a:pPr marL="273050" indent="-273050" algn="l" rtl="0"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Divisions</a:t>
            </a:r>
            <a:r>
              <a:rPr lang="en-US" sz="2800" b="0" dirty="0">
                <a:latin typeface="Calibri" pitchFamily="34" charset="0"/>
                <a:cs typeface="Arial" pitchFamily="34" charset="0"/>
              </a:rPr>
              <a:t>: </a:t>
            </a:r>
            <a:r>
              <a:rPr lang="en-US" sz="2400" b="0" dirty="0">
                <a:latin typeface="Calibri" pitchFamily="34" charset="0"/>
                <a:cs typeface="Arial" pitchFamily="34" charset="0"/>
              </a:rPr>
              <a:t>behind the clavicle (in cervico-axillary canal)</a:t>
            </a:r>
          </a:p>
          <a:p>
            <a:pPr marL="273050" indent="-273050" algn="l" rtl="0"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Cords: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in the axilla</a:t>
            </a:r>
          </a:p>
          <a:p>
            <a:pPr marL="273050" indent="-273050" algn="l" rtl="0"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Branches</a:t>
            </a:r>
            <a:r>
              <a:rPr lang="en-US" sz="2800" b="0" dirty="0">
                <a:latin typeface="Calibri" pitchFamily="34" charset="0"/>
                <a:cs typeface="Arial" pitchFamily="34" charset="0"/>
              </a:rPr>
              <a:t>: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in the axilla</a:t>
            </a:r>
          </a:p>
          <a:p>
            <a:pPr marL="273050" indent="-273050" algn="l" rtl="0">
              <a:buFontTx/>
              <a:buChar char="•"/>
              <a:defRPr/>
            </a:pPr>
            <a:r>
              <a:rPr lang="en-US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The first 2 stages </a:t>
            </a:r>
            <a:r>
              <a:rPr lang="en-US" dirty="0">
                <a:latin typeface="Calibri" pitchFamily="34" charset="0"/>
                <a:cs typeface="Arial" pitchFamily="34" charset="0"/>
              </a:rPr>
              <a:t>lie</a:t>
            </a:r>
            <a:r>
              <a:rPr lang="en-US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 in the posterior triangle, </a:t>
            </a:r>
            <a:r>
              <a:rPr lang="en-US" dirty="0">
                <a:latin typeface="Calibri" pitchFamily="34" charset="0"/>
                <a:cs typeface="Arial" pitchFamily="34" charset="0"/>
              </a:rPr>
              <a:t>while</a:t>
            </a:r>
            <a:r>
              <a:rPr lang="en-US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 the last 2 sages </a:t>
            </a:r>
            <a:r>
              <a:rPr lang="en-US" dirty="0">
                <a:latin typeface="Calibri" pitchFamily="34" charset="0"/>
                <a:cs typeface="Arial" pitchFamily="34" charset="0"/>
              </a:rPr>
              <a:t>lie</a:t>
            </a:r>
            <a:r>
              <a:rPr lang="en-US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 in the axilla.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C5B30E-E0D4-4CB5-BB51-37DBFB6FA8C5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3" name="Footer Placeholder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ar-SA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0" y="4500563"/>
            <a:ext cx="8143875" cy="21431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Char char="v"/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02060"/>
                </a:solidFill>
              </a:rPr>
              <a:t>anterior divisions of the upper and middle </a:t>
            </a:r>
            <a:r>
              <a:rPr lang="en-US" sz="2200" dirty="0" smtClean="0"/>
              <a:t>trunks unite to form the </a:t>
            </a:r>
            <a:r>
              <a:rPr lang="en-US" sz="2200" b="1" dirty="0" smtClean="0">
                <a:solidFill>
                  <a:srgbClr val="00B050"/>
                </a:solidFill>
              </a:rPr>
              <a:t>Lateral cord.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02060"/>
                </a:solidFill>
              </a:rPr>
              <a:t>anterior division of the lower trunk </a:t>
            </a:r>
            <a:r>
              <a:rPr lang="en-US" sz="2200" dirty="0" smtClean="0"/>
              <a:t>continues as the               </a:t>
            </a:r>
            <a:r>
              <a:rPr lang="en-US" sz="2200" b="1" dirty="0" smtClean="0">
                <a:solidFill>
                  <a:srgbClr val="FF0000"/>
                </a:solidFill>
              </a:rPr>
              <a:t>Medial cord.</a:t>
            </a: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200" dirty="0" smtClean="0"/>
              <a:t>All the </a:t>
            </a:r>
            <a:r>
              <a:rPr lang="en-US" sz="2200" i="1" u="sng" dirty="0" smtClean="0">
                <a:solidFill>
                  <a:srgbClr val="002060"/>
                </a:solidFill>
              </a:rPr>
              <a:t>posterior divisions </a:t>
            </a:r>
            <a:r>
              <a:rPr lang="en-US" sz="2200" dirty="0" smtClean="0"/>
              <a:t>of three trunks join to form the </a:t>
            </a:r>
            <a:r>
              <a:rPr lang="en-US" sz="2200" b="1" dirty="0" smtClean="0">
                <a:solidFill>
                  <a:srgbClr val="3333FF"/>
                </a:solidFill>
              </a:rPr>
              <a:t>Posterior cord.</a:t>
            </a:r>
          </a:p>
        </p:txBody>
      </p:sp>
      <p:pic>
        <p:nvPicPr>
          <p:cNvPr id="18435" name="Picture 2" descr="Brachial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3642"/>
          <a:stretch>
            <a:fillRect/>
          </a:stretch>
        </p:blipFill>
        <p:spPr bwMode="auto">
          <a:xfrm>
            <a:off x="323850" y="0"/>
            <a:ext cx="8496300" cy="4437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E7F0F6-59BA-4F8F-B9EB-1BBE1B318D49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ar-SA" sz="1200" b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CORDS &amp; BRANCHES</a:t>
            </a:r>
          </a:p>
        </p:txBody>
      </p:sp>
      <p:pic>
        <p:nvPicPr>
          <p:cNvPr id="9220" name="Picture 6" descr="1B23B0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b="6436"/>
          <a:stretch>
            <a:fillRect/>
          </a:stretch>
        </p:blipFill>
        <p:spPr bwMode="auto">
          <a:xfrm>
            <a:off x="468313" y="1268413"/>
            <a:ext cx="39592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787900" y="1268752"/>
            <a:ext cx="41767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Branches</a:t>
            </a:r>
          </a:p>
          <a:p>
            <a:pPr marL="800100" lvl="1" indent="-342900" algn="l" rtl="0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prstClr val="black"/>
                </a:solidFill>
              </a:rPr>
              <a:t>All three cords will give branches, those will supply their respective regions</a:t>
            </a:r>
          </a:p>
          <a:p>
            <a:pPr marL="742950" lvl="1" indent="-285750" algn="l" rtl="0">
              <a:spcBef>
                <a:spcPct val="20000"/>
              </a:spcBef>
              <a:buClr>
                <a:prstClr val="black"/>
              </a:buClr>
              <a:buFontTx/>
              <a:buChar char="•"/>
              <a:defRPr/>
            </a:pPr>
            <a:endParaRPr lang="en-US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BRANCHES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4608" y="260648"/>
            <a:ext cx="3570287" cy="2500312"/>
          </a:xfrm>
        </p:spPr>
        <p:txBody>
          <a:bodyPr>
            <a:noAutofit/>
          </a:bodyPr>
          <a:lstStyle/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00B050"/>
                </a:solidFill>
              </a:rPr>
              <a:t>(A) From Roots: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1. C5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/>
              <a:t>Nerve to</a:t>
            </a:r>
            <a:r>
              <a:rPr lang="en-US" sz="2400" dirty="0" smtClean="0"/>
              <a:t> </a:t>
            </a:r>
            <a:r>
              <a:rPr lang="en-US" sz="2400" b="1" dirty="0" smtClean="0"/>
              <a:t>rhomboids (</a:t>
            </a:r>
            <a:r>
              <a:rPr lang="en-US" sz="2400" b="1" dirty="0" smtClean="0">
                <a:solidFill>
                  <a:srgbClr val="FFCC00"/>
                </a:solidFill>
              </a:rPr>
              <a:t>dorsal scapular nerve</a:t>
            </a:r>
            <a:r>
              <a:rPr lang="en-US" sz="2400" b="1" dirty="0" smtClean="0"/>
              <a:t>).</a:t>
            </a:r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marL="514350" indent="-51435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2. C5,6 &amp;7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3399"/>
                </a:solidFill>
              </a:rPr>
              <a:t>Long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3399"/>
                </a:solidFill>
              </a:rPr>
              <a:t>thoracic nerve</a:t>
            </a:r>
            <a:endParaRPr lang="en-US" sz="2400" b="1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429250" y="3643313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u="sng" kern="0" dirty="0">
                <a:solidFill>
                  <a:srgbClr val="00B050"/>
                </a:solidFill>
              </a:rPr>
              <a:t>(B) From </a:t>
            </a:r>
            <a:r>
              <a:rPr lang="en-US" sz="2400" b="1" u="sng" kern="0" dirty="0" smtClean="0">
                <a:solidFill>
                  <a:srgbClr val="00B050"/>
                </a:solidFill>
              </a:rPr>
              <a:t>Trunks </a:t>
            </a:r>
            <a:r>
              <a:rPr lang="en-US" sz="2400" b="1" u="sng" kern="0" dirty="0">
                <a:solidFill>
                  <a:srgbClr val="00B050"/>
                </a:solidFill>
              </a:rPr>
              <a:t>(upper trunk):                              </a:t>
            </a: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Font typeface="Wingdings" pitchFamily="2" charset="2"/>
              <a:buAutoNum type="arabicPeriod"/>
              <a:defRPr/>
            </a:pPr>
            <a:r>
              <a:rPr lang="en-US" sz="2400" b="1" kern="0" dirty="0">
                <a:solidFill>
                  <a:srgbClr val="FF0000"/>
                </a:solidFill>
              </a:rPr>
              <a:t>Nerve to </a:t>
            </a:r>
            <a:r>
              <a:rPr lang="en-US" sz="2400" b="1" kern="0" dirty="0" err="1">
                <a:solidFill>
                  <a:srgbClr val="FF0000"/>
                </a:solidFill>
              </a:rPr>
              <a:t>subclavius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Font typeface="Wingdings" pitchFamily="2" charset="2"/>
              <a:buAutoNum type="arabicPeriod"/>
              <a:defRPr/>
            </a:pPr>
            <a:endParaRPr lang="en-US" sz="2400" b="1" kern="0" dirty="0">
              <a:solidFill>
                <a:srgbClr val="33CC33"/>
              </a:solidFill>
            </a:endParaRPr>
          </a:p>
          <a:p>
            <a:pPr marL="914400" lvl="1" indent="-514350" algn="l" rtl="0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Font typeface="Wingdings" pitchFamily="2" charset="2"/>
              <a:buAutoNum type="arabicPeriod"/>
              <a:defRPr/>
            </a:pPr>
            <a:r>
              <a:rPr lang="en-US" sz="2400" b="1" kern="0" dirty="0" err="1">
                <a:solidFill>
                  <a:srgbClr val="FF9900"/>
                </a:solidFill>
              </a:rPr>
              <a:t>Suprascapular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>
                <a:solidFill>
                  <a:srgbClr val="FF9900"/>
                </a:solidFill>
              </a:rPr>
              <a:t>nerve </a:t>
            </a:r>
            <a:r>
              <a:rPr lang="en-US" sz="2400" i="1" kern="0" dirty="0">
                <a:solidFill>
                  <a:prstClr val="black"/>
                </a:solidFill>
              </a:rPr>
              <a:t>(supplies </a:t>
            </a:r>
            <a:r>
              <a:rPr lang="en-US" sz="2400" i="1" kern="0" dirty="0" err="1">
                <a:solidFill>
                  <a:prstClr val="black"/>
                </a:solidFill>
              </a:rPr>
              <a:t>supraspinatus</a:t>
            </a:r>
            <a:r>
              <a:rPr lang="en-US" sz="2400" i="1" kern="0" dirty="0">
                <a:solidFill>
                  <a:prstClr val="black"/>
                </a:solidFill>
              </a:rPr>
              <a:t> &amp; </a:t>
            </a:r>
            <a:r>
              <a:rPr lang="en-US" sz="2400" i="1" kern="0" dirty="0" err="1">
                <a:solidFill>
                  <a:prstClr val="black"/>
                </a:solidFill>
              </a:rPr>
              <a:t>infraspinatus</a:t>
            </a:r>
            <a:r>
              <a:rPr lang="en-US" sz="2400" i="1" kern="0" dirty="0">
                <a:solidFill>
                  <a:prstClr val="black"/>
                </a:solidFill>
              </a:rPr>
              <a:t>)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None/>
              <a:defRPr/>
            </a:pPr>
            <a:endParaRPr lang="en-US" sz="2800" b="1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3" name="Picture 2" descr="E:\dad\Student Gray\7. Upper limb\F66122-007-f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5852" b="56732"/>
          <a:stretch>
            <a:fillRect/>
          </a:stretch>
        </p:blipFill>
        <p:spPr bwMode="auto">
          <a:xfrm>
            <a:off x="0" y="908720"/>
            <a:ext cx="5286375" cy="594927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689</Words>
  <Application>Microsoft Office PowerPoint</Application>
  <PresentationFormat>On-screen Show (4:3)</PresentationFormat>
  <Paragraphs>155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Brachial Plexus</vt:lpstr>
      <vt:lpstr>Objectives</vt:lpstr>
      <vt:lpstr>Location of Brachial plexus</vt:lpstr>
      <vt:lpstr>PowerPoint Presentation</vt:lpstr>
      <vt:lpstr>Formation</vt:lpstr>
      <vt:lpstr>PowerPoint Presentation</vt:lpstr>
      <vt:lpstr>PowerPoint Presentation</vt:lpstr>
      <vt:lpstr>CORDS &amp; BRANCHES</vt:lpstr>
      <vt:lpstr>BRANCHES</vt:lpstr>
      <vt:lpstr>PowerPoint Presentation</vt:lpstr>
      <vt:lpstr>PowerPoint Presentation</vt:lpstr>
      <vt:lpstr> Relations of Brachial plexus</vt:lpstr>
      <vt:lpstr> Relations of Brachial plexus</vt:lpstr>
      <vt:lpstr>PowerPoint Presentation</vt:lpstr>
      <vt:lpstr> Brachial Plexus Injuries</vt:lpstr>
      <vt:lpstr> Brachial Plexus Injuries</vt:lpstr>
      <vt:lpstr>Brachial Plexus Injuries</vt:lpstr>
      <vt:lpstr>PowerPoint Presentation</vt:lpstr>
      <vt:lpstr>PowerPoint Presentation</vt:lpstr>
      <vt:lpstr>Vacuum Extractor delivery</vt:lpstr>
      <vt:lpstr>Forceps delivery</vt:lpstr>
      <vt:lpstr>Falling on Shoulder</vt:lpstr>
      <vt:lpstr>PowerPoint Presentation</vt:lpstr>
      <vt:lpstr>Excessive Stretching</vt:lpstr>
      <vt:lpstr>PowerPoint Presentation</vt:lpstr>
      <vt:lpstr>Direct Blow</vt:lpstr>
      <vt:lpstr>PowerPoint Presentation</vt:lpstr>
      <vt:lpstr>PowerPoint Presentation</vt:lpstr>
      <vt:lpstr> Erb- Duchenne palsy</vt:lpstr>
      <vt:lpstr>PowerPoint Presentation</vt:lpstr>
      <vt:lpstr>PowerPoint Presentation</vt:lpstr>
      <vt:lpstr>PowerPoint Presentation</vt:lpstr>
      <vt:lpstr> klumpke paralysis or Palsy</vt:lpstr>
      <vt:lpstr> klumpke paralysis or Palsy</vt:lpstr>
      <vt:lpstr>Person grasping something to prevent a fall  </vt:lpstr>
      <vt:lpstr>Baby’s upper limb is pulled excessively during delivery  </vt:lpstr>
      <vt:lpstr>Claw Hand</vt:lpstr>
      <vt:lpstr>Claw Hand</vt:lpstr>
      <vt:lpstr>Cervical Rib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Brachial Plexus</dc:title>
  <dc:creator>Raina Jabr</dc:creator>
  <cp:lastModifiedBy>Raina Jabr</cp:lastModifiedBy>
  <cp:revision>15</cp:revision>
  <dcterms:created xsi:type="dcterms:W3CDTF">2013-03-20T23:51:12Z</dcterms:created>
  <dcterms:modified xsi:type="dcterms:W3CDTF">2013-04-07T05:54:58Z</dcterms:modified>
</cp:coreProperties>
</file>