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0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75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2C47-95C4-4E56-8B81-A1A23172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8D8E-1D27-4C9C-836D-DFF16DD79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C7D1-A8B8-44CC-BE6D-39529DE84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3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6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6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0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09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4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E7B7-9BCF-4611-81A1-1E871AEF0066}" type="datetimeFigureOut">
              <a:rPr lang="ar-SA" smtClean="0"/>
              <a:t>5/25/1434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D81C-E325-418B-83D2-7CE96135B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05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25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Anatomy of the Axilla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2984376" cy="697632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Dr</a:t>
            </a:r>
            <a:r>
              <a:rPr lang="en-US" dirty="0" smtClean="0">
                <a:solidFill>
                  <a:srgbClr val="0070C0"/>
                </a:solidFill>
              </a:rPr>
              <a:t> Rania </a:t>
            </a:r>
            <a:r>
              <a:rPr lang="en-US" dirty="0" err="1" smtClean="0">
                <a:solidFill>
                  <a:srgbClr val="0070C0"/>
                </a:solidFill>
              </a:rPr>
              <a:t>Gabr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/>
          </p:nvPr>
        </p:nvSpPr>
        <p:spPr>
          <a:xfrm>
            <a:off x="1" y="620713"/>
            <a:ext cx="3429000" cy="5544591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 altLang="zh-CN" b="1" u="sng" dirty="0" smtClean="0">
                <a:solidFill>
                  <a:srgbClr val="3333FF"/>
                </a:solidFill>
                <a:ea typeface="宋体" pitchFamily="2" charset="-122"/>
              </a:rPr>
              <a:t>Posterior wall:</a:t>
            </a:r>
          </a:p>
          <a:p>
            <a:pPr algn="l" rtl="0" eaLnBrk="1" hangingPunct="1"/>
            <a:r>
              <a:rPr lang="en-US" altLang="zh-CN" dirty="0" smtClean="0">
                <a:ea typeface="宋体" pitchFamily="2" charset="-122"/>
              </a:rPr>
              <a:t>Is </a:t>
            </a:r>
            <a:r>
              <a:rPr lang="en-US" altLang="zh-CN" u="sng" dirty="0" smtClean="0">
                <a:ea typeface="宋体" pitchFamily="2" charset="-122"/>
              </a:rPr>
              <a:t>formed by: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3200" b="1" dirty="0" err="1" smtClean="0"/>
              <a:t>Subscapularis</a:t>
            </a:r>
            <a:r>
              <a:rPr lang="en-US" sz="3200" b="1" dirty="0" smtClean="0"/>
              <a:t>.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3200" b="1" dirty="0" err="1" smtClean="0"/>
              <a:t>Latissimus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dorsi</a:t>
            </a:r>
            <a:r>
              <a:rPr lang="en-US" sz="3200" b="1" dirty="0" smtClean="0"/>
              <a:t>.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3200" b="1" dirty="0" err="1" smtClean="0"/>
              <a:t>Teres</a:t>
            </a:r>
            <a:r>
              <a:rPr lang="en-US" sz="3200" b="1" dirty="0" smtClean="0"/>
              <a:t> major muscles.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13315" name="Picture 5" descr="H:\dad\Student Gray\7. Upper limb\F66122-007-f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6493" b="8151"/>
          <a:stretch>
            <a:fillRect/>
          </a:stretch>
        </p:blipFill>
        <p:spPr bwMode="auto">
          <a:xfrm>
            <a:off x="3571875" y="333375"/>
            <a:ext cx="53213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667625" y="1844675"/>
            <a:ext cx="1081088" cy="4318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667625" y="2781300"/>
            <a:ext cx="1008063" cy="287338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740650" y="4941888"/>
            <a:ext cx="1152525" cy="287337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8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/>
          </p:nvPr>
        </p:nvSpPr>
        <p:spPr>
          <a:xfrm>
            <a:off x="107504" y="130174"/>
            <a:ext cx="4320480" cy="6727825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altLang="zh-CN" sz="3600" b="1" u="sng" dirty="0" smtClean="0">
                <a:solidFill>
                  <a:srgbClr val="3333FF"/>
                </a:solidFill>
                <a:ea typeface="宋体" pitchFamily="2" charset="-122"/>
              </a:rPr>
              <a:t>The medial wall</a:t>
            </a:r>
            <a:r>
              <a:rPr lang="en-US" altLang="zh-CN" sz="3600" b="1" dirty="0" smtClean="0">
                <a:solidFill>
                  <a:srgbClr val="3333FF"/>
                </a:solidFill>
                <a:ea typeface="宋体" pitchFamily="2" charset="-122"/>
              </a:rPr>
              <a:t>: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altLang="zh-CN" sz="3600" dirty="0" smtClean="0">
                <a:ea typeface="宋体" pitchFamily="2" charset="-122"/>
              </a:rPr>
              <a:t>It is wide and formed by: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altLang="zh-CN" sz="3600" b="1" dirty="0" err="1" smtClean="0">
                <a:ea typeface="宋体" pitchFamily="2" charset="-122"/>
              </a:rPr>
              <a:t>Serratus</a:t>
            </a:r>
            <a:r>
              <a:rPr lang="en-US" altLang="zh-CN" sz="3600" b="1" dirty="0" smtClean="0">
                <a:ea typeface="宋体" pitchFamily="2" charset="-122"/>
              </a:rPr>
              <a:t> anterior.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altLang="zh-CN" sz="3600" b="1" dirty="0" smtClean="0">
                <a:ea typeface="宋体" pitchFamily="2" charset="-122"/>
              </a:rPr>
              <a:t>Upper 4-5 ribs &amp; Intercostal muscles .</a:t>
            </a:r>
          </a:p>
          <a:p>
            <a:pPr algn="l" rtl="0" eaLnBrk="1" hangingPunct="1"/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940425" y="2224088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  <a:p>
            <a:pPr eaLnBrk="1" hangingPunct="1"/>
            <a:endParaRPr lang="en-US" altLang="zh-CN">
              <a:ea typeface="宋体" pitchFamily="2" charset="-122"/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5919788" y="2641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4000"/>
            <a:ext cx="4781826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4273730" cy="593752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altLang="zh-CN" sz="3600" b="1" u="sng" dirty="0" smtClean="0">
                <a:solidFill>
                  <a:srgbClr val="3333FF"/>
                </a:solidFill>
                <a:ea typeface="宋体" pitchFamily="2" charset="-122"/>
              </a:rPr>
              <a:t>The lateral wall</a:t>
            </a:r>
            <a:r>
              <a:rPr lang="en-US" altLang="zh-CN" sz="3600" b="1" dirty="0" smtClean="0">
                <a:solidFill>
                  <a:srgbClr val="3333FF"/>
                </a:solidFill>
                <a:ea typeface="宋体" pitchFamily="2" charset="-122"/>
              </a:rPr>
              <a:t>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altLang="zh-CN" sz="3600" dirty="0" smtClean="0">
                <a:ea typeface="宋体" pitchFamily="2" charset="-122"/>
              </a:rPr>
              <a:t>It is narrow and  formed by:</a:t>
            </a:r>
          </a:p>
          <a:p>
            <a:pPr lvl="1" algn="l" rtl="0">
              <a:buFont typeface="Arial" charset="0"/>
              <a:buChar char="•"/>
            </a:pPr>
            <a:r>
              <a:rPr lang="en-US" altLang="zh-CN" sz="3600" b="1" dirty="0" err="1" smtClean="0">
                <a:ea typeface="宋体" pitchFamily="2" charset="-122"/>
              </a:rPr>
              <a:t>Coracobrachialis</a:t>
            </a:r>
            <a:r>
              <a:rPr lang="en-US" altLang="zh-CN" sz="3600" b="1" dirty="0" smtClean="0">
                <a:ea typeface="宋体" pitchFamily="2" charset="-122"/>
              </a:rPr>
              <a:t>.</a:t>
            </a:r>
          </a:p>
          <a:p>
            <a:pPr lvl="1" algn="l" rtl="0">
              <a:buFont typeface="Arial" charset="0"/>
              <a:buChar char="•"/>
            </a:pPr>
            <a:r>
              <a:rPr lang="en-US" altLang="zh-CN" sz="3600" b="1" dirty="0" smtClean="0">
                <a:ea typeface="宋体" pitchFamily="2" charset="-122"/>
              </a:rPr>
              <a:t>Biceps </a:t>
            </a:r>
            <a:r>
              <a:rPr lang="en-US" altLang="zh-CN" sz="3600" b="1" dirty="0" err="1" smtClean="0">
                <a:ea typeface="宋体" pitchFamily="2" charset="-122"/>
              </a:rPr>
              <a:t>brachii</a:t>
            </a:r>
            <a:r>
              <a:rPr lang="en-US" altLang="zh-CN" sz="3600" b="1" dirty="0" smtClean="0">
                <a:ea typeface="宋体" pitchFamily="2" charset="-122"/>
              </a:rPr>
              <a:t>. </a:t>
            </a:r>
          </a:p>
          <a:p>
            <a:pPr lvl="1" algn="l" rtl="0">
              <a:buFont typeface="Arial" charset="0"/>
              <a:buChar char="•"/>
            </a:pPr>
            <a:r>
              <a:rPr lang="en-US" altLang="zh-CN" sz="3600" b="1" dirty="0" err="1" smtClean="0">
                <a:ea typeface="宋体" pitchFamily="2" charset="-122"/>
              </a:rPr>
              <a:t>Bicepital</a:t>
            </a:r>
            <a:r>
              <a:rPr lang="en-US" altLang="zh-CN" sz="3600" b="1" dirty="0" smtClean="0">
                <a:ea typeface="宋体" pitchFamily="2" charset="-122"/>
              </a:rPr>
              <a:t> groove of the </a:t>
            </a:r>
            <a:r>
              <a:rPr lang="en-US" altLang="zh-CN" sz="3600" b="1" dirty="0" err="1" smtClean="0">
                <a:ea typeface="宋体" pitchFamily="2" charset="-122"/>
              </a:rPr>
              <a:t>humerus</a:t>
            </a:r>
            <a:r>
              <a:rPr lang="en-US" altLang="zh-CN" sz="3600" b="1" dirty="0" smtClean="0">
                <a:ea typeface="宋体" pitchFamily="2" charset="-122"/>
              </a:rPr>
              <a:t>.</a:t>
            </a:r>
          </a:p>
          <a:p>
            <a:pPr algn="l" rtl="0"/>
            <a:endParaRPr lang="ar-S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34" y="319655"/>
            <a:ext cx="4779963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2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86179"/>
            <a:ext cx="2952750" cy="9350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Contents of The Axilla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150" y="1083355"/>
            <a:ext cx="3343275" cy="3857813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rtl="0" eaLnBrk="1" hangingPunct="1"/>
            <a:r>
              <a:rPr lang="en-US" altLang="zh-CN" sz="2400" b="1" dirty="0" smtClean="0">
                <a:solidFill>
                  <a:srgbClr val="3333FF"/>
                </a:solidFill>
                <a:ea typeface="宋体" pitchFamily="2" charset="-122"/>
              </a:rPr>
              <a:t>Cords </a:t>
            </a:r>
            <a:r>
              <a:rPr lang="en-US" altLang="zh-CN" sz="2400" b="1" dirty="0" smtClean="0">
                <a:ea typeface="宋体" pitchFamily="2" charset="-122"/>
              </a:rPr>
              <a:t>and </a:t>
            </a:r>
            <a:r>
              <a:rPr lang="en-US" altLang="zh-CN" sz="2400" b="1" dirty="0" smtClean="0">
                <a:solidFill>
                  <a:srgbClr val="3333FF"/>
                </a:solidFill>
                <a:ea typeface="宋体" pitchFamily="2" charset="-122"/>
              </a:rPr>
              <a:t>branches </a:t>
            </a:r>
            <a:r>
              <a:rPr lang="en-US" altLang="zh-CN" sz="2400" b="1" dirty="0" smtClean="0">
                <a:ea typeface="宋体" pitchFamily="2" charset="-122"/>
              </a:rPr>
              <a:t>of the </a:t>
            </a:r>
            <a:r>
              <a:rPr lang="en-US" altLang="zh-CN" sz="2400" b="1" dirty="0" smtClean="0">
                <a:solidFill>
                  <a:srgbClr val="3333FF"/>
                </a:solidFill>
                <a:ea typeface="宋体" pitchFamily="2" charset="-122"/>
              </a:rPr>
              <a:t>brachial plexus</a:t>
            </a:r>
          </a:p>
          <a:p>
            <a:pPr algn="l" rtl="0" eaLnBrk="1" hangingPunct="1"/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Axillary artery and its branches.</a:t>
            </a:r>
          </a:p>
          <a:p>
            <a:pPr algn="l" rtl="0" eaLnBrk="1" hangingPunct="1"/>
            <a:r>
              <a:rPr lang="en-US" altLang="zh-CN" sz="2400" b="1" dirty="0" smtClean="0">
                <a:solidFill>
                  <a:srgbClr val="002060"/>
                </a:solidFill>
                <a:ea typeface="宋体" pitchFamily="2" charset="-122"/>
              </a:rPr>
              <a:t>Axillary vein and its  tributaries. </a:t>
            </a:r>
          </a:p>
          <a:p>
            <a:pPr algn="l" rtl="0" eaLnBrk="1" hangingPunct="1"/>
            <a:r>
              <a:rPr lang="en-US" altLang="zh-CN" sz="2400" b="1" dirty="0" smtClean="0">
                <a:ea typeface="宋体" pitchFamily="2" charset="-122"/>
              </a:rPr>
              <a:t>Axillary lymph nodes.</a:t>
            </a:r>
          </a:p>
          <a:p>
            <a:pPr algn="l" rtl="0" eaLnBrk="1" hangingPunct="1"/>
            <a:r>
              <a:rPr lang="en-US" altLang="zh-CN" sz="2400" b="1" dirty="0" smtClean="0">
                <a:ea typeface="宋体" pitchFamily="2" charset="-122"/>
              </a:rPr>
              <a:t>Axillary lymphatic vessels </a:t>
            </a:r>
          </a:p>
          <a:p>
            <a:pPr algn="l" rtl="0" eaLnBrk="1" hangingPunct="1"/>
            <a:r>
              <a:rPr lang="en-US" altLang="zh-CN" sz="2400" b="1" dirty="0" smtClean="0">
                <a:ea typeface="宋体" pitchFamily="2" charset="-122"/>
              </a:rPr>
              <a:t>Axillary fat.</a:t>
            </a:r>
          </a:p>
          <a:p>
            <a:pPr algn="l" rtl="0" eaLnBrk="1" hangingPunct="1"/>
            <a:r>
              <a:rPr lang="en-US" altLang="zh-CN" sz="2400" b="1" dirty="0" smtClean="0">
                <a:ea typeface="宋体" pitchFamily="2" charset="-122"/>
              </a:rPr>
              <a:t>Loose connective tissue.</a:t>
            </a:r>
          </a:p>
          <a:p>
            <a:pPr algn="l" rtl="0" eaLnBrk="1" hangingPunct="1"/>
            <a:endParaRPr lang="en-US" altLang="zh-CN" sz="2400" dirty="0" smtClean="0">
              <a:ea typeface="宋体" pitchFamily="2" charset="-122"/>
            </a:endParaRPr>
          </a:p>
          <a:p>
            <a:pPr algn="l" rtl="0" eaLnBrk="1" hangingPunct="1"/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15899" y="5980113"/>
            <a:ext cx="8785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CN" sz="2400" b="1" dirty="0">
                <a:ea typeface="宋体" pitchFamily="2" charset="-122"/>
              </a:rPr>
              <a:t>The neurovascular bundle is enclosed in connective tissue sheath, called ‘</a:t>
            </a:r>
            <a:r>
              <a:rPr lang="en-US" altLang="zh-CN" sz="2800" b="1" dirty="0">
                <a:solidFill>
                  <a:srgbClr val="FF0000"/>
                </a:solidFill>
                <a:ea typeface="宋体" pitchFamily="2" charset="-122"/>
              </a:rPr>
              <a:t>axillary sheath</a:t>
            </a:r>
            <a:r>
              <a:rPr lang="en-US" altLang="zh-CN" sz="2400" b="1" dirty="0">
                <a:ea typeface="宋体" pitchFamily="2" charset="-122"/>
              </a:rPr>
              <a:t>’</a:t>
            </a:r>
          </a:p>
        </p:txBody>
      </p:sp>
      <p:pic>
        <p:nvPicPr>
          <p:cNvPr id="15365" name="Picture 2" descr="腋窝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60350"/>
            <a:ext cx="5256213" cy="5472113"/>
          </a:xfrm>
          <a:noFill/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708400" y="2603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Axillary a. &amp; v.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3833813" y="3949700"/>
            <a:ext cx="1311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Brachial plexus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32363" y="1557338"/>
            <a:ext cx="2376487" cy="2519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366" idx="2"/>
          </p:cNvCxnSpPr>
          <p:nvPr/>
        </p:nvCxnSpPr>
        <p:spPr>
          <a:xfrm>
            <a:off x="4608513" y="630238"/>
            <a:ext cx="2627312" cy="998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553200" y="3429000"/>
            <a:ext cx="971550" cy="97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8893175" cy="6742112"/>
          </a:xfr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71100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50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07288" cy="6336704"/>
          </a:xfrm>
        </p:spPr>
      </p:pic>
    </p:spTree>
    <p:extLst>
      <p:ext uri="{BB962C8B-B14F-4D97-AF65-F5344CB8AC3E}">
        <p14:creationId xmlns:p14="http://schemas.microsoft.com/office/powerpoint/2010/main" val="41396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algn="l" rtl="0">
              <a:spcAft>
                <a:spcPct val="50000"/>
              </a:spcAft>
              <a:buFont typeface="Wingdings" charset="2"/>
              <a:buChar char="§"/>
              <a:defRPr/>
            </a:pPr>
            <a:r>
              <a:rPr lang="en-US" dirty="0"/>
              <a:t>Define axilla.</a:t>
            </a:r>
          </a:p>
          <a:p>
            <a:pPr marL="273050" indent="-273050" algn="l" rtl="0">
              <a:spcAft>
                <a:spcPct val="50000"/>
              </a:spcAft>
              <a:buFont typeface="Wingdings" charset="2"/>
              <a:buChar char="§"/>
              <a:defRPr/>
            </a:pPr>
            <a:r>
              <a:rPr lang="en-US" dirty="0"/>
              <a:t>Give its boundaries and contents.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058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Axilla(Arm pit)</a:t>
            </a:r>
            <a:endParaRPr lang="ar-SA" dirty="0"/>
          </a:p>
        </p:txBody>
      </p:sp>
      <p:pic>
        <p:nvPicPr>
          <p:cNvPr id="4" name="Picture 1" descr="Figure0174l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0143"/>
          <a:stretch>
            <a:fillRect/>
          </a:stretch>
        </p:blipFill>
        <p:spPr bwMode="auto">
          <a:xfrm>
            <a:off x="899592" y="1600200"/>
            <a:ext cx="68407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580112" y="3212976"/>
            <a:ext cx="1655763" cy="576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3095625" cy="712787"/>
          </a:xfrm>
          <a:solidFill>
            <a:srgbClr val="F25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en-US" altLang="zh-CN" sz="3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ea typeface="华文新魏" pitchFamily="2" charset="-122"/>
              </a:rPr>
              <a:t>AXILLA</a:t>
            </a:r>
            <a:endParaRPr lang="zh-CN" altLang="en-US" sz="4000" b="1" dirty="0" smtClean="0">
              <a:solidFill>
                <a:schemeClr val="bg1"/>
              </a:solidFill>
              <a:ea typeface="华文新魏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707903" cy="5661025"/>
          </a:xfrm>
          <a:noFill/>
          <a:ln>
            <a:noFill/>
          </a:ln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zh-CN" sz="3000" dirty="0" smtClean="0">
                <a:ea typeface="SimSun" pitchFamily="2" charset="-122"/>
              </a:rPr>
              <a:t>A pyramid-shaped space between the upper part of the arm and the side of the chest through which major </a:t>
            </a:r>
            <a:r>
              <a:rPr lang="en-US" altLang="zh-CN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neurovascular </a:t>
            </a:r>
            <a:r>
              <a:rPr lang="en-US" altLang="zh-CN" sz="3000" dirty="0" smtClean="0">
                <a:ea typeface="SimSun" pitchFamily="2" charset="-122"/>
              </a:rPr>
              <a:t>structures pass between neck &amp;  thorax and upper limbs.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zh-CN" sz="3000" dirty="0" smtClean="0">
                <a:ea typeface="SimSun" pitchFamily="2" charset="-122"/>
              </a:rPr>
              <a:t>Axilla has an </a:t>
            </a:r>
            <a:r>
              <a:rPr lang="en-US" altLang="zh-CN" sz="3000" b="1" dirty="0" smtClean="0">
                <a:solidFill>
                  <a:srgbClr val="FF0000"/>
                </a:solidFill>
                <a:ea typeface="SimSun" pitchFamily="2" charset="-122"/>
              </a:rPr>
              <a:t>apex</a:t>
            </a:r>
            <a:r>
              <a:rPr lang="en-US" altLang="zh-CN" sz="3000" dirty="0" smtClean="0">
                <a:solidFill>
                  <a:srgbClr val="FF0000"/>
                </a:solidFill>
                <a:ea typeface="SimSun" pitchFamily="2" charset="-122"/>
              </a:rPr>
              <a:t>, </a:t>
            </a:r>
            <a:r>
              <a:rPr lang="en-US" altLang="zh-CN" sz="3000" dirty="0" smtClean="0">
                <a:ea typeface="SimSun" pitchFamily="2" charset="-122"/>
              </a:rPr>
              <a:t>a </a:t>
            </a:r>
            <a:r>
              <a:rPr lang="en-US" altLang="zh-CN" sz="3000" b="1" dirty="0" smtClean="0">
                <a:solidFill>
                  <a:srgbClr val="FF0000"/>
                </a:solidFill>
                <a:ea typeface="SimSun" pitchFamily="2" charset="-122"/>
              </a:rPr>
              <a:t>base</a:t>
            </a:r>
            <a:r>
              <a:rPr lang="en-US" altLang="zh-CN" sz="3000" dirty="0" smtClean="0">
                <a:ea typeface="SimSun" pitchFamily="2" charset="-122"/>
              </a:rPr>
              <a:t> and </a:t>
            </a:r>
            <a:r>
              <a:rPr lang="en-US" altLang="zh-CN" sz="3000" b="1" dirty="0" smtClean="0">
                <a:solidFill>
                  <a:srgbClr val="FF0000"/>
                </a:solidFill>
                <a:ea typeface="SimSun" pitchFamily="2" charset="-122"/>
              </a:rPr>
              <a:t>four walls.</a:t>
            </a:r>
          </a:p>
        </p:txBody>
      </p:sp>
      <p:pic>
        <p:nvPicPr>
          <p:cNvPr id="9220" name="Picture 4" descr="腋窝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834" r="4120" b="2795"/>
          <a:stretch>
            <a:fillRect/>
          </a:stretch>
        </p:blipFill>
        <p:spPr>
          <a:xfrm>
            <a:off x="5795963" y="260350"/>
            <a:ext cx="3097212" cy="4608513"/>
          </a:xfrm>
        </p:spPr>
      </p:pic>
      <p:pic>
        <p:nvPicPr>
          <p:cNvPr id="9221" name="Picture 5" descr="腋窝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/>
          <a:stretch>
            <a:fillRect/>
          </a:stretch>
        </p:blipFill>
        <p:spPr>
          <a:xfrm>
            <a:off x="3563938" y="2997200"/>
            <a:ext cx="3024187" cy="3671888"/>
          </a:xfrm>
          <a:noFill/>
        </p:spPr>
      </p:pic>
    </p:spTree>
    <p:extLst>
      <p:ext uri="{BB962C8B-B14F-4D97-AF65-F5344CB8AC3E}">
        <p14:creationId xmlns:p14="http://schemas.microsoft.com/office/powerpoint/2010/main" val="37420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15200" cy="1154112"/>
          </a:xfrm>
        </p:spPr>
        <p:txBody>
          <a:bodyPr/>
          <a:lstStyle/>
          <a:p>
            <a:pPr algn="ctr" eaLnBrk="1" hangingPunct="1"/>
            <a:r>
              <a:rPr lang="en-US" sz="5400" smtClean="0">
                <a:cs typeface="Arial" pitchFamily="34" charset="0"/>
              </a:rPr>
              <a:t>Axilla is a space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484313"/>
            <a:ext cx="7315200" cy="4895850"/>
          </a:xfrm>
        </p:spPr>
        <p:txBody>
          <a:bodyPr rtlCol="0">
            <a:normAutofit fontScale="92500"/>
          </a:bodyPr>
          <a:lstStyle/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dirty="0" smtClean="0"/>
              <a:t>4 Sided  pyramid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b="1" u="sng" dirty="0" smtClean="0">
                <a:solidFill>
                  <a:srgbClr val="F25099"/>
                </a:solidFill>
              </a:rPr>
              <a:t>Apex</a:t>
            </a:r>
            <a:r>
              <a:rPr lang="en-US" sz="3900" dirty="0" smtClean="0">
                <a:solidFill>
                  <a:srgbClr val="F25099"/>
                </a:solidFill>
              </a:rPr>
              <a:t> </a:t>
            </a:r>
            <a:r>
              <a:rPr lang="en-US" sz="3900" dirty="0" smtClean="0"/>
              <a:t>connected to the neck=Inlet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b="1" u="sng" dirty="0" smtClean="0">
                <a:solidFill>
                  <a:srgbClr val="F25099"/>
                </a:solidFill>
              </a:rPr>
              <a:t>Base</a:t>
            </a:r>
            <a:r>
              <a:rPr lang="en-US" sz="3900" dirty="0" smtClean="0"/>
              <a:t>  Arm pit= Outlet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dirty="0" smtClean="0"/>
              <a:t>Anterior wall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dirty="0" smtClean="0"/>
              <a:t>Posterior wall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dirty="0" smtClean="0"/>
              <a:t>Medial wall</a:t>
            </a:r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900" dirty="0" smtClean="0"/>
              <a:t>Lateral wall</a:t>
            </a:r>
          </a:p>
          <a:p>
            <a:pPr marL="16002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3900" dirty="0" smtClean="0"/>
          </a:p>
          <a:p>
            <a:pPr marL="16002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3900" dirty="0" smtClean="0"/>
          </a:p>
          <a:p>
            <a:pPr indent="-182880" algn="l" rtl="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7211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384550" cy="865187"/>
          </a:xfrm>
          <a:solidFill>
            <a:srgbClr val="F25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3200" b="1" dirty="0" smtClean="0">
                <a:solidFill>
                  <a:schemeClr val="bg1"/>
                </a:solidFill>
              </a:rPr>
              <a:t>Boundaries of the Axilla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3635375" cy="5400675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§"/>
            </a:pPr>
            <a:r>
              <a:rPr lang="en-US" altLang="zh-CN" sz="2400" b="1" u="sng" dirty="0" smtClean="0">
                <a:solidFill>
                  <a:srgbClr val="3333FF"/>
                </a:solidFill>
                <a:ea typeface="宋体" pitchFamily="2" charset="-122"/>
              </a:rPr>
              <a:t>Apex</a:t>
            </a:r>
            <a:r>
              <a:rPr lang="en-US" altLang="zh-CN" sz="2400" b="1" dirty="0" smtClean="0">
                <a:solidFill>
                  <a:srgbClr val="3333FF"/>
                </a:solidFill>
                <a:ea typeface="宋体" pitchFamily="2" charset="-122"/>
              </a:rPr>
              <a:t>: 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Is directed upwards &amp; medially to the root of the neck.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dirty="0" smtClean="0"/>
              <a:t>It is called 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Cervicoaxillary</a:t>
            </a:r>
            <a:r>
              <a:rPr lang="en-US" sz="2400" b="1" dirty="0" smtClean="0">
                <a:solidFill>
                  <a:srgbClr val="FF0000"/>
                </a:solidFill>
              </a:rPr>
              <a:t> canal.</a:t>
            </a:r>
          </a:p>
          <a:p>
            <a:pPr algn="l" rtl="0" eaLnBrk="1" hangingPunct="1">
              <a:buFont typeface="Wingdings" pitchFamily="2" charset="2"/>
              <a:buChar char="§"/>
            </a:pPr>
            <a:r>
              <a:rPr lang="en-US" sz="2400" b="1" dirty="0" smtClean="0"/>
              <a:t>It is bounded, by 3 </a:t>
            </a:r>
            <a:r>
              <a:rPr lang="en-US" sz="2400" b="1" u="sng" dirty="0" smtClean="0"/>
              <a:t>bones</a:t>
            </a:r>
            <a:r>
              <a:rPr lang="en-US" sz="2400" b="1" dirty="0" smtClean="0"/>
              <a:t>: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2400" dirty="0" smtClean="0"/>
              <a:t>Clavicle </a:t>
            </a: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/>
              <a:t>.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2400" dirty="0" smtClean="0"/>
              <a:t>Upper border of the scapula </a:t>
            </a: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  <a:r>
              <a:rPr lang="en-US" sz="2400" b="1" dirty="0" smtClean="0"/>
              <a:t>.</a:t>
            </a:r>
          </a:p>
          <a:p>
            <a:pPr lvl="1" algn="l" rtl="0" eaLnBrk="1" hangingPunct="1">
              <a:buFont typeface="Arial" charset="0"/>
              <a:buChar char="•"/>
            </a:pPr>
            <a:r>
              <a:rPr lang="en-US" sz="2400" dirty="0" smtClean="0"/>
              <a:t>Outer border of the first rib </a:t>
            </a:r>
            <a:r>
              <a:rPr lang="en-US" sz="2400" b="1" dirty="0" smtClean="0">
                <a:solidFill>
                  <a:srgbClr val="FF0000"/>
                </a:solidFill>
              </a:rPr>
              <a:t>medially</a:t>
            </a:r>
            <a:r>
              <a:rPr lang="en-US" sz="2400" dirty="0" smtClean="0"/>
              <a:t>.</a:t>
            </a:r>
          </a:p>
        </p:txBody>
      </p:sp>
      <p:pic>
        <p:nvPicPr>
          <p:cNvPr id="10244" name="Picture 4" descr="腋窝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r="3236" b="3477"/>
          <a:stretch>
            <a:fillRect/>
          </a:stretch>
        </p:blipFill>
        <p:spPr>
          <a:xfrm>
            <a:off x="3708400" y="260350"/>
            <a:ext cx="5111750" cy="64087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64163" y="1484313"/>
            <a:ext cx="40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724525" y="16287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940425" y="1773238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659563" y="256540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092950" y="2781300"/>
            <a:ext cx="47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7380288" y="2997200"/>
            <a:ext cx="61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667625" y="30686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8027988" y="3141663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451725" y="1196975"/>
            <a:ext cx="1444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 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7308850" y="17732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7380288" y="206057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I</a:t>
            </a:r>
          </a:p>
        </p:txBody>
      </p:sp>
      <p:sp>
        <p:nvSpPr>
          <p:cNvPr id="10256" name="TextBox 16"/>
          <p:cNvSpPr txBox="1">
            <a:spLocks noChangeArrowheads="1"/>
          </p:cNvSpPr>
          <p:nvPr/>
        </p:nvSpPr>
        <p:spPr bwMode="auto">
          <a:xfrm>
            <a:off x="7380288" y="24209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4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81338" cy="819150"/>
          </a:xfrm>
        </p:spPr>
        <p:txBody>
          <a:bodyPr/>
          <a:lstStyle/>
          <a:p>
            <a:pPr algn="l" rtl="0"/>
            <a:r>
              <a:rPr lang="en-US" dirty="0" smtClean="0"/>
              <a:t>Axillary fascia </a:t>
            </a:r>
            <a:r>
              <a:rPr lang="en-US" dirty="0" smtClean="0">
                <a:cs typeface="Arial" pitchFamily="34" charset="0"/>
              </a:rPr>
              <a:t>and Skin </a:t>
            </a:r>
            <a:r>
              <a:rPr lang="en-US" dirty="0">
                <a:cs typeface="Arial" pitchFamily="34" charset="0"/>
              </a:rPr>
              <a:t>of the arm pit</a:t>
            </a:r>
            <a:endParaRPr lang="en-US" i="1" dirty="0"/>
          </a:p>
        </p:txBody>
      </p:sp>
      <p:pic>
        <p:nvPicPr>
          <p:cNvPr id="4" name="Picture 1" descr="Figure0411B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16081" r="7590" b="31369"/>
          <a:stretch>
            <a:fillRect/>
          </a:stretch>
        </p:blipFill>
        <p:spPr bwMode="auto">
          <a:xfrm>
            <a:off x="166001" y="2419350"/>
            <a:ext cx="88725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Anterior wall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682752" cy="4958011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err="1" smtClean="0"/>
              <a:t>Pectoralis</a:t>
            </a:r>
            <a:r>
              <a:rPr lang="en-US" sz="2400" dirty="0" smtClean="0"/>
              <a:t> major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err="1" smtClean="0"/>
              <a:t>Pectoralis</a:t>
            </a:r>
            <a:r>
              <a:rPr lang="en-US" sz="2400" dirty="0" smtClean="0"/>
              <a:t> minor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err="1" smtClean="0"/>
              <a:t>Subclavius</a:t>
            </a:r>
            <a:r>
              <a:rPr lang="en-US" sz="2400" dirty="0" smtClean="0"/>
              <a:t> muscles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err="1" smtClean="0"/>
              <a:t>Clavipectoral</a:t>
            </a:r>
            <a:r>
              <a:rPr lang="en-US" sz="2400" dirty="0" smtClean="0"/>
              <a:t> fascia</a:t>
            </a:r>
            <a:endParaRPr lang="en-US" sz="2400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4402765" y="188640"/>
            <a:ext cx="4840003" cy="3429000"/>
          </a:xfrm>
          <a:prstGeom prst="rect">
            <a:avLst/>
          </a:prstGeom>
        </p:spPr>
      </p:pic>
      <p:pic>
        <p:nvPicPr>
          <p:cNvPr id="5" name="Picture 4" descr="C:\Documents and Settings\Free User\My Documents\My Pictures\C9FF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r="57162" b="61276"/>
          <a:stretch>
            <a:fillRect/>
          </a:stretch>
        </p:blipFill>
        <p:spPr bwMode="auto">
          <a:xfrm>
            <a:off x="5830888" y="3617640"/>
            <a:ext cx="3313112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锁胸筋膜4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7" y="2789982"/>
            <a:ext cx="3779838" cy="406801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288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Anatomy of the Axilla</vt:lpstr>
      <vt:lpstr>Objectives</vt:lpstr>
      <vt:lpstr>Axilla(Arm pit)</vt:lpstr>
      <vt:lpstr> AXILLA</vt:lpstr>
      <vt:lpstr>Axilla is a space</vt:lpstr>
      <vt:lpstr>PowerPoint Presentation</vt:lpstr>
      <vt:lpstr>Boundaries of the Axilla</vt:lpstr>
      <vt:lpstr>Base</vt:lpstr>
      <vt:lpstr>Anterior wall </vt:lpstr>
      <vt:lpstr>PowerPoint Presentation</vt:lpstr>
      <vt:lpstr>PowerPoint Presentation</vt:lpstr>
      <vt:lpstr>PowerPoint Presentation</vt:lpstr>
      <vt:lpstr>Contents of The Axilla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Raina Jabr</dc:creator>
  <cp:lastModifiedBy>Raina Jabr</cp:lastModifiedBy>
  <cp:revision>13</cp:revision>
  <dcterms:created xsi:type="dcterms:W3CDTF">2013-03-20T21:50:13Z</dcterms:created>
  <dcterms:modified xsi:type="dcterms:W3CDTF">2013-04-05T18:13:11Z</dcterms:modified>
</cp:coreProperties>
</file>