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FF"/>
    <a:srgbClr val="F85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9290BA-37EC-4017-BAB8-E273552F129F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67B3DD-7E40-4893-BBAF-2017D8A1F2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8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00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0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2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68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67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6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78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210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0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DBB5-2682-4618-AA36-0C38C6C751BE}" type="datetimeFigureOut">
              <a:rPr lang="ar-SA" smtClean="0"/>
              <a:t>04/06/1434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0B1B-3F46-420D-8D28-4C21B93932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01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rgbClr val="F8567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/>
              <a:t>Wrist and Hand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595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Palmaris Brevis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Student Gray\7. Upper limb\F66122-007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38000"/>
          </a:blip>
          <a:srcRect l="12451" r="14377" b="5836"/>
          <a:stretch>
            <a:fillRect/>
          </a:stretch>
        </p:blipFill>
        <p:spPr bwMode="auto">
          <a:xfrm>
            <a:off x="5496635" y="1748051"/>
            <a:ext cx="3429000" cy="4175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8085"/>
              </p:ext>
            </p:extLst>
          </p:nvPr>
        </p:nvGraphicFramePr>
        <p:xfrm>
          <a:off x="201304" y="2024418"/>
          <a:ext cx="5175914" cy="17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686992"/>
                <a:gridCol w="1092858"/>
                <a:gridCol w="1932341"/>
              </a:tblGrid>
              <a:tr h="420351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ORIGIN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INSERTION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128107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Flexor retinaculum &amp;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Palmar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aponeurosis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Skin of Palm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Ulnar</a:t>
                      </a:r>
                    </a:p>
                    <a:p>
                      <a:pPr algn="l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(Sup.</a:t>
                      </a:r>
                    </a:p>
                    <a:p>
                      <a:pPr algn="l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Branch)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i="1" dirty="0" smtClean="0"/>
                        <a:t>Corrugation of skin to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1" dirty="0" smtClean="0"/>
                        <a:t>improve</a:t>
                      </a:r>
                    </a:p>
                    <a:p>
                      <a:pPr algn="l" rtl="0"/>
                      <a:r>
                        <a:rPr lang="en-US" b="0" i="1" dirty="0" smtClean="0"/>
                        <a:t>grip of palm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840"/>
            <a:ext cx="9144000" cy="6488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Short Muscles of Thumb &amp; Little Finger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35000"/>
          </a:blip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430"/>
            <a:ext cx="9144000" cy="60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 Eminence</a:t>
            </a:r>
            <a:endParaRPr lang="ar-SA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2209827"/>
              </p:ext>
            </p:extLst>
          </p:nvPr>
        </p:nvGraphicFramePr>
        <p:xfrm>
          <a:off x="4203510" y="1514901"/>
          <a:ext cx="4768485" cy="361145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9230"/>
                <a:gridCol w="495830"/>
                <a:gridCol w="914841"/>
                <a:gridCol w="959108"/>
                <a:gridCol w="1389476"/>
              </a:tblGrid>
              <a:tr h="41780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i="1" dirty="0" smtClean="0"/>
                        <a:t>Ins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i="1" dirty="0" err="1" smtClean="0"/>
                        <a:t>Orig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824167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ar-SA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phalanx</a:t>
                      </a:r>
                      <a:endParaRPr lang="ar-S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Pisiform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Abductor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Digiti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endParaRPr lang="ar-SA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454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FLX</a:t>
                      </a:r>
                      <a:endParaRPr lang="ar-SA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phalanx</a:t>
                      </a:r>
                      <a:endParaRPr lang="en-US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Flexor </a:t>
                      </a:r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REtinaculum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Flexor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4931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Pulls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5</a:t>
                      </a:r>
                      <a:r>
                        <a:rPr kumimoji="0" lang="en-US" sz="1400" b="0" i="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metac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forward</a:t>
                      </a:r>
                    </a:p>
                    <a:p>
                      <a:pPr algn="l" rtl="0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(Cupping the palm)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Medial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Border of 5</a:t>
                      </a:r>
                      <a:r>
                        <a:rPr lang="en-US" sz="1400" b="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Merta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carpal 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Opponens</a:t>
                      </a:r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0" y="1503529"/>
            <a:ext cx="4038557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72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Thenar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Eminence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03200"/>
              </p:ext>
            </p:extLst>
          </p:nvPr>
        </p:nvGraphicFramePr>
        <p:xfrm>
          <a:off x="4162099" y="838200"/>
          <a:ext cx="4856011" cy="40994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3338"/>
                <a:gridCol w="533063"/>
                <a:gridCol w="1354181"/>
                <a:gridCol w="1101921"/>
                <a:gridCol w="1193508"/>
              </a:tblGrid>
              <a:tr h="390099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ORIG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i="0" dirty="0" smtClean="0"/>
                        <a:t>Name</a:t>
                      </a:r>
                      <a:endParaRPr lang="ar-SA" sz="1600" i="0" dirty="0"/>
                    </a:p>
                  </a:txBody>
                  <a:tcPr/>
                </a:tc>
              </a:tr>
              <a:tr h="1642922">
                <a:tc>
                  <a:txBody>
                    <a:bodyPr/>
                    <a:lstStyle/>
                    <a:p>
                      <a:pPr algn="l" rtl="0"/>
                      <a:r>
                        <a:rPr lang="en-US" sz="1400" i="0" dirty="0" smtClean="0"/>
                        <a:t>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2400" b="1" i="0" dirty="0" smtClean="0"/>
                        <a:t>Median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/>
                        <a:t>Base of </a:t>
                      </a:r>
                    </a:p>
                    <a:p>
                      <a:pPr algn="l" rtl="0"/>
                      <a:r>
                        <a:rPr lang="en-US" sz="1400" b="0" i="0" dirty="0" smtClean="0"/>
                        <a:t>proximal</a:t>
                      </a:r>
                    </a:p>
                    <a:p>
                      <a:pPr algn="l" rtl="0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/>
                        <a:t>FR</a:t>
                      </a:r>
                      <a:r>
                        <a:rPr lang="en-US" sz="1400" b="0" i="0" baseline="0" dirty="0" smtClean="0"/>
                        <a:t>, </a:t>
                      </a:r>
                      <a:r>
                        <a:rPr lang="en-US" sz="1400" b="0" i="0" baseline="0" dirty="0" err="1" smtClean="0"/>
                        <a:t>S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caphoid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&amp; 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rapezium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Abductor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874">
                <a:tc>
                  <a:txBody>
                    <a:bodyPr/>
                    <a:lstStyle/>
                    <a:p>
                      <a:pPr algn="l" rtl="0"/>
                      <a:r>
                        <a:rPr lang="en-US" sz="1400" i="0" dirty="0" smtClean="0"/>
                        <a:t>FLX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400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/>
                        <a:t>Base of </a:t>
                      </a:r>
                    </a:p>
                    <a:p>
                      <a:pPr algn="l" rtl="0"/>
                      <a:r>
                        <a:rPr lang="en-US" sz="1400" b="0" i="0" dirty="0" smtClean="0"/>
                        <a:t>proximal</a:t>
                      </a:r>
                    </a:p>
                    <a:p>
                      <a:pPr algn="l" rtl="0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/>
                        <a:t>FR</a:t>
                      </a:r>
                      <a:endParaRPr lang="ar-SA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Flexor </a:t>
                      </a:r>
                    </a:p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</a:p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sz="1400" i="0" dirty="0" smtClean="0"/>
                        <a:t>opposition</a:t>
                      </a:r>
                      <a:endParaRPr lang="ar-SA" sz="140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400" i="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smtClean="0"/>
                        <a:t>Shaft of the metacarpal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FR</a:t>
                      </a:r>
                      <a:endParaRPr lang="ar-SA" sz="1400" b="1" i="0" dirty="0" smtClean="0"/>
                    </a:p>
                    <a:p>
                      <a:pPr algn="l" rtl="0"/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Opponens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C:\Documents and Settings\User\My Documents\Student Gray\7. Upper limb\F66122-007-f120.jpg"/>
          <p:cNvPicPr>
            <a:picLocks noChangeAspect="1" noChangeArrowheads="1"/>
          </p:cNvPicPr>
          <p:nvPr/>
        </p:nvPicPr>
        <p:blipFill>
          <a:blip r:embed="rId2" cstate="print"/>
          <a:srcRect l="67705" b="13333"/>
          <a:stretch>
            <a:fillRect/>
          </a:stretch>
        </p:blipFill>
        <p:spPr bwMode="auto">
          <a:xfrm>
            <a:off x="6096000" y="5071238"/>
            <a:ext cx="2116992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173427" y="1728944"/>
            <a:ext cx="3864620" cy="413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533400"/>
          </a:xfrm>
        </p:spPr>
        <p:txBody>
          <a:bodyPr/>
          <a:lstStyle/>
          <a:p>
            <a:r>
              <a:rPr lang="en-US" sz="2900"/>
              <a:t>Finger Movements</a:t>
            </a:r>
          </a:p>
        </p:txBody>
      </p:sp>
      <p:pic>
        <p:nvPicPr>
          <p:cNvPr id="35844" name="Picture 4" descr="Chapter 007 Figure 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7" b="19719"/>
          <a:stretch>
            <a:fillRect/>
          </a:stretch>
        </p:blipFill>
        <p:spPr bwMode="auto">
          <a:xfrm>
            <a:off x="304800" y="1066800"/>
            <a:ext cx="4572000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1143000"/>
          </a:xfrm>
        </p:spPr>
        <p:txBody>
          <a:bodyPr/>
          <a:lstStyle/>
          <a:p>
            <a:r>
              <a:rPr lang="en-US"/>
              <a:t>Finger Movements</a:t>
            </a:r>
          </a:p>
        </p:txBody>
      </p:sp>
      <p:pic>
        <p:nvPicPr>
          <p:cNvPr id="36868" name="Picture 4" descr="Chapter 007 Fig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r="11842" b="20895"/>
          <a:stretch>
            <a:fillRect/>
          </a:stretch>
        </p:blipFill>
        <p:spPr bwMode="auto">
          <a:xfrm>
            <a:off x="228600" y="1066800"/>
            <a:ext cx="4419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73427" y="1468817"/>
            <a:ext cx="3825368" cy="45390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75483"/>
              </p:ext>
            </p:extLst>
          </p:nvPr>
        </p:nvGraphicFramePr>
        <p:xfrm>
          <a:off x="4189863" y="1562394"/>
          <a:ext cx="4749185" cy="52956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3535"/>
                <a:gridCol w="1366525"/>
                <a:gridCol w="1214691"/>
                <a:gridCol w="1324434"/>
              </a:tblGrid>
              <a:tr h="7469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ACT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INSER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8630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Adduction of thumb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base  of proximal phalanx </a:t>
                      </a:r>
                    </a:p>
                    <a:p>
                      <a:pPr algn="l" rtl="0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thumb</a:t>
                      </a:r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Oblique head </a:t>
                      </a:r>
                    </a:p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&amp; 3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</a:p>
                    <a:p>
                      <a:pPr algn="l" rtl="0"/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Transverse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head</a:t>
                      </a:r>
                    </a:p>
                    <a:p>
                      <a:pPr algn="l" rtl="0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  <a:endParaRPr lang="ar-SA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7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Adductor  Pollicis Brevis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8600" y="1219200"/>
            <a:ext cx="4352499" cy="534537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b="1" i="1" u="sng" dirty="0" smtClean="0"/>
              <a:t>Each Tendon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lvl="1" algn="l" rtl="0"/>
            <a:r>
              <a:rPr lang="en-US" sz="2800" b="1" u="sng" dirty="0" smtClean="0"/>
              <a:t>Divides</a:t>
            </a:r>
            <a:r>
              <a:rPr lang="en-US" sz="2800" dirty="0" smtClean="0"/>
              <a:t> into two halves pass around the profundus tendon</a:t>
            </a:r>
          </a:p>
          <a:p>
            <a:pPr lvl="1" algn="l" rtl="0"/>
            <a:r>
              <a:rPr lang="en-US" sz="2800" dirty="0" smtClean="0"/>
              <a:t>The two halves </a:t>
            </a:r>
            <a:r>
              <a:rPr lang="en-US" sz="2800" b="1" u="sng" dirty="0" smtClean="0"/>
              <a:t>Meet</a:t>
            </a:r>
            <a:r>
              <a:rPr lang="en-US" sz="2800" dirty="0" smtClean="0"/>
              <a:t> on the posterior aspect of </a:t>
            </a:r>
            <a:r>
              <a:rPr lang="en-US" sz="2800" dirty="0" err="1" smtClean="0"/>
              <a:t>Profundus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tendon &amp; </a:t>
            </a:r>
            <a:r>
              <a:rPr lang="en-US" sz="2800" b="1" u="sng" dirty="0" smtClean="0">
                <a:solidFill>
                  <a:schemeClr val="tx1"/>
                </a:solidFill>
              </a:rPr>
              <a:t>Reunite</a:t>
            </a:r>
          </a:p>
          <a:p>
            <a:pPr lvl="1" algn="l" rtl="0"/>
            <a:r>
              <a:rPr lang="en-US" sz="2800" b="1" u="sng" dirty="0" smtClean="0">
                <a:solidFill>
                  <a:schemeClr val="tx1"/>
                </a:solidFill>
              </a:rPr>
              <a:t>Divides</a:t>
            </a:r>
            <a:r>
              <a:rPr lang="en-US" sz="2800" dirty="0" smtClean="0">
                <a:solidFill>
                  <a:schemeClr val="tx1"/>
                </a:solidFill>
              </a:rPr>
              <a:t> into two slips attached to the borders of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phalanx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3000" contrast="39000"/>
          </a:blip>
          <a:srcRect b="5688"/>
          <a:stretch>
            <a:fillRect/>
          </a:stretch>
        </p:blipFill>
        <p:spPr bwMode="auto">
          <a:xfrm>
            <a:off x="4374574" y="1238250"/>
            <a:ext cx="4617026" cy="491490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561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Insertion of Tendons of  Flexor Dig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369792" y="1869743"/>
            <a:ext cx="764275" cy="6005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54890" y="2906972"/>
            <a:ext cx="327546" cy="1774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89262" y="2736379"/>
            <a:ext cx="327544" cy="2047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56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Insertion of Flexor Dig Profundus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4" y="914400"/>
            <a:ext cx="3810000" cy="1324971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800" b="1" i="1" u="sng" dirty="0" smtClean="0"/>
              <a:t>Each tendon</a:t>
            </a:r>
          </a:p>
          <a:p>
            <a:pPr lvl="1" algn="l" rtl="0"/>
            <a:r>
              <a:rPr lang="en-US" sz="2200" i="1" dirty="0" smtClean="0"/>
              <a:t>Inserted into the </a:t>
            </a:r>
            <a:r>
              <a:rPr lang="en-US" sz="2200" b="1" i="1" dirty="0" smtClean="0"/>
              <a:t>Base of the </a:t>
            </a:r>
            <a:r>
              <a:rPr lang="en-US" sz="2200" b="1" i="1" dirty="0" smtClean="0">
                <a:solidFill>
                  <a:srgbClr val="FF0000"/>
                </a:solidFill>
              </a:rPr>
              <a:t>Distal Phalanx.</a:t>
            </a:r>
          </a:p>
          <a:p>
            <a:pPr algn="l" rtl="0"/>
            <a:endParaRPr lang="en-US" dirty="0"/>
          </a:p>
        </p:txBody>
      </p:sp>
      <p:pic>
        <p:nvPicPr>
          <p:cNvPr id="7" name="Picture 2" descr="E:\hand-wrist\scan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42000"/>
          </a:blip>
          <a:srcRect l="1388" t="23009" r="74321" b="28178"/>
          <a:stretch>
            <a:fillRect/>
          </a:stretch>
        </p:blipFill>
        <p:spPr bwMode="auto">
          <a:xfrm>
            <a:off x="4954137" y="1351128"/>
            <a:ext cx="3616657" cy="525438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42188" b="36458"/>
          <a:stretch>
            <a:fillRect/>
          </a:stretch>
        </p:blipFill>
        <p:spPr bwMode="auto">
          <a:xfrm>
            <a:off x="0" y="2209800"/>
            <a:ext cx="487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0"/>
            <a:ext cx="9144000" cy="627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Fibrous Flexor Sheath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685800"/>
            <a:ext cx="4724400" cy="593336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A Strong Fibrous Sheath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Its distal end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 blind Tunnel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  the long flexor tendons of the fingers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Jamila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5788"/>
          <a:stretch>
            <a:fillRect/>
          </a:stretch>
        </p:blipFill>
        <p:spPr bwMode="auto">
          <a:xfrm>
            <a:off x="0" y="1282880"/>
            <a:ext cx="4419600" cy="48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eft Arrow 6"/>
          <p:cNvSpPr/>
          <p:nvPr/>
        </p:nvSpPr>
        <p:spPr>
          <a:xfrm>
            <a:off x="3179928" y="1774209"/>
            <a:ext cx="395785" cy="1910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920622" y="3302758"/>
            <a:ext cx="341194" cy="286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495800" cy="7921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Wrist</a:t>
            </a:r>
            <a:endParaRPr lang="ar-SA" dirty="0"/>
          </a:p>
        </p:txBody>
      </p:sp>
      <p:pic>
        <p:nvPicPr>
          <p:cNvPr id="4" name="Picture 4" descr="Chapter 007 Figure 09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7" b="2370"/>
          <a:stretch>
            <a:fillRect/>
          </a:stretch>
        </p:blipFill>
        <p:spPr bwMode="auto">
          <a:xfrm>
            <a:off x="381000" y="12954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8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Synovial Flexor Sheaths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04800" y="685800"/>
            <a:ext cx="4972334" cy="596065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200" b="1" u="sng" dirty="0" smtClean="0">
                <a:solidFill>
                  <a:srgbClr val="0000FF"/>
                </a:solidFill>
              </a:rPr>
              <a:t>Common Synovial sheath</a:t>
            </a:r>
            <a:r>
              <a:rPr lang="en-US" sz="2200" b="1" u="sng" dirty="0" smtClean="0"/>
              <a:t> </a:t>
            </a:r>
          </a:p>
          <a:p>
            <a:pPr lvl="1" algn="l" rtl="0"/>
            <a:r>
              <a:rPr lang="en-US" sz="2200" b="1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(Ulnar Bursa)</a:t>
            </a:r>
            <a:r>
              <a:rPr lang="en-US" sz="2200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l" rtl="0"/>
            <a:r>
              <a:rPr lang="en-US" sz="2200" dirty="0" smtClean="0"/>
              <a:t>Invigilates all tendons of flexor digitorum </a:t>
            </a:r>
            <a:r>
              <a:rPr lang="en-US" sz="2200" dirty="0" err="1" smtClean="0"/>
              <a:t>superficialis</a:t>
            </a:r>
            <a:r>
              <a:rPr lang="en-US" sz="2200" dirty="0" smtClean="0"/>
              <a:t> &amp; profundus</a:t>
            </a:r>
          </a:p>
          <a:p>
            <a:pPr lvl="1" algn="l" rtl="0"/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Medial</a:t>
            </a:r>
            <a:r>
              <a:rPr lang="en-US" sz="2200" b="1" dirty="0" smtClean="0"/>
              <a:t> </a:t>
            </a:r>
            <a:r>
              <a:rPr lang="en-US" sz="2200" dirty="0" smtClean="0"/>
              <a:t>part of the sheath extends distally (without interruption) on the tendons of the little finger.</a:t>
            </a:r>
          </a:p>
          <a:p>
            <a:pPr lvl="1" algn="l" rtl="0"/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Lateral </a:t>
            </a:r>
            <a:r>
              <a:rPr lang="en-US" sz="2200" dirty="0" smtClean="0">
                <a:solidFill>
                  <a:schemeClr val="tx1"/>
                </a:solidFill>
              </a:rPr>
              <a:t>part o</a:t>
            </a:r>
            <a:r>
              <a:rPr lang="en-US" sz="2200" dirty="0" smtClean="0"/>
              <a:t>f the sheath stops on the middle of the palm.</a:t>
            </a:r>
          </a:p>
          <a:p>
            <a:pPr lvl="1" algn="l" rtl="0"/>
            <a:r>
              <a:rPr lang="en-US" sz="2200" dirty="0" smtClean="0"/>
              <a:t>The distal ends of the long flexor tendons to(Index, Middle &amp; Ring) fingers acquire </a:t>
            </a:r>
            <a:r>
              <a:rPr lang="en-US" sz="2200" dirty="0" smtClean="0">
                <a:solidFill>
                  <a:srgbClr val="0000FF"/>
                </a:solidFill>
              </a:rPr>
              <a:t>digital synovial sheaths.</a:t>
            </a:r>
          </a:p>
          <a:p>
            <a:pPr algn="l" rtl="0"/>
            <a:r>
              <a:rPr lang="en-US" sz="2200" b="1" i="1" dirty="0" smtClean="0">
                <a:solidFill>
                  <a:srgbClr val="C00000"/>
                </a:solidFill>
              </a:rPr>
              <a:t>Flexor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200" b="1" i="1" dirty="0" smtClean="0">
                <a:solidFill>
                  <a:srgbClr val="C00000"/>
                </a:solidFill>
              </a:rPr>
              <a:t>  </a:t>
            </a:r>
            <a:r>
              <a:rPr lang="en-US" sz="2200" dirty="0" smtClean="0"/>
              <a:t>tendon has its own synovial sheath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Radial Bursa)</a:t>
            </a:r>
          </a:p>
          <a:p>
            <a:pPr algn="l" rtl="0"/>
            <a:endParaRPr lang="en-US" sz="2200" b="1" dirty="0" smtClean="0">
              <a:solidFill>
                <a:srgbClr val="0000FF"/>
              </a:solidFill>
            </a:endParaRPr>
          </a:p>
          <a:p>
            <a:pPr lvl="1" algn="l" rtl="0">
              <a:buNone/>
            </a:pP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2" descr="C:\Documents and Settings\User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7586"/>
          <a:stretch>
            <a:fillRect/>
          </a:stretch>
        </p:blipFill>
        <p:spPr bwMode="auto">
          <a:xfrm>
            <a:off x="4648200" y="1351128"/>
            <a:ext cx="4114800" cy="527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90364" y="4981432"/>
            <a:ext cx="110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Ulnar Bursa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813947" y="5008730"/>
            <a:ext cx="641445" cy="95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/>
          <p:cNvSpPr/>
          <p:nvPr/>
        </p:nvSpPr>
        <p:spPr>
          <a:xfrm>
            <a:off x="6946710" y="4326340"/>
            <a:ext cx="423081" cy="3957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40991" y="4353636"/>
            <a:ext cx="559558" cy="19106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356143" y="4940490"/>
            <a:ext cx="232012" cy="4094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800000" flipV="1">
            <a:off x="4954134" y="1296537"/>
            <a:ext cx="4189865" cy="536357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 of synovial sheaths:</a:t>
            </a:r>
          </a:p>
          <a:p>
            <a:pPr algn="l" rtl="0"/>
            <a:r>
              <a:rPr lang="en-US" sz="2200" dirty="0" smtClean="0"/>
              <a:t>They  protect  and lubricate the flexor &amp; </a:t>
            </a:r>
            <a:r>
              <a:rPr lang="en-US" sz="2200" dirty="0" smtClean="0"/>
              <a:t>extensor </a:t>
            </a:r>
            <a:r>
              <a:rPr lang="en-US" sz="2200" dirty="0" smtClean="0"/>
              <a:t>tendons</a:t>
            </a:r>
            <a:endParaRPr lang="en-US" sz="2200" dirty="0"/>
          </a:p>
        </p:txBody>
      </p:sp>
      <p:pic>
        <p:nvPicPr>
          <p:cNvPr id="1026" name="Picture 2" descr="C9FF6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899" y="1392782"/>
            <a:ext cx="4641899" cy="4844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2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Lumbrical</a:t>
            </a:r>
            <a:r>
              <a:rPr lang="en-US" sz="3200" b="1" dirty="0" smtClean="0">
                <a:solidFill>
                  <a:srgbClr val="0000FF"/>
                </a:solidFill>
              </a:rPr>
              <a:t> Muscles (4)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6050480"/>
              </p:ext>
            </p:extLst>
          </p:nvPr>
        </p:nvGraphicFramePr>
        <p:xfrm>
          <a:off x="3831609" y="1156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Tendons of</a:t>
                      </a:r>
                    </a:p>
                    <a:p>
                      <a:pPr algn="l" rtl="0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Flex.dig.</a:t>
                      </a:r>
                    </a:p>
                    <a:p>
                      <a:pPr algn="l" rtl="0"/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profundus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EXT. EXP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dirty="0" smtClean="0"/>
                        <a:t> &amp; 2</a:t>
                      </a:r>
                      <a:r>
                        <a:rPr lang="en-US" sz="1600" b="1" baseline="30000" dirty="0" smtClean="0"/>
                        <a:t>ND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smtClean="0">
                          <a:solidFill>
                            <a:srgbClr val="007E39"/>
                          </a:solidFill>
                        </a:rPr>
                        <a:t>MEDIAN</a:t>
                      </a:r>
                      <a:r>
                        <a:rPr lang="en-US" sz="1600" b="1" i="1" baseline="0" dirty="0" smtClean="0">
                          <a:solidFill>
                            <a:srgbClr val="007E39"/>
                          </a:solidFill>
                        </a:rPr>
                        <a:t> N</a:t>
                      </a:r>
                      <a:r>
                        <a:rPr lang="en-US" sz="1600" b="1" i="1" baseline="0" dirty="0" smtClean="0"/>
                        <a:t>).</a:t>
                      </a:r>
                    </a:p>
                    <a:p>
                      <a:pPr algn="l" rtl="0"/>
                      <a:r>
                        <a:rPr lang="en-US" sz="1600" b="1" i="1" baseline="0" dirty="0" smtClean="0"/>
                        <a:t>3</a:t>
                      </a:r>
                      <a:r>
                        <a:rPr lang="en-US" sz="1600" b="1" i="1" baseline="30000" dirty="0" smtClean="0"/>
                        <a:t>RD</a:t>
                      </a:r>
                      <a:r>
                        <a:rPr lang="en-US" sz="1600" b="1" i="1" baseline="0" dirty="0" smtClean="0"/>
                        <a:t> &amp; 4</a:t>
                      </a:r>
                      <a:r>
                        <a:rPr lang="en-US" sz="1600" b="1" i="1" baseline="30000" dirty="0" smtClean="0"/>
                        <a:t>TH</a:t>
                      </a:r>
                      <a:r>
                        <a:rPr lang="en-US" sz="1600" b="1" i="1" baseline="0" dirty="0" smtClean="0"/>
                        <a:t> </a:t>
                      </a:r>
                    </a:p>
                    <a:p>
                      <a:pPr algn="l" rtl="0"/>
                      <a:r>
                        <a:rPr lang="en-US" sz="1600" b="1" i="1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1" baseline="0" dirty="0" smtClean="0"/>
                        <a:t>(Deep branch)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2000"/>
          </a:blip>
          <a:srcRect b="5688"/>
          <a:stretch>
            <a:fillRect/>
          </a:stretch>
        </p:blipFill>
        <p:spPr bwMode="auto">
          <a:xfrm>
            <a:off x="177424" y="1074762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5978857" y="3088943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4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3425588" y="3198126"/>
            <a:ext cx="2286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36" y="6268651"/>
            <a:ext cx="904010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Flex the </a:t>
            </a:r>
            <a:r>
              <a:rPr lang="en-US" sz="2000" b="1" dirty="0" err="1" smtClean="0">
                <a:solidFill>
                  <a:srgbClr val="0070C0"/>
                </a:solidFill>
              </a:rPr>
              <a:t>metacarpophalangeal</a:t>
            </a:r>
            <a:r>
              <a:rPr lang="en-US" sz="2000" b="1" dirty="0" smtClean="0">
                <a:solidFill>
                  <a:srgbClr val="0070C0"/>
                </a:solidFill>
              </a:rPr>
              <a:t> joints &amp; Extend </a:t>
            </a:r>
            <a:r>
              <a:rPr lang="en-US" sz="20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000" b="1" dirty="0" smtClean="0">
                <a:solidFill>
                  <a:srgbClr val="0070C0"/>
                </a:solidFill>
              </a:rPr>
              <a:t> joints  except thumb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99" y="5718409"/>
            <a:ext cx="85087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96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i="1" dirty="0" err="1" smtClean="0">
                <a:solidFill>
                  <a:srgbClr val="0000FF"/>
                </a:solidFill>
              </a:rPr>
              <a:t>Palmar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(3?4)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9149635"/>
              </p:ext>
            </p:extLst>
          </p:nvPr>
        </p:nvGraphicFramePr>
        <p:xfrm>
          <a:off x="3886199" y="1920875"/>
          <a:ext cx="51054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/>
                <a:gridCol w="1472419"/>
                <a:gridCol w="7620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latin typeface="+mn-lt"/>
                        </a:rPr>
                        <a:t>ORIG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i="0" u="none" dirty="0" smtClean="0">
                          <a:latin typeface="+mn-lt"/>
                        </a:rPr>
                        <a:t>1</a:t>
                      </a:r>
                      <a:r>
                        <a:rPr lang="en-US" sz="2400" b="0" i="0" u="none" baseline="30000" dirty="0" smtClean="0">
                          <a:latin typeface="+mn-lt"/>
                        </a:rPr>
                        <a:t>s</a:t>
                      </a:r>
                      <a:r>
                        <a:rPr lang="en-US" sz="2400" b="0" i="0" baseline="30000" dirty="0" smtClean="0">
                          <a:latin typeface="+mn-lt"/>
                        </a:rPr>
                        <a:t>t</a:t>
                      </a:r>
                      <a:r>
                        <a:rPr lang="en-US" sz="1800" b="0" i="0" baseline="0" dirty="0" smtClean="0">
                          <a:latin typeface="+mn-lt"/>
                        </a:rPr>
                        <a:t>b</a:t>
                      </a:r>
                      <a:r>
                        <a:rPr lang="en-US" b="0" i="0" dirty="0" smtClean="0">
                          <a:latin typeface="+mn-lt"/>
                        </a:rPr>
                        <a:t>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metacarpal.(?)</a:t>
                      </a:r>
                    </a:p>
                    <a:p>
                      <a:pPr algn="l" rtl="0"/>
                      <a:endParaRPr lang="en-US" b="0" i="0" u="none" dirty="0" smtClean="0">
                        <a:latin typeface="+mn-lt"/>
                      </a:endParaRPr>
                    </a:p>
                    <a:p>
                      <a:pPr algn="l" rtl="0"/>
                      <a:r>
                        <a:rPr lang="en-US" b="1" i="0" u="none" dirty="0" smtClean="0">
                          <a:latin typeface="+mn-lt"/>
                        </a:rPr>
                        <a:t>Other three</a:t>
                      </a:r>
                      <a:r>
                        <a:rPr lang="en-US" b="0" i="0" u="none" dirty="0" smtClean="0">
                          <a:latin typeface="+mn-lt"/>
                        </a:rPr>
                        <a:t>:</a:t>
                      </a:r>
                    </a:p>
                    <a:p>
                      <a:pPr algn="l" rtl="0"/>
                      <a:r>
                        <a:rPr lang="en-US" b="0" i="0" dirty="0" smtClean="0">
                          <a:latin typeface="+mn-lt"/>
                        </a:rPr>
                        <a:t>From ant surface of </a:t>
                      </a:r>
                    </a:p>
                    <a:p>
                      <a:pPr algn="l" rtl="0"/>
                      <a:r>
                        <a:rPr lang="en-US" b="1" i="0" dirty="0" smtClean="0">
                          <a:latin typeface="+mn-lt"/>
                        </a:rPr>
                        <a:t>shafts of 2</a:t>
                      </a:r>
                      <a:r>
                        <a:rPr lang="en-US" b="1" i="0" baseline="30000" dirty="0" smtClean="0">
                          <a:latin typeface="+mn-lt"/>
                        </a:rPr>
                        <a:t>nd</a:t>
                      </a:r>
                      <a:r>
                        <a:rPr lang="en-US" b="1" i="0" dirty="0" smtClean="0">
                          <a:latin typeface="+mn-lt"/>
                        </a:rPr>
                        <a:t> , 4</a:t>
                      </a:r>
                      <a:r>
                        <a:rPr lang="en-US" b="1" i="0" baseline="30000" dirty="0" smtClean="0">
                          <a:latin typeface="+mn-lt"/>
                        </a:rPr>
                        <a:t>th</a:t>
                      </a:r>
                      <a:r>
                        <a:rPr lang="en-US" b="1" i="0" dirty="0" smtClean="0">
                          <a:latin typeface="+mn-lt"/>
                        </a:rPr>
                        <a:t> &amp; 5</a:t>
                      </a:r>
                      <a:r>
                        <a:rPr lang="en-US" b="1" i="0" baseline="30000" dirty="0" smtClean="0">
                          <a:latin typeface="+mn-lt"/>
                        </a:rPr>
                        <a:t>th</a:t>
                      </a:r>
                      <a:r>
                        <a:rPr lang="en-US" b="1" i="0" baseline="0" dirty="0" smtClean="0">
                          <a:latin typeface="+mn-lt"/>
                        </a:rPr>
                        <a:t>  metacarpals.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ring, &amp; little fingers and dorsal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extensor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dirty="0" smtClean="0"/>
                        <a:t>Deep branch of  Ulnar</a:t>
                      </a:r>
                      <a:r>
                        <a:rPr lang="en-US" sz="1800" b="1" i="0" baseline="0" dirty="0" smtClean="0"/>
                        <a:t> nerve</a:t>
                      </a:r>
                      <a:endParaRPr lang="en-US" sz="1800" b="1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Adduct</a:t>
                      </a:r>
                    </a:p>
                    <a:p>
                      <a:pPr algn="l" rtl="0"/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fingers toward center of  the 3</a:t>
                      </a:r>
                      <a:r>
                        <a:rPr kumimoji="0" lang="en-US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finger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221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Dorsal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04915"/>
              </p:ext>
            </p:extLst>
          </p:nvPr>
        </p:nvGraphicFramePr>
        <p:xfrm>
          <a:off x="3962400" y="2286000"/>
          <a:ext cx="5029200" cy="425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1280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smtClean="0"/>
                        <a:t>Proximal</a:t>
                      </a:r>
                    </a:p>
                    <a:p>
                      <a:pPr algn="l" rtl="0"/>
                      <a:r>
                        <a:rPr lang="en-US" b="1" i="0" dirty="0" smtClean="0"/>
                        <a:t>Phalanges </a:t>
                      </a:r>
                    </a:p>
                    <a:p>
                      <a:pPr algn="l" rtl="0"/>
                      <a:r>
                        <a:rPr lang="en-US" b="1" i="0" dirty="0" smtClean="0"/>
                        <a:t>of index, middle &amp; ring finger &amp; dorsal</a:t>
                      </a:r>
                      <a:r>
                        <a:rPr lang="en-US" b="1" i="0" baseline="0" dirty="0" smtClean="0"/>
                        <a:t> extensor e</a:t>
                      </a:r>
                      <a:r>
                        <a:rPr lang="en-US" b="1" i="0" dirty="0" smtClean="0"/>
                        <a:t>xpansion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dirty="0" smtClean="0"/>
                        <a:t>Abduct</a:t>
                      </a:r>
                      <a:r>
                        <a:rPr lang="en-US" sz="2000" b="1" i="0" baseline="0" dirty="0" smtClean="0"/>
                        <a:t> </a:t>
                      </a:r>
                      <a:endParaRPr lang="en-US" sz="2000" b="1" i="0" dirty="0" smtClean="0"/>
                    </a:p>
                    <a:p>
                      <a:pPr algn="l" rtl="0"/>
                      <a:r>
                        <a:rPr lang="en-US" sz="2000" b="1" i="0" dirty="0" smtClean="0"/>
                        <a:t>fingers away from center of 3</a:t>
                      </a:r>
                      <a:r>
                        <a:rPr lang="en-US" sz="2000" b="1" i="0" baseline="30000" dirty="0" smtClean="0"/>
                        <a:t>rd. </a:t>
                      </a:r>
                    </a:p>
                    <a:p>
                      <a:pPr algn="l" rtl="0"/>
                      <a:r>
                        <a:rPr lang="en-US" sz="2800" b="1" i="0" baseline="30000" dirty="0" smtClean="0"/>
                        <a:t>Flex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0" baseline="0" dirty="0" err="1" smtClean="0"/>
                        <a:t>metacarpo-phalangeal</a:t>
                      </a:r>
                      <a:r>
                        <a:rPr lang="en-US" sz="2000" b="1" i="0" baseline="0" dirty="0" smtClean="0"/>
                        <a:t> &amp; extend inter </a:t>
                      </a:r>
                      <a:r>
                        <a:rPr lang="en-US" sz="2000" b="1" i="0" baseline="0" dirty="0" err="1" smtClean="0"/>
                        <a:t>phalangeal</a:t>
                      </a:r>
                      <a:r>
                        <a:rPr lang="en-US" sz="2000" b="1" i="0" baseline="0" dirty="0" smtClean="0"/>
                        <a:t> joints</a:t>
                      </a:r>
                      <a:endParaRPr lang="en-US" sz="20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3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Action of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i="1" dirty="0" smtClean="0">
                <a:solidFill>
                  <a:schemeClr val="tx1"/>
                </a:solidFill>
              </a:rPr>
              <a:t> &amp;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err="1" smtClean="0">
                <a:solidFill>
                  <a:schemeClr val="tx1"/>
                </a:solidFill>
              </a:rPr>
              <a:t>Interossei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6705600" cy="4495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52400" y="3429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276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2133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319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Extensor Expansion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490" y="1282890"/>
            <a:ext cx="4203510" cy="557511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sz="2000" dirty="0" smtClean="0"/>
              <a:t>Formed from the expansion of extensor digitorum tendons</a:t>
            </a:r>
            <a:r>
              <a:rPr lang="en-US" sz="2000" i="1" dirty="0" smtClean="0"/>
              <a:t> </a:t>
            </a:r>
          </a:p>
          <a:p>
            <a:pPr algn="l" rtl="0"/>
            <a:endParaRPr lang="en-US" sz="2000" i="1" dirty="0" smtClean="0"/>
          </a:p>
          <a:p>
            <a:pPr algn="l" rtl="0"/>
            <a:r>
              <a:rPr lang="en-US" sz="2000" i="1" dirty="0" smtClean="0"/>
              <a:t>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 splits into </a:t>
            </a:r>
            <a:r>
              <a:rPr lang="en-US" sz="2000" b="1" i="1" dirty="0" smtClean="0"/>
              <a:t>3 parts</a:t>
            </a:r>
          </a:p>
          <a:p>
            <a:pPr lvl="1" algn="l" rtl="0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Central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inserted into the base of 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Middle phalanx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/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laterals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inserted into the base of the </a:t>
            </a:r>
            <a:r>
              <a:rPr lang="en-US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i="1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2000" b="1" i="1" u="sng" dirty="0" smtClean="0"/>
              <a:t>The Expansion Receives the insertions of:</a:t>
            </a:r>
          </a:p>
          <a:p>
            <a:pPr lvl="1" algn="l" rtl="0"/>
            <a:r>
              <a:rPr lang="en-US" sz="2600" b="1" i="1" dirty="0" smtClean="0">
                <a:solidFill>
                  <a:srgbClr val="007E39"/>
                </a:solidFill>
              </a:rPr>
              <a:t>Corresponding </a:t>
            </a:r>
            <a:r>
              <a:rPr lang="en-US" sz="26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2600" b="1" i="1" dirty="0" smtClean="0">
                <a:solidFill>
                  <a:srgbClr val="007E39"/>
                </a:solidFill>
              </a:rPr>
              <a:t> </a:t>
            </a:r>
            <a:r>
              <a:rPr lang="en-US" sz="2600" b="1" i="1" dirty="0" smtClean="0"/>
              <a:t>muscle  (on each side).</a:t>
            </a:r>
          </a:p>
          <a:p>
            <a:pPr lvl="1" algn="l" rtl="0"/>
            <a:r>
              <a:rPr lang="en-US" sz="26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</a:rPr>
              <a:t>muscle </a:t>
            </a:r>
            <a:r>
              <a:rPr lang="en-US" sz="2600" b="1" i="1" dirty="0" smtClean="0"/>
              <a:t> (on the lateral side)</a:t>
            </a:r>
            <a:r>
              <a:rPr lang="en-US" sz="2600" b="1" i="1" dirty="0" smtClean="0">
                <a:solidFill>
                  <a:srgbClr val="002060"/>
                </a:solidFill>
              </a:rPr>
              <a:t>.</a:t>
            </a:r>
            <a:r>
              <a:rPr lang="en-US" sz="2600" b="1" i="1" dirty="0" smtClean="0">
                <a:solidFill>
                  <a:srgbClr val="FF0000"/>
                </a:solidFill>
              </a:rPr>
              <a:t> 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79575" y="1245476"/>
            <a:ext cx="3865845" cy="5235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565779" y="4121624"/>
            <a:ext cx="887105" cy="286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668138" y="2436125"/>
            <a:ext cx="859809" cy="7369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4209" y="2729552"/>
            <a:ext cx="736979" cy="40943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5410200"/>
          </a:xfrm>
        </p:spPr>
      </p:pic>
    </p:spTree>
    <p:extLst>
      <p:ext uri="{BB962C8B-B14F-4D97-AF65-F5344CB8AC3E}">
        <p14:creationId xmlns:p14="http://schemas.microsoft.com/office/powerpoint/2010/main" val="3029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Wrist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02913"/>
            <a:ext cx="5022375" cy="53340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They are Bands of Deep Fascia of the wrist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Function:</a:t>
            </a:r>
          </a:p>
          <a:p>
            <a:pPr lvl="2"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Hold the long flexor and extensor tendons in position at the wrist.</a:t>
            </a:r>
          </a:p>
          <a:p>
            <a:pPr lvl="1" algn="l" rtl="0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Attachments:</a:t>
            </a:r>
          </a:p>
          <a:p>
            <a:pPr lvl="2" algn="l" rtl="0"/>
            <a:r>
              <a:rPr lang="en-US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Retinaculum :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</a:p>
          <a:p>
            <a:pPr lvl="3" algn="l" rtl="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Hook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Scaphoid &amp;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Trapezium.</a:t>
            </a:r>
          </a:p>
          <a:p>
            <a:pPr lvl="3" algn="l" rtl="0">
              <a:buFont typeface="Arial" pitchFamily="34" charset="0"/>
              <a:buChar char="•"/>
            </a:pPr>
            <a:r>
              <a:rPr lang="en-US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Retinaculum </a:t>
            </a:r>
          </a:p>
          <a:p>
            <a:pPr lvl="3" algn="l" rtl="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Medially: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Pisiform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Triquterum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l" rtl="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Distal end of Radius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02913"/>
            <a:ext cx="1965278" cy="20633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982" y="1102913"/>
            <a:ext cx="2564205" cy="2022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0" y="3247064"/>
            <a:ext cx="5181600" cy="3610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04238" y="641248"/>
            <a:ext cx="58255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l" rtl="0"/>
            <a:r>
              <a:rPr lang="en-US" sz="2400" b="1" dirty="0" smtClean="0"/>
              <a:t>Flexor &amp; Extensor Retinaculae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0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 007 Figure 0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8"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"/>
            <a:ext cx="91440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RETINACULUM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86" y="1252967"/>
            <a:ext cx="4517409" cy="50475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Structures  passing Superficial: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err="1" smtClean="0"/>
              <a:t>Ulnar</a:t>
            </a:r>
            <a:r>
              <a:rPr lang="en-US" sz="2300" b="1" dirty="0" smtClean="0"/>
              <a:t> nerve 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Ulnar artery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Palmar cutaneous branch of ulnar nerve 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Palmaris longus 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Palmar cutaneous branch of median nerve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  passing Deep 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Flexor </a:t>
            </a:r>
            <a:r>
              <a:rPr lang="en-US" sz="2300" b="1" dirty="0" err="1" smtClean="0"/>
              <a:t>digitorum</a:t>
            </a:r>
            <a:r>
              <a:rPr lang="en-US" sz="2300" b="1" dirty="0" smtClean="0"/>
              <a:t> </a:t>
            </a:r>
            <a:r>
              <a:rPr lang="en-US" sz="2300" b="1" dirty="0" err="1"/>
              <a:t>superficialis</a:t>
            </a:r>
            <a:r>
              <a:rPr lang="en-US" sz="2300" b="1" dirty="0"/>
              <a:t> </a:t>
            </a:r>
            <a:r>
              <a:rPr lang="en-US" sz="2300" b="1" dirty="0" smtClean="0"/>
              <a:t>&amp;</a:t>
            </a:r>
            <a:r>
              <a:rPr lang="en-US" sz="2300" b="1" dirty="0" smtClean="0"/>
              <a:t>flexor </a:t>
            </a:r>
            <a:r>
              <a:rPr lang="en-US" sz="2300" b="1" dirty="0" err="1" smtClean="0"/>
              <a:t>digitorum</a:t>
            </a:r>
            <a:r>
              <a:rPr lang="en-US" sz="2300" b="1" dirty="0"/>
              <a:t> </a:t>
            </a:r>
            <a:r>
              <a:rPr lang="en-US" sz="2300" b="1" dirty="0" err="1"/>
              <a:t>profundus</a:t>
            </a:r>
            <a:r>
              <a:rPr lang="en-US" sz="2300" b="1" dirty="0"/>
              <a:t> </a:t>
            </a:r>
            <a:endParaRPr lang="en-US" sz="2300" b="1" dirty="0" smtClean="0"/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Median nerve </a:t>
            </a:r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Flexor </a:t>
            </a:r>
            <a:r>
              <a:rPr lang="en-US" sz="2300" b="1" dirty="0" err="1" smtClean="0"/>
              <a:t>pollicis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longus</a:t>
            </a:r>
            <a:endParaRPr lang="en-US" sz="2300" b="1" dirty="0" smtClean="0"/>
          </a:p>
          <a:p>
            <a:pPr marL="800100" lvl="1" indent="-342900" algn="l" rtl="0">
              <a:buFont typeface="Arial" pitchFamily="34" charset="0"/>
              <a:buChar char="•"/>
            </a:pPr>
            <a:r>
              <a:rPr lang="en-US" sz="2300" b="1" dirty="0" smtClean="0"/>
              <a:t>Flexor </a:t>
            </a:r>
            <a:r>
              <a:rPr lang="en-US" sz="2300" b="1" dirty="0" err="1" smtClean="0"/>
              <a:t>carpi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radialis</a:t>
            </a:r>
            <a:endParaRPr lang="en-US" sz="23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4506523" y="1486088"/>
            <a:ext cx="4694747" cy="515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>
          <a:xfrm>
            <a:off x="27214" y="685800"/>
            <a:ext cx="466753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Medial to Lateral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72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-381000" y="800491"/>
            <a:ext cx="5715000" cy="43434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</a:t>
            </a:r>
            <a:r>
              <a:rPr lang="en-US" sz="2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passing Superficial </a:t>
            </a:r>
            <a:r>
              <a:rPr lang="en-US" sz="2300" b="1" u="sng" dirty="0" smtClean="0">
                <a:solidFill>
                  <a:srgbClr val="C00000"/>
                </a:solidFill>
              </a:rPr>
              <a:t>:</a:t>
            </a:r>
          </a:p>
          <a:p>
            <a:pPr lvl="1" algn="l" rtl="0"/>
            <a:r>
              <a:rPr lang="en-US" sz="2300" b="1" dirty="0" smtClean="0">
                <a:solidFill>
                  <a:schemeClr val="tx1"/>
                </a:solidFill>
              </a:rPr>
              <a:t>Dorsal cutaneous branch of the ulnar nerve</a:t>
            </a:r>
          </a:p>
          <a:p>
            <a:pPr lvl="1" algn="l" rtl="0"/>
            <a:r>
              <a:rPr lang="en-US" sz="2300" b="1" dirty="0" err="1" smtClean="0">
                <a:solidFill>
                  <a:schemeClr val="tx1"/>
                </a:solidFill>
              </a:rPr>
              <a:t>Basilic</a:t>
            </a:r>
            <a:r>
              <a:rPr lang="en-US" sz="2300" b="1" dirty="0" smtClean="0">
                <a:solidFill>
                  <a:schemeClr val="tx1"/>
                </a:solidFill>
              </a:rPr>
              <a:t> vein</a:t>
            </a:r>
          </a:p>
          <a:p>
            <a:pPr lvl="1" algn="l" rtl="0"/>
            <a:r>
              <a:rPr lang="en-US" sz="2300" b="1" dirty="0" smtClean="0">
                <a:solidFill>
                  <a:schemeClr val="tx1"/>
                </a:solidFill>
              </a:rPr>
              <a:t>Cephalic vein</a:t>
            </a:r>
          </a:p>
          <a:p>
            <a:pPr lvl="1" algn="l" rtl="0"/>
            <a:r>
              <a:rPr lang="en-US" sz="2300" b="1" dirty="0" smtClean="0">
                <a:solidFill>
                  <a:schemeClr val="tx1"/>
                </a:solidFill>
              </a:rPr>
              <a:t>Superficial branch of the radial nerve</a:t>
            </a:r>
          </a:p>
          <a:p>
            <a:pPr algn="l" rtl="0"/>
            <a:r>
              <a:rPr lang="en-US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passing Deep:</a:t>
            </a: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</a:t>
            </a:r>
            <a:r>
              <a:rPr lang="en-US" sz="2300" dirty="0" err="1" smtClean="0">
                <a:solidFill>
                  <a:schemeClr val="tx1"/>
                </a:solidFill>
              </a:rPr>
              <a:t>carpi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ulnaris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</a:t>
            </a:r>
            <a:r>
              <a:rPr lang="en-US" sz="2300" dirty="0" err="1" smtClean="0">
                <a:solidFill>
                  <a:schemeClr val="tx1"/>
                </a:solidFill>
              </a:rPr>
              <a:t>digiti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minimi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digitorum and Extensor </a:t>
            </a:r>
            <a:r>
              <a:rPr lang="en-US" sz="2300" dirty="0" err="1" smtClean="0">
                <a:solidFill>
                  <a:schemeClr val="tx1"/>
                </a:solidFill>
              </a:rPr>
              <a:t>indicis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</a:t>
            </a:r>
            <a:r>
              <a:rPr lang="en-US" sz="2300" dirty="0" err="1" smtClean="0">
                <a:solidFill>
                  <a:schemeClr val="tx1"/>
                </a:solidFill>
              </a:rPr>
              <a:t>pollicis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longus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carpi </a:t>
            </a:r>
            <a:r>
              <a:rPr lang="en-US" sz="2300" dirty="0" err="1" smtClean="0">
                <a:solidFill>
                  <a:schemeClr val="tx1"/>
                </a:solidFill>
              </a:rPr>
              <a:t>radialis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longus</a:t>
            </a:r>
            <a:r>
              <a:rPr lang="en-US" sz="2300" dirty="0" smtClean="0">
                <a:solidFill>
                  <a:schemeClr val="tx1"/>
                </a:solidFill>
              </a:rPr>
              <a:t> and </a:t>
            </a:r>
            <a:r>
              <a:rPr lang="en-US" sz="2300" dirty="0" err="1" smtClean="0">
                <a:solidFill>
                  <a:schemeClr val="tx1"/>
                </a:solidFill>
              </a:rPr>
              <a:t>brevis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Extensor </a:t>
            </a:r>
            <a:r>
              <a:rPr lang="en-US" sz="2300" dirty="0" err="1" smtClean="0">
                <a:solidFill>
                  <a:schemeClr val="tx1"/>
                </a:solidFill>
              </a:rPr>
              <a:t>pollicisbrevis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2300" dirty="0" smtClean="0">
                <a:solidFill>
                  <a:schemeClr val="tx1"/>
                </a:solidFill>
              </a:rPr>
              <a:t>Abductor </a:t>
            </a:r>
            <a:r>
              <a:rPr lang="en-US" sz="2300" dirty="0" err="1" smtClean="0">
                <a:solidFill>
                  <a:schemeClr val="tx1"/>
                </a:solidFill>
              </a:rPr>
              <a:t>pollicis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longus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50000"/>
          </a:blip>
          <a:srcRect l="1379" t="46564" r="3793" b="4971"/>
          <a:stretch>
            <a:fillRect/>
          </a:stretch>
        </p:blipFill>
        <p:spPr bwMode="auto">
          <a:xfrm>
            <a:off x="5008728" y="1203420"/>
            <a:ext cx="3977626" cy="51054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23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EXTENSOR RETINACULUM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7554" y="1889220"/>
            <a:ext cx="1752600" cy="304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1"/>
          <p:cNvSpPr/>
          <p:nvPr/>
        </p:nvSpPr>
        <p:spPr>
          <a:xfrm>
            <a:off x="6324600" y="914400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Medial to Lateral</a:t>
            </a:r>
            <a:endParaRPr lang="en-US" dirty="0"/>
          </a:p>
        </p:txBody>
      </p:sp>
      <p:sp>
        <p:nvSpPr>
          <p:cNvPr id="2" name="مربع نص 1"/>
          <p:cNvSpPr txBox="1"/>
          <p:nvPr/>
        </p:nvSpPr>
        <p:spPr>
          <a:xfrm>
            <a:off x="5001986" y="5149334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Carpal Tunnel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/>
          </a:blip>
          <a:srcRect b="2041"/>
          <a:stretch>
            <a:fillRect/>
          </a:stretch>
        </p:blipFill>
        <p:spPr bwMode="auto">
          <a:xfrm>
            <a:off x="228600" y="1905000"/>
            <a:ext cx="4191000" cy="4800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2818" y="762000"/>
            <a:ext cx="4681182" cy="594359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b="1" u="sng" dirty="0" smtClean="0">
                <a:solidFill>
                  <a:srgbClr val="0000FF"/>
                </a:solidFill>
              </a:rPr>
              <a:t>It is a Fibro Osseous Tunnel formed from:  </a:t>
            </a:r>
          </a:p>
          <a:p>
            <a:pPr algn="l" rtl="0"/>
            <a:r>
              <a:rPr lang="en-US" sz="2400" b="1" dirty="0" smtClean="0"/>
              <a:t>Concave anterior surface of the Carpal bones &amp; covered by Flexor </a:t>
            </a:r>
            <a:r>
              <a:rPr lang="en-US" sz="2400" b="1" dirty="0" err="1" smtClean="0"/>
              <a:t>Retinaculum</a:t>
            </a:r>
            <a:endParaRPr lang="en-US" sz="2400" b="1" dirty="0" smtClean="0"/>
          </a:p>
          <a:p>
            <a:pPr algn="l" rtl="0"/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(Structures Beneath Flexor Retinaculum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 nerve</a:t>
            </a:r>
          </a:p>
          <a:p>
            <a:pPr lvl="2" algn="l" rt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carpi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radialis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38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97455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0595" y="2133600"/>
            <a:ext cx="533400" cy="152400"/>
          </a:xfrm>
          <a:prstGeom prst="rect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285" y="2458044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Carpal Tunnel Syndrome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09600"/>
            <a:ext cx="5410199" cy="5081515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b="1" u="sng" dirty="0" smtClean="0">
                <a:solidFill>
                  <a:srgbClr val="0000FF"/>
                </a:solidFill>
              </a:rPr>
              <a:t>Definition: </a:t>
            </a:r>
          </a:p>
          <a:p>
            <a:pPr algn="l" rtl="0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compresion</a:t>
            </a:r>
            <a:r>
              <a:rPr lang="en-US" sz="2000" dirty="0" smtClean="0">
                <a:solidFill>
                  <a:schemeClr val="tx1"/>
                </a:solidFill>
              </a:rPr>
              <a:t> of median nerve in the carpal tunnel is called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carpal tunnel syndrome </a:t>
            </a:r>
          </a:p>
          <a:p>
            <a:pPr algn="l" rtl="0">
              <a:lnSpc>
                <a:spcPct val="90000"/>
              </a:lnSpc>
            </a:pPr>
            <a:r>
              <a:rPr lang="en-US" sz="2000" b="1" u="sng" dirty="0" smtClean="0">
                <a:solidFill>
                  <a:srgbClr val="0000FF"/>
                </a:solidFill>
              </a:rPr>
              <a:t>Causes: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sz="2000" dirty="0" smtClean="0"/>
              <a:t>The exact cause of the compression is unknown but the thickening of the synovial sheaths of the flexor tendons or arthritic changes in carpal   bones are responsible in many cases</a:t>
            </a:r>
          </a:p>
          <a:p>
            <a:pPr algn="l" rtl="0">
              <a:lnSpc>
                <a:spcPct val="90000"/>
              </a:lnSpc>
            </a:pPr>
            <a:r>
              <a:rPr lang="en-US" sz="2000" b="1" u="sng" dirty="0" smtClean="0">
                <a:solidFill>
                  <a:srgbClr val="FF0000"/>
                </a:solidFill>
              </a:rPr>
              <a:t>Manifestations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Burning </a:t>
            </a:r>
            <a:r>
              <a:rPr lang="en-US" sz="2000" dirty="0"/>
              <a:t>pain </a:t>
            </a:r>
            <a:r>
              <a:rPr lang="en-US" sz="2000" dirty="0" smtClean="0"/>
              <a:t>“pins &amp; needles” </a:t>
            </a:r>
            <a:r>
              <a:rPr lang="en-US" sz="2000" dirty="0" smtClean="0"/>
              <a:t>especially in </a:t>
            </a:r>
            <a:r>
              <a:rPr lang="en-US" sz="2000" dirty="0"/>
              <a:t>the lateral </a:t>
            </a:r>
            <a:r>
              <a:rPr lang="en-US" sz="2000" dirty="0" smtClean="0"/>
              <a:t>3 1/2 </a:t>
            </a:r>
            <a:r>
              <a:rPr lang="en-US" sz="2000" dirty="0"/>
              <a:t>fingers.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Weakness or atrophy </a:t>
            </a:r>
            <a:r>
              <a:rPr lang="en-US" sz="2000" dirty="0"/>
              <a:t>of the </a:t>
            </a:r>
            <a:r>
              <a:rPr lang="en-US" sz="2000" dirty="0" err="1"/>
              <a:t>thenar</a:t>
            </a:r>
            <a:r>
              <a:rPr lang="en-US" sz="2000" dirty="0"/>
              <a:t> muscles </a:t>
            </a:r>
            <a:r>
              <a:rPr lang="en-US" sz="2000" b="1" dirty="0" smtClean="0">
                <a:solidFill>
                  <a:srgbClr val="0000FF"/>
                </a:solidFill>
              </a:rPr>
              <a:t>Ape Hand</a:t>
            </a:r>
            <a:r>
              <a:rPr lang="en-US" sz="2000" b="1" dirty="0" smtClean="0"/>
              <a:t>.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Inability to </a:t>
            </a:r>
            <a:r>
              <a:rPr lang="en-US" sz="2000" b="1" dirty="0" smtClean="0">
                <a:solidFill>
                  <a:srgbClr val="0000FF"/>
                </a:solidFill>
              </a:rPr>
              <a:t>oppose</a:t>
            </a:r>
            <a:r>
              <a:rPr lang="en-US" sz="2000" b="1" dirty="0" smtClean="0">
                <a:solidFill>
                  <a:srgbClr val="007E39"/>
                </a:solidFill>
              </a:rPr>
              <a:t> </a:t>
            </a:r>
            <a:r>
              <a:rPr lang="en-US" sz="2000" dirty="0" smtClean="0"/>
              <a:t>the thumb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17764" name="Picture 4" descr="80C582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66465" t="25826" r="15877" b="19499"/>
          <a:stretch>
            <a:fillRect/>
          </a:stretch>
        </p:blipFill>
        <p:spPr>
          <a:xfrm>
            <a:off x="267229" y="1127351"/>
            <a:ext cx="3352800" cy="5029200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46788" y="5745706"/>
            <a:ext cx="5108027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The condition is relieved by decompressing the tunnel by making a longitudinal incision through flexor retinaculum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0"/>
            <a:ext cx="9144000" cy="627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2286" y="721907"/>
            <a:ext cx="5551714" cy="523181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is the Thickened deep fascia of the ha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nd</a:t>
            </a:r>
          </a:p>
          <a:p>
            <a:pPr algn="l" rtl="0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Triangular in shape </a:t>
            </a:r>
          </a:p>
          <a:p>
            <a:pPr algn="l" rtl="0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Occupies the central area of the palm</a:t>
            </a:r>
          </a:p>
          <a:p>
            <a:pPr algn="l" rtl="0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apex is attached to the distal border of flexor retinaculum and 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receives the insertion of palmaris longus tendon.</a:t>
            </a:r>
          </a:p>
          <a:p>
            <a:pPr algn="l" rtl="0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 divides at the bases of the fingers into four slips that pass into the fingers</a:t>
            </a:r>
          </a:p>
          <a:p>
            <a:pPr algn="l" rt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lvl="1" algn="l" rtl="0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Gives firm attachment to the overlying skin and improves the grip.</a:t>
            </a:r>
          </a:p>
          <a:p>
            <a:pPr lvl="1" algn="l" rtl="0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Protects the underlying tendons, vessels &amp; nerves.</a:t>
            </a:r>
          </a:p>
          <a:p>
            <a:pPr algn="l" rtl="0"/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My Pictures\Pictur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31000"/>
          </a:blip>
          <a:srcRect/>
          <a:stretch>
            <a:fillRect/>
          </a:stretch>
        </p:blipFill>
        <p:spPr bwMode="auto">
          <a:xfrm>
            <a:off x="0" y="1487606"/>
            <a:ext cx="3671248" cy="5370394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133600" y="44196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721907"/>
            <a:ext cx="28495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Palmar Aponeurosis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1003</Words>
  <Application>Microsoft Office PowerPoint</Application>
  <PresentationFormat>عرض على الشاشة (3:4)‏</PresentationFormat>
  <Paragraphs>237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Wrist and Hand</vt:lpstr>
      <vt:lpstr>Wrist</vt:lpstr>
      <vt:lpstr>The Wrist</vt:lpstr>
      <vt:lpstr>عرض تقديمي في PowerPoint</vt:lpstr>
      <vt:lpstr>FLEXOR RETINACULUM</vt:lpstr>
      <vt:lpstr>EXTENSOR RETINACULUM</vt:lpstr>
      <vt:lpstr>Carpal Tunnel</vt:lpstr>
      <vt:lpstr>Carpal Tunnel Syndrome</vt:lpstr>
      <vt:lpstr>HAND</vt:lpstr>
      <vt:lpstr>Palmaris Brevis</vt:lpstr>
      <vt:lpstr>Short Muscles of Thumb &amp; Little Finger</vt:lpstr>
      <vt:lpstr>Hypothenar Eminence</vt:lpstr>
      <vt:lpstr>Thenar Eminence</vt:lpstr>
      <vt:lpstr>Finger Movements</vt:lpstr>
      <vt:lpstr>Finger Movements</vt:lpstr>
      <vt:lpstr> Adductor  Pollicis Brevis </vt:lpstr>
      <vt:lpstr>Insertion of Tendons of  Flexor Dig Superficialis</vt:lpstr>
      <vt:lpstr>Insertion of Flexor Dig Profundus</vt:lpstr>
      <vt:lpstr>Fibrous Flexor Sheath</vt:lpstr>
      <vt:lpstr>Synovial Flexor Sheaths</vt:lpstr>
      <vt:lpstr>عرض تقديمي في PowerPoint</vt:lpstr>
      <vt:lpstr>Lumbrical Muscles (4)</vt:lpstr>
      <vt:lpstr>Palmar Interossei (3?4)</vt:lpstr>
      <vt:lpstr>Dorsal Interossei (4)</vt:lpstr>
      <vt:lpstr>Action of Lumbricals &amp; Interossei</vt:lpstr>
      <vt:lpstr>Extensor Expansion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Wrist and Hand</dc:title>
  <dc:creator>Yaseen</dc:creator>
  <cp:lastModifiedBy>Yaseen</cp:lastModifiedBy>
  <cp:revision>15</cp:revision>
  <dcterms:created xsi:type="dcterms:W3CDTF">2013-03-27T23:58:42Z</dcterms:created>
  <dcterms:modified xsi:type="dcterms:W3CDTF">2013-04-14T17:43:53Z</dcterms:modified>
</cp:coreProperties>
</file>