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</p:sldMasterIdLst>
  <p:notesMasterIdLst>
    <p:notesMasterId r:id="rId51"/>
  </p:notesMasterIdLst>
  <p:sldIdLst>
    <p:sldId id="256" r:id="rId10"/>
    <p:sldId id="258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300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9" r:id="rId37"/>
    <p:sldId id="290" r:id="rId38"/>
    <p:sldId id="291" r:id="rId39"/>
    <p:sldId id="292" r:id="rId40"/>
    <p:sldId id="293" r:id="rId41"/>
    <p:sldId id="294" r:id="rId42"/>
    <p:sldId id="297" r:id="rId43"/>
    <p:sldId id="296" r:id="rId44"/>
    <p:sldId id="259" r:id="rId45"/>
    <p:sldId id="260" r:id="rId46"/>
    <p:sldId id="261" r:id="rId47"/>
    <p:sldId id="262" r:id="rId48"/>
    <p:sldId id="263" r:id="rId49"/>
    <p:sldId id="299" r:id="rId50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8" Type="http://schemas.openxmlformats.org/officeDocument/2006/relationships/slideMaster" Target="slideMasters/slideMaster8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C00ECE4-F970-4C3E-8997-408BE53C1958}" type="datetimeFigureOut">
              <a:rPr lang="ar-SA" smtClean="0"/>
              <a:t>2/6/1434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940DC27-5D16-4846-BF24-F4FBDEF4EF4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77662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BD54BC9-E893-4200-97BE-E4ECC460A3B5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Origin</a:t>
            </a:r>
            <a:r>
              <a:rPr lang="en-C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:Lateral </a:t>
            </a:r>
            <a:r>
              <a:rPr lang="en-C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epicondyle</a:t>
            </a:r>
            <a:r>
              <a:rPr lang="en-C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en-C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humerus</a:t>
            </a:r>
            <a:r>
              <a:rPr lang="en-C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CA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Insertion</a:t>
            </a:r>
            <a:r>
              <a:rPr lang="en-C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Lateral surface of </a:t>
            </a:r>
            <a:r>
              <a:rPr lang="en-C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olecranon</a:t>
            </a:r>
            <a:r>
              <a:rPr lang="en-C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</a:t>
            </a:r>
            <a:br>
              <a:rPr lang="en-C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C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superior part of posterior surface of ulna </a:t>
            </a:r>
            <a:r>
              <a:rPr lang="en-CA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Action</a:t>
            </a:r>
            <a:r>
              <a:rPr lang="en-C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Assists triceps in extending forearm;</a:t>
            </a:r>
            <a:br>
              <a:rPr lang="en-C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C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stabilizes elbow joint; abducts ulna during </a:t>
            </a:r>
            <a:r>
              <a:rPr lang="en-C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pronation</a:t>
            </a:r>
            <a:r>
              <a:rPr lang="en-C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CA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Innervation</a:t>
            </a:r>
            <a:r>
              <a:rPr lang="en-C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Radial nerve (C7, C8 and T1) </a:t>
            </a:r>
            <a:r>
              <a:rPr lang="en-CA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Arterial</a:t>
            </a:r>
            <a:br>
              <a:rPr lang="en-CA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CA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Supply</a:t>
            </a:r>
            <a:r>
              <a:rPr lang="en-C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Middle collateral branch of deep brachial artery</a:t>
            </a:r>
            <a:br>
              <a:rPr lang="en-C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C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Recurrent </a:t>
            </a:r>
            <a:r>
              <a:rPr lang="en-C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interosseous</a:t>
            </a:r>
            <a:r>
              <a:rPr lang="en-C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artery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9B512-1AE7-4807-8F0F-9E6D6A449644}" type="slidenum">
              <a:rPr lang="en-CA" smtClean="0">
                <a:solidFill>
                  <a:prstClr val="black"/>
                </a:solidFill>
              </a:rPr>
              <a:pPr/>
              <a:t>36</a:t>
            </a:fld>
            <a:endParaRPr lang="en-CA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756E7-3150-4A9D-A9F9-701CB9BBB671}" type="datetimeFigureOut">
              <a:rPr lang="ar-SA" smtClean="0"/>
              <a:t>2/6/1434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43578-DFF0-4F64-8570-48A7FC052F8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57657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756E7-3150-4A9D-A9F9-701CB9BBB671}" type="datetimeFigureOut">
              <a:rPr lang="ar-SA" smtClean="0"/>
              <a:t>2/6/1434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43578-DFF0-4F64-8570-48A7FC052F8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6363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756E7-3150-4A9D-A9F9-701CB9BBB671}" type="datetimeFigureOut">
              <a:rPr lang="ar-SA" smtClean="0"/>
              <a:t>2/6/1434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43578-DFF0-4F64-8570-48A7FC052F8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57651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1E389-FC8A-4A8D-AF4F-FAD6DC008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B98F-80B7-4D53-8F3D-1933B40FEF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1164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1E389-FC8A-4A8D-AF4F-FAD6DC008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B98F-80B7-4D53-8F3D-1933B40FEF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285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1E389-FC8A-4A8D-AF4F-FAD6DC008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B98F-80B7-4D53-8F3D-1933B40FEF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514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1E389-FC8A-4A8D-AF4F-FAD6DC008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B98F-80B7-4D53-8F3D-1933B40FEF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8469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1E389-FC8A-4A8D-AF4F-FAD6DC008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B98F-80B7-4D53-8F3D-1933B40FEF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5567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1E389-FC8A-4A8D-AF4F-FAD6DC008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B98F-80B7-4D53-8F3D-1933B40FEF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9381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1E389-FC8A-4A8D-AF4F-FAD6DC008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B98F-80B7-4D53-8F3D-1933B40FEF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6349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1E389-FC8A-4A8D-AF4F-FAD6DC008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B98F-80B7-4D53-8F3D-1933B40FEF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431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756E7-3150-4A9D-A9F9-701CB9BBB671}" type="datetimeFigureOut">
              <a:rPr lang="ar-SA" smtClean="0"/>
              <a:t>2/6/1434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43578-DFF0-4F64-8570-48A7FC052F8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700734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1E389-FC8A-4A8D-AF4F-FAD6DC008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B98F-80B7-4D53-8F3D-1933B40FEF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0418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1E389-FC8A-4A8D-AF4F-FAD6DC008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B98F-80B7-4D53-8F3D-1933B40FEF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7920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1E389-FC8A-4A8D-AF4F-FAD6DC008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B98F-80B7-4D53-8F3D-1933B40FEF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3643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1E389-FC8A-4A8D-AF4F-FAD6DC008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B98F-80B7-4D53-8F3D-1933B40FEF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9442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1E389-FC8A-4A8D-AF4F-FAD6DC008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B98F-80B7-4D53-8F3D-1933B40FEF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3367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1E389-FC8A-4A8D-AF4F-FAD6DC008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B98F-80B7-4D53-8F3D-1933B40FEF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9808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1E389-FC8A-4A8D-AF4F-FAD6DC008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B98F-80B7-4D53-8F3D-1933B40FEF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8707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1E389-FC8A-4A8D-AF4F-FAD6DC008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B98F-80B7-4D53-8F3D-1933B40FEF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9874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1E389-FC8A-4A8D-AF4F-FAD6DC008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B98F-80B7-4D53-8F3D-1933B40FEF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1953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1E389-FC8A-4A8D-AF4F-FAD6DC008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B98F-80B7-4D53-8F3D-1933B40FEF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982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756E7-3150-4A9D-A9F9-701CB9BBB671}" type="datetimeFigureOut">
              <a:rPr lang="ar-SA" smtClean="0"/>
              <a:t>2/6/1434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43578-DFF0-4F64-8570-48A7FC052F8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97673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1E389-FC8A-4A8D-AF4F-FAD6DC008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B98F-80B7-4D53-8F3D-1933B40FEF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3534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1E389-FC8A-4A8D-AF4F-FAD6DC008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B98F-80B7-4D53-8F3D-1933B40FEF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387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1E389-FC8A-4A8D-AF4F-FAD6DC008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B98F-80B7-4D53-8F3D-1933B40FEF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0737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1E389-FC8A-4A8D-AF4F-FAD6DC008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B98F-80B7-4D53-8F3D-1933B40FEF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9950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1E389-FC8A-4A8D-AF4F-FAD6DC008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B98F-80B7-4D53-8F3D-1933B40FEF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9815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1E389-FC8A-4A8D-AF4F-FAD6DC008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B98F-80B7-4D53-8F3D-1933B40FEF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3316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1E389-FC8A-4A8D-AF4F-FAD6DC008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B98F-80B7-4D53-8F3D-1933B40FEF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9861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1E389-FC8A-4A8D-AF4F-FAD6DC008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B98F-80B7-4D53-8F3D-1933B40FEF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9134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1E389-FC8A-4A8D-AF4F-FAD6DC008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B98F-80B7-4D53-8F3D-1933B40FEF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7679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1E389-FC8A-4A8D-AF4F-FAD6DC008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B98F-80B7-4D53-8F3D-1933B40FEF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547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756E7-3150-4A9D-A9F9-701CB9BBB671}" type="datetimeFigureOut">
              <a:rPr lang="ar-SA" smtClean="0"/>
              <a:t>2/6/1434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43578-DFF0-4F64-8570-48A7FC052F8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766014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1E389-FC8A-4A8D-AF4F-FAD6DC008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B98F-80B7-4D53-8F3D-1933B40FEF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1493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1E389-FC8A-4A8D-AF4F-FAD6DC008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B98F-80B7-4D53-8F3D-1933B40FEF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4434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1E389-FC8A-4A8D-AF4F-FAD6DC008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B98F-80B7-4D53-8F3D-1933B40FEF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4385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1E389-FC8A-4A8D-AF4F-FAD6DC008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B98F-80B7-4D53-8F3D-1933B40FEF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0433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1E389-FC8A-4A8D-AF4F-FAD6DC008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B98F-80B7-4D53-8F3D-1933B40FEF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8153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1E389-FC8A-4A8D-AF4F-FAD6DC008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B98F-80B7-4D53-8F3D-1933B40FEF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2515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1E389-FC8A-4A8D-AF4F-FAD6DC008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B98F-80B7-4D53-8F3D-1933B40FEF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1741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1E389-FC8A-4A8D-AF4F-FAD6DC008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B98F-80B7-4D53-8F3D-1933B40FEF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3457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1E389-FC8A-4A8D-AF4F-FAD6DC008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B98F-80B7-4D53-8F3D-1933B40FEF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7183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1E389-FC8A-4A8D-AF4F-FAD6DC008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B98F-80B7-4D53-8F3D-1933B40FEF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827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756E7-3150-4A9D-A9F9-701CB9BBB671}" type="datetimeFigureOut">
              <a:rPr lang="ar-SA" smtClean="0"/>
              <a:t>2/6/1434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43578-DFF0-4F64-8570-48A7FC052F8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398978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1E389-FC8A-4A8D-AF4F-FAD6DC008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B98F-80B7-4D53-8F3D-1933B40FEF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4763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1E389-FC8A-4A8D-AF4F-FAD6DC008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B98F-80B7-4D53-8F3D-1933B40FEF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1573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1E389-FC8A-4A8D-AF4F-FAD6DC008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B98F-80B7-4D53-8F3D-1933B40FEF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4381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1E389-FC8A-4A8D-AF4F-FAD6DC008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B98F-80B7-4D53-8F3D-1933B40FEF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3685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1E389-FC8A-4A8D-AF4F-FAD6DC008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B98F-80B7-4D53-8F3D-1933B40FEF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8924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1E389-FC8A-4A8D-AF4F-FAD6DC008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B98F-80B7-4D53-8F3D-1933B40FEF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45490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1E389-FC8A-4A8D-AF4F-FAD6DC008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B98F-80B7-4D53-8F3D-1933B40FEF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1202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1E389-FC8A-4A8D-AF4F-FAD6DC008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B98F-80B7-4D53-8F3D-1933B40FEF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20880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1E389-FC8A-4A8D-AF4F-FAD6DC008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B98F-80B7-4D53-8F3D-1933B40FEF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99331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1E389-FC8A-4A8D-AF4F-FAD6DC008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B98F-80B7-4D53-8F3D-1933B40FEF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318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756E7-3150-4A9D-A9F9-701CB9BBB671}" type="datetimeFigureOut">
              <a:rPr lang="ar-SA" smtClean="0"/>
              <a:t>2/6/1434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43578-DFF0-4F64-8570-48A7FC052F8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7712353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1E389-FC8A-4A8D-AF4F-FAD6DC008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B98F-80B7-4D53-8F3D-1933B40FEF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88390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1E389-FC8A-4A8D-AF4F-FAD6DC008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B98F-80B7-4D53-8F3D-1933B40FEF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1588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1E389-FC8A-4A8D-AF4F-FAD6DC008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B98F-80B7-4D53-8F3D-1933B40FEF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89407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1E389-FC8A-4A8D-AF4F-FAD6DC008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B98F-80B7-4D53-8F3D-1933B40FEF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74168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1E389-FC8A-4A8D-AF4F-FAD6DC008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B98F-80B7-4D53-8F3D-1933B40FEF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09324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1E389-FC8A-4A8D-AF4F-FAD6DC008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B98F-80B7-4D53-8F3D-1933B40FEF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0168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1E389-FC8A-4A8D-AF4F-FAD6DC008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B98F-80B7-4D53-8F3D-1933B40FEF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59660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1E389-FC8A-4A8D-AF4F-FAD6DC008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B98F-80B7-4D53-8F3D-1933B40FEF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87640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1E389-FC8A-4A8D-AF4F-FAD6DC008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B98F-80B7-4D53-8F3D-1933B40FEF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50281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1E389-FC8A-4A8D-AF4F-FAD6DC008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B98F-80B7-4D53-8F3D-1933B40FEF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7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756E7-3150-4A9D-A9F9-701CB9BBB671}" type="datetimeFigureOut">
              <a:rPr lang="ar-SA" smtClean="0"/>
              <a:t>2/6/1434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43578-DFF0-4F64-8570-48A7FC052F8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4650184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1E389-FC8A-4A8D-AF4F-FAD6DC008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B98F-80B7-4D53-8F3D-1933B40FEF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23404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1E389-FC8A-4A8D-AF4F-FAD6DC008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B98F-80B7-4D53-8F3D-1933B40FEF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5561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1E389-FC8A-4A8D-AF4F-FAD6DC008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B98F-80B7-4D53-8F3D-1933B40FEF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72134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1E389-FC8A-4A8D-AF4F-FAD6DC008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B98F-80B7-4D53-8F3D-1933B40FEF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33867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1E389-FC8A-4A8D-AF4F-FAD6DC008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B98F-80B7-4D53-8F3D-1933B40FEF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66299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1E389-FC8A-4A8D-AF4F-FAD6DC008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B98F-80B7-4D53-8F3D-1933B40FEF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72855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1E389-FC8A-4A8D-AF4F-FAD6DC008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B98F-80B7-4D53-8F3D-1933B40FEF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35145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1E389-FC8A-4A8D-AF4F-FAD6DC008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B98F-80B7-4D53-8F3D-1933B40FEF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01422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327CC-E9F9-4BB3-ABFD-9F1A5BC710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ACD40-2BE0-4169-80D0-7DE08D8A3E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38581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327CC-E9F9-4BB3-ABFD-9F1A5BC710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ACD40-2BE0-4169-80D0-7DE08D8A3E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936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756E7-3150-4A9D-A9F9-701CB9BBB671}" type="datetimeFigureOut">
              <a:rPr lang="ar-SA" smtClean="0"/>
              <a:t>2/6/1434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43578-DFF0-4F64-8570-48A7FC052F8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349149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327CC-E9F9-4BB3-ABFD-9F1A5BC710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ACD40-2BE0-4169-80D0-7DE08D8A3E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5106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327CC-E9F9-4BB3-ABFD-9F1A5BC710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ACD40-2BE0-4169-80D0-7DE08D8A3E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71114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327CC-E9F9-4BB3-ABFD-9F1A5BC710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ACD40-2BE0-4169-80D0-7DE08D8A3E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75528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327CC-E9F9-4BB3-ABFD-9F1A5BC710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ACD40-2BE0-4169-80D0-7DE08D8A3E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68697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327CC-E9F9-4BB3-ABFD-9F1A5BC710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ACD40-2BE0-4169-80D0-7DE08D8A3E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61571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327CC-E9F9-4BB3-ABFD-9F1A5BC710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ACD40-2BE0-4169-80D0-7DE08D8A3E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48788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327CC-E9F9-4BB3-ABFD-9F1A5BC710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ACD40-2BE0-4169-80D0-7DE08D8A3E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8359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327CC-E9F9-4BB3-ABFD-9F1A5BC710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ACD40-2BE0-4169-80D0-7DE08D8A3E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38008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327CC-E9F9-4BB3-ABFD-9F1A5BC710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ACD40-2BE0-4169-80D0-7DE08D8A3E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40503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327CC-E9F9-4BB3-ABFD-9F1A5BC710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ACD40-2BE0-4169-80D0-7DE08D8A3E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213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756E7-3150-4A9D-A9F9-701CB9BBB671}" type="datetimeFigureOut">
              <a:rPr lang="ar-SA" smtClean="0"/>
              <a:t>2/6/1434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43578-DFF0-4F64-8570-48A7FC052F8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4469242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327CC-E9F9-4BB3-ABFD-9F1A5BC710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ACD40-2BE0-4169-80D0-7DE08D8A3E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30720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327CC-E9F9-4BB3-ABFD-9F1A5BC710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ACD40-2BE0-4169-80D0-7DE08D8A3E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56196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327CC-E9F9-4BB3-ABFD-9F1A5BC710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ACD40-2BE0-4169-80D0-7DE08D8A3E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00785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327CC-E9F9-4BB3-ABFD-9F1A5BC710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ACD40-2BE0-4169-80D0-7DE08D8A3E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688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327CC-E9F9-4BB3-ABFD-9F1A5BC710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ACD40-2BE0-4169-80D0-7DE08D8A3E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49605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327CC-E9F9-4BB3-ABFD-9F1A5BC710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ACD40-2BE0-4169-80D0-7DE08D8A3E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73268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327CC-E9F9-4BB3-ABFD-9F1A5BC710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ACD40-2BE0-4169-80D0-7DE08D8A3E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0646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327CC-E9F9-4BB3-ABFD-9F1A5BC710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ACD40-2BE0-4169-80D0-7DE08D8A3E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02968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327CC-E9F9-4BB3-ABFD-9F1A5BC710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ACD40-2BE0-4169-80D0-7DE08D8A3E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87536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327CC-E9F9-4BB3-ABFD-9F1A5BC710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ACD40-2BE0-4169-80D0-7DE08D8A3E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169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2756E7-3150-4A9D-A9F9-701CB9BBB671}" type="datetimeFigureOut">
              <a:rPr lang="ar-SA" smtClean="0"/>
              <a:t>2/6/1434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43578-DFF0-4F64-8570-48A7FC052F8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96367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681E389-FC8A-4A8D-AF4F-FAD6DC008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4/12/2013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A2F4B98F-80B7-4D53-8F3D-1933B40FEF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783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681E389-FC8A-4A8D-AF4F-FAD6DC008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4/12/2013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A2F4B98F-80B7-4D53-8F3D-1933B40FEF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431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681E389-FC8A-4A8D-AF4F-FAD6DC008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4/12/2013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A2F4B98F-80B7-4D53-8F3D-1933B40FEF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484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681E389-FC8A-4A8D-AF4F-FAD6DC008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4/12/2013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A2F4B98F-80B7-4D53-8F3D-1933B40FEF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05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681E389-FC8A-4A8D-AF4F-FAD6DC008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4/12/2013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A2F4B98F-80B7-4D53-8F3D-1933B40FEF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141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681E389-FC8A-4A8D-AF4F-FAD6DC008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4/12/2013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A2F4B98F-80B7-4D53-8F3D-1933B40FEF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530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C5E327CC-E9F9-4BB3-ABFD-9F1A5BC710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4/12/2013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3FACD40-2BE0-4169-80D0-7DE08D8A3E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6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C5E327CC-E9F9-4BB3-ABFD-9F1A5BC710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4/12/2013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3FACD40-2BE0-4169-80D0-7DE08D8A3E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953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9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arriorfitnessworld.com/images/triceps.jpg" TargetMode="External"/><Relationship Id="rId3" Type="http://schemas.openxmlformats.org/officeDocument/2006/relationships/image" Target="../media/image31.jpeg"/><Relationship Id="rId7" Type="http://schemas.openxmlformats.org/officeDocument/2006/relationships/hyperlink" Target="http://www.robotclothes.com/insideout/archives/pronatorteres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://www.blissfulhat.com/healinghands/images/buttons/Extensors.jpg" TargetMode="External"/><Relationship Id="rId5" Type="http://schemas.openxmlformats.org/officeDocument/2006/relationships/hyperlink" Target="http://www.monsterbars.com/monster_bars005008.jpg" TargetMode="External"/><Relationship Id="rId4" Type="http://schemas.openxmlformats.org/officeDocument/2006/relationships/image" Target="../media/image32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6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Muscles of the forearm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</a:rPr>
              <a:t>Posterior compartment</a:t>
            </a:r>
            <a:endParaRPr lang="ar-SA" sz="4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117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4267200" cy="13716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l"/>
            <a:r>
              <a:rPr lang="en-US" b="1"/>
              <a:t>Extensor Carpi Radialis Brevis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37338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>
                <a:solidFill>
                  <a:schemeClr val="hlink"/>
                </a:solidFill>
              </a:rPr>
              <a:t>Action</a:t>
            </a:r>
            <a:r>
              <a:rPr lang="en-US">
                <a:solidFill>
                  <a:schemeClr val="hlink"/>
                </a:solidFill>
              </a:rPr>
              <a:t>:</a:t>
            </a:r>
          </a:p>
          <a:p>
            <a:pPr lvl="1">
              <a:lnSpc>
                <a:spcPct val="90000"/>
              </a:lnSpc>
            </a:pPr>
            <a:r>
              <a:rPr lang="en-US"/>
              <a:t>Extension of wrist</a:t>
            </a:r>
          </a:p>
          <a:p>
            <a:pPr lvl="1">
              <a:lnSpc>
                <a:spcPct val="90000"/>
              </a:lnSpc>
            </a:pPr>
            <a:r>
              <a:rPr lang="en-US"/>
              <a:t>Abduction of wrist</a:t>
            </a:r>
          </a:p>
          <a:p>
            <a:pPr lvl="1">
              <a:lnSpc>
                <a:spcPct val="90000"/>
              </a:lnSpc>
            </a:pPr>
            <a:r>
              <a:rPr lang="en-US"/>
              <a:t>Weak extension of elbow</a:t>
            </a:r>
          </a:p>
          <a:p>
            <a:pPr lvl="1"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 b="1">
                <a:solidFill>
                  <a:srgbClr val="FF33CC"/>
                </a:solidFill>
              </a:rPr>
              <a:t>Innervation</a:t>
            </a:r>
            <a:r>
              <a:rPr lang="en-US">
                <a:solidFill>
                  <a:srgbClr val="FF33CC"/>
                </a:solidFill>
              </a:rPr>
              <a:t>:</a:t>
            </a:r>
          </a:p>
          <a:p>
            <a:pPr lvl="1">
              <a:lnSpc>
                <a:spcPct val="90000"/>
              </a:lnSpc>
            </a:pPr>
            <a:r>
              <a:rPr lang="en-US"/>
              <a:t>Radial nerve (C6,7)</a:t>
            </a:r>
          </a:p>
        </p:txBody>
      </p:sp>
      <p:pic>
        <p:nvPicPr>
          <p:cNvPr id="44036" name="Picture 4" descr="E:\Kine\msclsfrmextnsrcrprdlsbrv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0"/>
            <a:ext cx="4953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7680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4191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rgbClr val="0070C0"/>
                </a:solidFill>
              </a:rPr>
              <a:t>Extensor </a:t>
            </a:r>
            <a:r>
              <a:rPr lang="en-US" b="1" dirty="0" err="1">
                <a:solidFill>
                  <a:srgbClr val="0070C0"/>
                </a:solidFill>
              </a:rPr>
              <a:t>Digitorum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4572000" cy="4876800"/>
          </a:xfrm>
        </p:spPr>
        <p:txBody>
          <a:bodyPr/>
          <a:lstStyle/>
          <a:p>
            <a:r>
              <a:rPr lang="en-US" b="1"/>
              <a:t>Origin</a:t>
            </a:r>
            <a:r>
              <a:rPr lang="en-US"/>
              <a:t>:</a:t>
            </a:r>
          </a:p>
          <a:p>
            <a:pPr lvl="1"/>
            <a:r>
              <a:rPr lang="en-US"/>
              <a:t>Lateral epicondyle of humerus</a:t>
            </a:r>
          </a:p>
          <a:p>
            <a:endParaRPr lang="en-US"/>
          </a:p>
          <a:p>
            <a:r>
              <a:rPr lang="en-US" b="1">
                <a:solidFill>
                  <a:srgbClr val="FF6600"/>
                </a:solidFill>
              </a:rPr>
              <a:t>Insertion</a:t>
            </a:r>
            <a:r>
              <a:rPr lang="en-US">
                <a:solidFill>
                  <a:srgbClr val="FF6600"/>
                </a:solidFill>
              </a:rPr>
              <a:t>:</a:t>
            </a:r>
          </a:p>
          <a:p>
            <a:pPr lvl="1"/>
            <a:r>
              <a:rPr lang="en-US"/>
              <a:t>4 tendons to bases of middle &amp; distal phalanges of the 4 fingers</a:t>
            </a:r>
          </a:p>
        </p:txBody>
      </p:sp>
      <p:pic>
        <p:nvPicPr>
          <p:cNvPr id="66566" name="Picture 6" descr="E:\Kine\frmmsclspics\oiwrstextnsrdgtr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0"/>
            <a:ext cx="2362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7" name="Line 7"/>
          <p:cNvSpPr>
            <a:spLocks noChangeShapeType="1"/>
          </p:cNvSpPr>
          <p:nvPr/>
        </p:nvSpPr>
        <p:spPr bwMode="auto">
          <a:xfrm flipV="1">
            <a:off x="4191000" y="1600200"/>
            <a:ext cx="388620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ar-SA"/>
          </a:p>
        </p:txBody>
      </p:sp>
      <p:sp>
        <p:nvSpPr>
          <p:cNvPr id="66568" name="Line 8"/>
          <p:cNvSpPr>
            <a:spLocks noChangeShapeType="1"/>
          </p:cNvSpPr>
          <p:nvPr/>
        </p:nvSpPr>
        <p:spPr bwMode="auto">
          <a:xfrm>
            <a:off x="3810000" y="5715000"/>
            <a:ext cx="31242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ar-SA"/>
          </a:p>
        </p:txBody>
      </p:sp>
      <p:sp>
        <p:nvSpPr>
          <p:cNvPr id="66569" name="Line 9"/>
          <p:cNvSpPr>
            <a:spLocks noChangeShapeType="1"/>
          </p:cNvSpPr>
          <p:nvPr/>
        </p:nvSpPr>
        <p:spPr bwMode="auto">
          <a:xfrm flipV="1">
            <a:off x="6934200" y="5638800"/>
            <a:ext cx="381000" cy="76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ar-SA"/>
          </a:p>
        </p:txBody>
      </p:sp>
      <p:sp>
        <p:nvSpPr>
          <p:cNvPr id="66570" name="Line 10"/>
          <p:cNvSpPr>
            <a:spLocks noChangeShapeType="1"/>
          </p:cNvSpPr>
          <p:nvPr/>
        </p:nvSpPr>
        <p:spPr bwMode="auto">
          <a:xfrm>
            <a:off x="6934200" y="5715000"/>
            <a:ext cx="53340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ar-SA"/>
          </a:p>
        </p:txBody>
      </p:sp>
      <p:sp>
        <p:nvSpPr>
          <p:cNvPr id="66571" name="Line 11"/>
          <p:cNvSpPr>
            <a:spLocks noChangeShapeType="1"/>
          </p:cNvSpPr>
          <p:nvPr/>
        </p:nvSpPr>
        <p:spPr bwMode="auto">
          <a:xfrm>
            <a:off x="6934200" y="5715000"/>
            <a:ext cx="762000" cy="685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ar-SA"/>
          </a:p>
        </p:txBody>
      </p:sp>
      <p:sp>
        <p:nvSpPr>
          <p:cNvPr id="66572" name="Line 12"/>
          <p:cNvSpPr>
            <a:spLocks noChangeShapeType="1"/>
          </p:cNvSpPr>
          <p:nvPr/>
        </p:nvSpPr>
        <p:spPr bwMode="auto">
          <a:xfrm>
            <a:off x="7010400" y="5715000"/>
            <a:ext cx="1066800" cy="228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25124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3387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4191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/>
              <a:t>Extensor Digitorum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4572000" cy="4876800"/>
          </a:xfrm>
        </p:spPr>
        <p:txBody>
          <a:bodyPr/>
          <a:lstStyle/>
          <a:p>
            <a:r>
              <a:rPr lang="en-US" b="1">
                <a:solidFill>
                  <a:schemeClr val="hlink"/>
                </a:solidFill>
              </a:rPr>
              <a:t>Action</a:t>
            </a:r>
            <a:r>
              <a:rPr lang="en-US">
                <a:solidFill>
                  <a:schemeClr val="hlink"/>
                </a:solidFill>
              </a:rPr>
              <a:t>:</a:t>
            </a:r>
          </a:p>
          <a:p>
            <a:pPr lvl="1"/>
            <a:r>
              <a:rPr lang="en-US"/>
              <a:t>Extension of 2</a:t>
            </a:r>
            <a:r>
              <a:rPr lang="en-US" baseline="30000"/>
              <a:t>nd</a:t>
            </a:r>
            <a:r>
              <a:rPr lang="en-US"/>
              <a:t>, 3</a:t>
            </a:r>
            <a:r>
              <a:rPr lang="en-US" baseline="30000"/>
              <a:t>rd</a:t>
            </a:r>
            <a:r>
              <a:rPr lang="en-US"/>
              <a:t>, 4</a:t>
            </a:r>
            <a:r>
              <a:rPr lang="en-US" baseline="30000"/>
              <a:t>th</a:t>
            </a:r>
            <a:r>
              <a:rPr lang="en-US"/>
              <a:t>, 5</a:t>
            </a:r>
            <a:r>
              <a:rPr lang="en-US" baseline="30000"/>
              <a:t>th</a:t>
            </a:r>
            <a:r>
              <a:rPr lang="en-US"/>
              <a:t> phalanges</a:t>
            </a:r>
          </a:p>
          <a:p>
            <a:pPr lvl="1"/>
            <a:r>
              <a:rPr lang="en-US"/>
              <a:t>Extension of wrist</a:t>
            </a:r>
          </a:p>
          <a:p>
            <a:pPr lvl="1"/>
            <a:r>
              <a:rPr lang="en-US"/>
              <a:t>Weak extension of wrist</a:t>
            </a:r>
          </a:p>
          <a:p>
            <a:r>
              <a:rPr lang="en-US" b="1">
                <a:solidFill>
                  <a:srgbClr val="FF33CC"/>
                </a:solidFill>
              </a:rPr>
              <a:t>Innervation</a:t>
            </a:r>
            <a:r>
              <a:rPr lang="en-US">
                <a:solidFill>
                  <a:srgbClr val="FF33CC"/>
                </a:solidFill>
              </a:rPr>
              <a:t>:</a:t>
            </a:r>
          </a:p>
          <a:p>
            <a:pPr lvl="1"/>
            <a:r>
              <a:rPr lang="en-US"/>
              <a:t>Radial nerve (C6,7,8)</a:t>
            </a:r>
          </a:p>
        </p:txBody>
      </p:sp>
      <p:pic>
        <p:nvPicPr>
          <p:cNvPr id="67588" name="Picture 4" descr="E:\Kine\frmmsclspics\msclwrstextnsrdgtr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900" y="0"/>
            <a:ext cx="23241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0987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4191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rgbClr val="0070C0"/>
                </a:solidFill>
              </a:rPr>
              <a:t>Extensor </a:t>
            </a:r>
            <a:r>
              <a:rPr lang="en-US" b="1" dirty="0" err="1">
                <a:solidFill>
                  <a:srgbClr val="0070C0"/>
                </a:solidFill>
              </a:rPr>
              <a:t>Digiti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Minimi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4114800" cy="4876800"/>
          </a:xfrm>
        </p:spPr>
        <p:txBody>
          <a:bodyPr/>
          <a:lstStyle/>
          <a:p>
            <a:r>
              <a:rPr lang="en-US" b="1"/>
              <a:t>Origin</a:t>
            </a:r>
            <a:r>
              <a:rPr lang="en-US"/>
              <a:t>:</a:t>
            </a:r>
          </a:p>
          <a:p>
            <a:pPr lvl="1"/>
            <a:r>
              <a:rPr lang="en-US"/>
              <a:t>Lateral epicondyle of humerus</a:t>
            </a:r>
          </a:p>
          <a:p>
            <a:endParaRPr lang="en-US"/>
          </a:p>
          <a:p>
            <a:r>
              <a:rPr lang="en-US" b="1">
                <a:solidFill>
                  <a:srgbClr val="FF6600"/>
                </a:solidFill>
              </a:rPr>
              <a:t>Insertion</a:t>
            </a:r>
            <a:r>
              <a:rPr lang="en-US">
                <a:solidFill>
                  <a:srgbClr val="FF6600"/>
                </a:solidFill>
              </a:rPr>
              <a:t>:</a:t>
            </a:r>
          </a:p>
          <a:p>
            <a:pPr lvl="1"/>
            <a:r>
              <a:rPr lang="en-US"/>
              <a:t>Base of middle &amp; distal phalanxes of 5</a:t>
            </a:r>
            <a:r>
              <a:rPr lang="en-US" baseline="30000"/>
              <a:t>th</a:t>
            </a:r>
            <a:r>
              <a:rPr lang="en-US"/>
              <a:t> phalange (dorsal surface)</a:t>
            </a:r>
          </a:p>
        </p:txBody>
      </p:sp>
      <p:pic>
        <p:nvPicPr>
          <p:cNvPr id="76806" name="Picture 6" descr="E:\Kine\frmmsclspics\oiwrstextnsrdgtmn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488" y="0"/>
            <a:ext cx="3211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807" name="Line 7"/>
          <p:cNvSpPr>
            <a:spLocks noChangeShapeType="1"/>
          </p:cNvSpPr>
          <p:nvPr/>
        </p:nvSpPr>
        <p:spPr bwMode="auto">
          <a:xfrm flipV="1">
            <a:off x="3733800" y="685800"/>
            <a:ext cx="3200400" cy="2209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ar-SA"/>
          </a:p>
        </p:txBody>
      </p:sp>
      <p:sp>
        <p:nvSpPr>
          <p:cNvPr id="76808" name="Line 8"/>
          <p:cNvSpPr>
            <a:spLocks noChangeShapeType="1"/>
          </p:cNvSpPr>
          <p:nvPr/>
        </p:nvSpPr>
        <p:spPr bwMode="auto">
          <a:xfrm>
            <a:off x="3810000" y="5257800"/>
            <a:ext cx="3352800" cy="457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31298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4191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/>
              <a:t>Extensor Digiti Minimi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4572000" cy="4876800"/>
          </a:xfrm>
        </p:spPr>
        <p:txBody>
          <a:bodyPr/>
          <a:lstStyle/>
          <a:p>
            <a:r>
              <a:rPr lang="en-US" b="1">
                <a:solidFill>
                  <a:schemeClr val="hlink"/>
                </a:solidFill>
              </a:rPr>
              <a:t>Action</a:t>
            </a:r>
            <a:r>
              <a:rPr lang="en-US">
                <a:solidFill>
                  <a:schemeClr val="hlink"/>
                </a:solidFill>
              </a:rPr>
              <a:t>:</a:t>
            </a:r>
          </a:p>
          <a:p>
            <a:pPr lvl="1"/>
            <a:r>
              <a:rPr lang="en-US"/>
              <a:t>Extension of little finger</a:t>
            </a:r>
          </a:p>
          <a:p>
            <a:pPr lvl="1"/>
            <a:r>
              <a:rPr lang="en-US"/>
              <a:t>Weak wrist extension</a:t>
            </a:r>
          </a:p>
          <a:p>
            <a:endParaRPr lang="en-US"/>
          </a:p>
          <a:p>
            <a:r>
              <a:rPr lang="en-US" b="1">
                <a:solidFill>
                  <a:srgbClr val="FF33CC"/>
                </a:solidFill>
              </a:rPr>
              <a:t>Innervation</a:t>
            </a:r>
            <a:r>
              <a:rPr lang="en-US">
                <a:solidFill>
                  <a:srgbClr val="FF33CC"/>
                </a:solidFill>
              </a:rPr>
              <a:t>:</a:t>
            </a:r>
          </a:p>
          <a:p>
            <a:pPr lvl="1"/>
            <a:r>
              <a:rPr lang="en-US"/>
              <a:t>Radial nerve (C6,7,8)</a:t>
            </a:r>
          </a:p>
        </p:txBody>
      </p:sp>
      <p:pic>
        <p:nvPicPr>
          <p:cNvPr id="77828" name="Picture 4" descr="E:\Kine\frmmsclspics\msclwrstextnsrdgtmn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038" y="0"/>
            <a:ext cx="31289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347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4191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rgbClr val="0070C0"/>
                </a:solidFill>
              </a:rPr>
              <a:t>Extensor Carpi </a:t>
            </a:r>
            <a:r>
              <a:rPr lang="en-US" b="1" dirty="0" err="1">
                <a:solidFill>
                  <a:srgbClr val="0070C0"/>
                </a:solidFill>
              </a:rPr>
              <a:t>Ulnaris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3810000" cy="4876800"/>
          </a:xfrm>
        </p:spPr>
        <p:txBody>
          <a:bodyPr/>
          <a:lstStyle/>
          <a:p>
            <a:r>
              <a:rPr lang="en-US" b="1" dirty="0"/>
              <a:t>Origin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Lateral epicondyle of </a:t>
            </a:r>
            <a:r>
              <a:rPr lang="en-US" dirty="0" err="1"/>
              <a:t>humerus</a:t>
            </a:r>
            <a:endParaRPr lang="en-US" dirty="0"/>
          </a:p>
          <a:p>
            <a:endParaRPr lang="en-US" dirty="0"/>
          </a:p>
          <a:p>
            <a:r>
              <a:rPr lang="en-US" b="1" dirty="0">
                <a:solidFill>
                  <a:srgbClr val="FF6600"/>
                </a:solidFill>
              </a:rPr>
              <a:t>Insertion</a:t>
            </a:r>
            <a:r>
              <a:rPr lang="en-US" dirty="0">
                <a:solidFill>
                  <a:srgbClr val="FF6600"/>
                </a:solidFill>
              </a:rPr>
              <a:t>:</a:t>
            </a:r>
          </a:p>
          <a:p>
            <a:pPr lvl="1"/>
            <a:r>
              <a:rPr lang="en-US" dirty="0"/>
              <a:t>Base of 5</a:t>
            </a:r>
            <a:r>
              <a:rPr lang="en-US" baseline="30000" dirty="0"/>
              <a:t>th</a:t>
            </a:r>
            <a:r>
              <a:rPr lang="en-US" dirty="0"/>
              <a:t> metacarpal (dorsal side)</a:t>
            </a:r>
          </a:p>
        </p:txBody>
      </p:sp>
      <p:pic>
        <p:nvPicPr>
          <p:cNvPr id="41988" name="Picture 4" descr="E:\Kine\msclsfrmextnsrcrpulnr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0"/>
            <a:ext cx="2362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9" name="Line 5"/>
          <p:cNvSpPr>
            <a:spLocks noChangeShapeType="1"/>
          </p:cNvSpPr>
          <p:nvPr/>
        </p:nvSpPr>
        <p:spPr bwMode="auto">
          <a:xfrm>
            <a:off x="3429000" y="3048000"/>
            <a:ext cx="44196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ar-SA"/>
          </a:p>
        </p:txBody>
      </p:sp>
      <p:sp>
        <p:nvSpPr>
          <p:cNvPr id="41991" name="Line 7"/>
          <p:cNvSpPr>
            <a:spLocks noChangeShapeType="1"/>
          </p:cNvSpPr>
          <p:nvPr/>
        </p:nvSpPr>
        <p:spPr bwMode="auto">
          <a:xfrm flipV="1">
            <a:off x="3635896" y="5334000"/>
            <a:ext cx="3907904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814332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4191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/>
              <a:t>Extensor Carpi Ulnaris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3810000" cy="4876800"/>
          </a:xfrm>
        </p:spPr>
        <p:txBody>
          <a:bodyPr/>
          <a:lstStyle/>
          <a:p>
            <a:r>
              <a:rPr lang="en-US" b="1">
                <a:solidFill>
                  <a:schemeClr val="hlink"/>
                </a:solidFill>
              </a:rPr>
              <a:t>Action</a:t>
            </a:r>
            <a:r>
              <a:rPr lang="en-US">
                <a:solidFill>
                  <a:schemeClr val="hlink"/>
                </a:solidFill>
              </a:rPr>
              <a:t>:</a:t>
            </a:r>
          </a:p>
          <a:p>
            <a:pPr lvl="1"/>
            <a:r>
              <a:rPr lang="en-US"/>
              <a:t>Extension of wrist</a:t>
            </a:r>
          </a:p>
          <a:p>
            <a:pPr lvl="1"/>
            <a:r>
              <a:rPr lang="en-US"/>
              <a:t>Adduction of wrist</a:t>
            </a:r>
          </a:p>
          <a:p>
            <a:pPr lvl="1"/>
            <a:r>
              <a:rPr lang="en-US"/>
              <a:t>Weak extension of elbow</a:t>
            </a:r>
          </a:p>
          <a:p>
            <a:r>
              <a:rPr lang="en-US" b="1">
                <a:solidFill>
                  <a:srgbClr val="FF33CC"/>
                </a:solidFill>
              </a:rPr>
              <a:t>Innervation</a:t>
            </a:r>
            <a:r>
              <a:rPr lang="en-US">
                <a:solidFill>
                  <a:srgbClr val="FF33CC"/>
                </a:solidFill>
              </a:rPr>
              <a:t>:</a:t>
            </a:r>
          </a:p>
          <a:p>
            <a:pPr lvl="1"/>
            <a:r>
              <a:rPr lang="en-US"/>
              <a:t>Radial nerve (C6,7,8)</a:t>
            </a:r>
          </a:p>
        </p:txBody>
      </p:sp>
      <p:pic>
        <p:nvPicPr>
          <p:cNvPr id="53255" name="Picture 7" descr="E:\Kine\msclsfrmextnsrcrpuln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0"/>
            <a:ext cx="4114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0875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>
                <a:solidFill>
                  <a:srgbClr val="0070C0"/>
                </a:solidFill>
              </a:rPr>
              <a:t>Anconeus</a:t>
            </a:r>
            <a:endParaRPr lang="ar-SA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217" y="1196752"/>
            <a:ext cx="6552728" cy="4525963"/>
          </a:xfrm>
        </p:spPr>
        <p:txBody>
          <a:bodyPr>
            <a:noAutofit/>
          </a:bodyPr>
          <a:lstStyle/>
          <a:p>
            <a:r>
              <a:rPr lang="en-US" u="sng" dirty="0" smtClean="0"/>
              <a:t>Origin</a:t>
            </a:r>
            <a:r>
              <a:rPr lang="en-US" dirty="0" smtClean="0"/>
              <a:t>: </a:t>
            </a:r>
          </a:p>
          <a:p>
            <a:pPr marL="0" indent="0">
              <a:buNone/>
            </a:pPr>
            <a:r>
              <a:rPr lang="en-US" dirty="0" smtClean="0"/>
              <a:t>origin </a:t>
            </a:r>
            <a:r>
              <a:rPr lang="en-US" dirty="0"/>
              <a:t>from lateral epicondyle of </a:t>
            </a:r>
            <a:r>
              <a:rPr lang="en-US" dirty="0" err="1"/>
              <a:t>humerus</a:t>
            </a:r>
            <a:r>
              <a:rPr lang="en-US" dirty="0"/>
              <a:t>; </a:t>
            </a:r>
            <a:endParaRPr lang="en-US" dirty="0" smtClean="0"/>
          </a:p>
          <a:p>
            <a:r>
              <a:rPr lang="en-US" u="sng" dirty="0" smtClean="0"/>
              <a:t>Insertion</a:t>
            </a:r>
            <a:r>
              <a:rPr lang="en-US" dirty="0" smtClean="0"/>
              <a:t> :</a:t>
            </a:r>
          </a:p>
          <a:p>
            <a:pPr marL="0" indent="0">
              <a:buNone/>
            </a:pPr>
            <a:r>
              <a:rPr lang="en-US" dirty="0" smtClean="0"/>
              <a:t>At </a:t>
            </a:r>
            <a:r>
              <a:rPr lang="en-US" dirty="0" err="1"/>
              <a:t>posterolateral</a:t>
            </a:r>
            <a:r>
              <a:rPr lang="en-US" dirty="0"/>
              <a:t> surface of olecranon process of ulna</a:t>
            </a:r>
          </a:p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u="sng" dirty="0" smtClean="0"/>
              <a:t>Action</a:t>
            </a:r>
            <a:r>
              <a:rPr lang="en-US" dirty="0" smtClean="0"/>
              <a:t>: </a:t>
            </a:r>
          </a:p>
          <a:p>
            <a:pPr marL="0" indent="0">
              <a:buNone/>
            </a:pPr>
            <a:r>
              <a:rPr lang="en-US" dirty="0"/>
              <a:t>E</a:t>
            </a:r>
            <a:r>
              <a:rPr lang="en-US" dirty="0" smtClean="0"/>
              <a:t>xtension </a:t>
            </a:r>
            <a:r>
              <a:rPr lang="en-US" dirty="0"/>
              <a:t>of forearm at </a:t>
            </a:r>
            <a:r>
              <a:rPr lang="en-US" dirty="0" smtClean="0"/>
              <a:t>elbow</a:t>
            </a:r>
          </a:p>
          <a:p>
            <a:r>
              <a:rPr lang="en-US" u="sng" dirty="0" smtClean="0"/>
              <a:t>Nerve supply:</a:t>
            </a:r>
          </a:p>
          <a:p>
            <a:pPr marL="0" indent="0">
              <a:buNone/>
            </a:pPr>
            <a:r>
              <a:rPr lang="en-GB" dirty="0"/>
              <a:t>Radial nerve (C7, C8 and T1)</a:t>
            </a:r>
            <a:endParaRPr lang="en-US" dirty="0"/>
          </a:p>
        </p:txBody>
      </p:sp>
      <p:pic>
        <p:nvPicPr>
          <p:cNvPr id="1026" name="Picture 2" descr="http://www.rad.washington.edu/academics/academic-sections/msk/muscle-atlas/upper-body/anconeus/atlas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60648"/>
            <a:ext cx="2304256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2110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7" y="1556818"/>
            <a:ext cx="4856945" cy="5472582"/>
          </a:xfrm>
        </p:spPr>
        <p:txBody>
          <a:bodyPr>
            <a:normAutofit fontScale="92500" lnSpcReduction="10000"/>
          </a:bodyPr>
          <a:lstStyle/>
          <a:p>
            <a:r>
              <a:rPr lang="en-US" u="sng" dirty="0" smtClean="0">
                <a:solidFill>
                  <a:srgbClr val="00B050"/>
                </a:solidFill>
              </a:rPr>
              <a:t>Origin</a:t>
            </a:r>
            <a:r>
              <a:rPr lang="en-US" dirty="0" smtClean="0"/>
              <a:t>: </a:t>
            </a:r>
          </a:p>
          <a:p>
            <a:r>
              <a:rPr lang="en-US" dirty="0" smtClean="0"/>
              <a:t>from </a:t>
            </a:r>
            <a:r>
              <a:rPr lang="en-US" dirty="0"/>
              <a:t>lateral surface of olecranon</a:t>
            </a:r>
            <a:r>
              <a:rPr lang="en-US" dirty="0" smtClean="0"/>
              <a:t>,</a:t>
            </a:r>
          </a:p>
          <a:p>
            <a:r>
              <a:rPr lang="en-US" dirty="0" smtClean="0"/>
              <a:t> </a:t>
            </a:r>
            <a:r>
              <a:rPr lang="en-US" dirty="0"/>
              <a:t>lateral epicondyle &amp; </a:t>
            </a:r>
            <a:endParaRPr lang="en-US" dirty="0" smtClean="0"/>
          </a:p>
          <a:p>
            <a:r>
              <a:rPr lang="en-US" dirty="0" smtClean="0"/>
              <a:t>elbow </a:t>
            </a:r>
            <a:r>
              <a:rPr lang="en-US" dirty="0"/>
              <a:t>ligaments </a:t>
            </a:r>
            <a:endParaRPr lang="en-US" dirty="0" smtClean="0"/>
          </a:p>
          <a:p>
            <a:r>
              <a:rPr lang="en-US" u="sng" dirty="0" smtClean="0">
                <a:solidFill>
                  <a:srgbClr val="00B050"/>
                </a:solidFill>
              </a:rPr>
              <a:t>Insertion</a:t>
            </a:r>
            <a:r>
              <a:rPr lang="en-US" dirty="0" smtClean="0"/>
              <a:t>: </a:t>
            </a:r>
          </a:p>
          <a:p>
            <a:r>
              <a:rPr lang="en-US" dirty="0" smtClean="0"/>
              <a:t>posterior </a:t>
            </a:r>
            <a:r>
              <a:rPr lang="en-US" dirty="0"/>
              <a:t>and lateral surface of proximal </a:t>
            </a:r>
            <a:r>
              <a:rPr lang="en-US" baseline="30000" dirty="0"/>
              <a:t>1</a:t>
            </a:r>
            <a:r>
              <a:rPr lang="en-US" dirty="0"/>
              <a:t>/</a:t>
            </a:r>
            <a:r>
              <a:rPr lang="en-US" baseline="-25000" dirty="0"/>
              <a:t>3</a:t>
            </a:r>
            <a:r>
              <a:rPr lang="en-US" dirty="0"/>
              <a:t> of radius</a:t>
            </a:r>
          </a:p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u="sng" dirty="0">
                <a:solidFill>
                  <a:srgbClr val="00B050"/>
                </a:solidFill>
              </a:rPr>
              <a:t>A</a:t>
            </a:r>
            <a:r>
              <a:rPr lang="en-US" u="sng" dirty="0" smtClean="0">
                <a:solidFill>
                  <a:srgbClr val="00B050"/>
                </a:solidFill>
              </a:rPr>
              <a:t>ctions</a:t>
            </a:r>
            <a:r>
              <a:rPr lang="en-US" dirty="0"/>
              <a:t>: </a:t>
            </a:r>
            <a:r>
              <a:rPr lang="en-US" dirty="0" smtClean="0"/>
              <a:t>supination</a:t>
            </a:r>
          </a:p>
          <a:p>
            <a:r>
              <a:rPr lang="en-US" u="sng" dirty="0" smtClean="0">
                <a:solidFill>
                  <a:srgbClr val="00B050"/>
                </a:solidFill>
              </a:rPr>
              <a:t>Nerve Supply</a:t>
            </a:r>
            <a:r>
              <a:rPr lang="en-US" dirty="0" smtClean="0"/>
              <a:t>: Radial n.</a:t>
            </a:r>
            <a:endParaRPr lang="ar-SA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3888432" cy="764704"/>
          </a:xfrm>
          <a:solidFill>
            <a:srgbClr val="FFFFCC"/>
          </a:solidFill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Deep Group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7821" y="927999"/>
            <a:ext cx="1998497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Supinator</a:t>
            </a:r>
            <a:endParaRPr lang="ar-SA" sz="3600" dirty="0">
              <a:solidFill>
                <a:srgbClr val="0070C0"/>
              </a:solidFill>
            </a:endParaRPr>
          </a:p>
        </p:txBody>
      </p:sp>
      <p:pic>
        <p:nvPicPr>
          <p:cNvPr id="6146" name="Picture 2" descr="alt tex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404664"/>
            <a:ext cx="4386662" cy="619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37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http://homepage.smc.edu/wissmann_paul/musclepics/Ant_up_arm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55" y="1500174"/>
            <a:ext cx="7048475" cy="5286356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  <a:solidFill>
            <a:srgbClr val="FFFF99"/>
          </a:solidFill>
          <a:ln w="38100">
            <a:solidFill>
              <a:srgbClr val="FF0000"/>
            </a:solidFill>
          </a:ln>
        </p:spPr>
        <p:txBody>
          <a:bodyPr/>
          <a:lstStyle/>
          <a:p>
            <a:r>
              <a:rPr lang="en-CA" dirty="0" smtClean="0"/>
              <a:t>Post. Forearm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7358082" y="1785926"/>
            <a:ext cx="1620000" cy="4801314"/>
          </a:xfrm>
          <a:prstGeom prst="rect">
            <a:avLst/>
          </a:prstGeom>
          <a:solidFill>
            <a:srgbClr val="FFFFCC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 rtl="0"/>
            <a:r>
              <a:rPr lang="en-CA" dirty="0" smtClean="0">
                <a:solidFill>
                  <a:prstClr val="black"/>
                </a:solidFill>
              </a:rPr>
              <a:t>A:</a:t>
            </a:r>
          </a:p>
          <a:p>
            <a:pPr algn="l" rtl="0"/>
            <a:r>
              <a:rPr lang="en-CA" dirty="0" smtClean="0">
                <a:solidFill>
                  <a:prstClr val="black"/>
                </a:solidFill>
              </a:rPr>
              <a:t>Extensor </a:t>
            </a:r>
            <a:r>
              <a:rPr lang="en-CA" dirty="0" err="1" smtClean="0">
                <a:solidFill>
                  <a:prstClr val="black"/>
                </a:solidFill>
              </a:rPr>
              <a:t>Digitorum</a:t>
            </a:r>
            <a:endParaRPr lang="en-CA" dirty="0" smtClean="0">
              <a:solidFill>
                <a:prstClr val="black"/>
              </a:solidFill>
            </a:endParaRPr>
          </a:p>
          <a:p>
            <a:pPr algn="l" rtl="0"/>
            <a:r>
              <a:rPr lang="en-CA" dirty="0" smtClean="0">
                <a:solidFill>
                  <a:prstClr val="black"/>
                </a:solidFill>
              </a:rPr>
              <a:t>B:</a:t>
            </a:r>
          </a:p>
          <a:p>
            <a:pPr algn="l" rtl="0"/>
            <a:r>
              <a:rPr lang="en-CA" dirty="0" smtClean="0">
                <a:solidFill>
                  <a:prstClr val="black"/>
                </a:solidFill>
              </a:rPr>
              <a:t>Extensor Carpi </a:t>
            </a:r>
            <a:r>
              <a:rPr lang="en-CA" dirty="0" err="1" smtClean="0">
                <a:solidFill>
                  <a:prstClr val="black"/>
                </a:solidFill>
              </a:rPr>
              <a:t>Ulnaris</a:t>
            </a:r>
            <a:endParaRPr lang="en-CA" dirty="0" smtClean="0">
              <a:solidFill>
                <a:prstClr val="black"/>
              </a:solidFill>
            </a:endParaRPr>
          </a:p>
          <a:p>
            <a:pPr algn="l" rtl="0"/>
            <a:r>
              <a:rPr lang="en-CA" dirty="0" smtClean="0">
                <a:solidFill>
                  <a:prstClr val="black"/>
                </a:solidFill>
              </a:rPr>
              <a:t>C:</a:t>
            </a:r>
          </a:p>
          <a:p>
            <a:pPr algn="l" rtl="0"/>
            <a:r>
              <a:rPr lang="en-CA" dirty="0" err="1" smtClean="0">
                <a:solidFill>
                  <a:prstClr val="black"/>
                </a:solidFill>
              </a:rPr>
              <a:t>Brachio</a:t>
            </a:r>
            <a:r>
              <a:rPr lang="en-CA" dirty="0" smtClean="0">
                <a:solidFill>
                  <a:prstClr val="black"/>
                </a:solidFill>
              </a:rPr>
              <a:t> </a:t>
            </a:r>
            <a:r>
              <a:rPr lang="en-CA" dirty="0" err="1" smtClean="0">
                <a:solidFill>
                  <a:prstClr val="black"/>
                </a:solidFill>
              </a:rPr>
              <a:t>Radialis</a:t>
            </a:r>
            <a:endParaRPr lang="en-CA" dirty="0" smtClean="0">
              <a:solidFill>
                <a:prstClr val="black"/>
              </a:solidFill>
            </a:endParaRPr>
          </a:p>
          <a:p>
            <a:pPr algn="l" rtl="0"/>
            <a:r>
              <a:rPr lang="en-CA" dirty="0" smtClean="0">
                <a:solidFill>
                  <a:prstClr val="black"/>
                </a:solidFill>
              </a:rPr>
              <a:t>D:</a:t>
            </a:r>
          </a:p>
          <a:p>
            <a:pPr algn="l" rtl="0"/>
            <a:r>
              <a:rPr lang="en-CA" dirty="0" smtClean="0">
                <a:solidFill>
                  <a:prstClr val="black"/>
                </a:solidFill>
              </a:rPr>
              <a:t>Biceps </a:t>
            </a:r>
            <a:r>
              <a:rPr lang="en-CA" dirty="0" err="1" smtClean="0">
                <a:solidFill>
                  <a:prstClr val="black"/>
                </a:solidFill>
              </a:rPr>
              <a:t>Brachii</a:t>
            </a:r>
            <a:endParaRPr lang="en-CA" dirty="0" smtClean="0">
              <a:solidFill>
                <a:prstClr val="black"/>
              </a:solidFill>
            </a:endParaRPr>
          </a:p>
          <a:p>
            <a:pPr algn="l" rtl="0"/>
            <a:r>
              <a:rPr lang="en-CA" dirty="0" smtClean="0">
                <a:solidFill>
                  <a:prstClr val="black"/>
                </a:solidFill>
              </a:rPr>
              <a:t>E:</a:t>
            </a:r>
          </a:p>
          <a:p>
            <a:pPr algn="l" rtl="0"/>
            <a:r>
              <a:rPr lang="en-CA" dirty="0" smtClean="0">
                <a:solidFill>
                  <a:prstClr val="black"/>
                </a:solidFill>
              </a:rPr>
              <a:t>Triceps</a:t>
            </a:r>
          </a:p>
          <a:p>
            <a:pPr algn="l" rtl="0"/>
            <a:r>
              <a:rPr lang="en-CA" dirty="0" smtClean="0">
                <a:solidFill>
                  <a:prstClr val="black"/>
                </a:solidFill>
              </a:rPr>
              <a:t>F:</a:t>
            </a:r>
          </a:p>
          <a:p>
            <a:pPr algn="l" rtl="0"/>
            <a:r>
              <a:rPr lang="en-CA" dirty="0" smtClean="0">
                <a:solidFill>
                  <a:prstClr val="black"/>
                </a:solidFill>
              </a:rPr>
              <a:t>Extensor </a:t>
            </a:r>
            <a:r>
              <a:rPr lang="en-CA" dirty="0" err="1" smtClean="0">
                <a:solidFill>
                  <a:prstClr val="black"/>
                </a:solidFill>
              </a:rPr>
              <a:t>Retinaculum</a:t>
            </a:r>
            <a:endParaRPr lang="en-CA" dirty="0" smtClean="0">
              <a:solidFill>
                <a:prstClr val="black"/>
              </a:solidFill>
            </a:endParaRPr>
          </a:p>
          <a:p>
            <a:pPr algn="l" rtl="0"/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59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43434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rgbClr val="0070C0"/>
                </a:solidFill>
              </a:rPr>
              <a:t>Abductor </a:t>
            </a:r>
            <a:r>
              <a:rPr lang="en-US" b="1" dirty="0" err="1">
                <a:solidFill>
                  <a:srgbClr val="0070C0"/>
                </a:solidFill>
              </a:rPr>
              <a:t>Pollicis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Longus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4572000" cy="4876800"/>
          </a:xfrm>
        </p:spPr>
        <p:txBody>
          <a:bodyPr/>
          <a:lstStyle/>
          <a:p>
            <a:r>
              <a:rPr lang="en-US" b="1"/>
              <a:t>Origin</a:t>
            </a:r>
            <a:r>
              <a:rPr lang="en-US"/>
              <a:t>:</a:t>
            </a:r>
          </a:p>
          <a:p>
            <a:pPr lvl="1"/>
            <a:r>
              <a:rPr lang="en-US"/>
              <a:t>Posterior aspect of radius </a:t>
            </a:r>
          </a:p>
          <a:p>
            <a:pPr lvl="1"/>
            <a:r>
              <a:rPr lang="en-US"/>
              <a:t>Midshaft of ulna</a:t>
            </a:r>
          </a:p>
          <a:p>
            <a:endParaRPr lang="en-US"/>
          </a:p>
          <a:p>
            <a:r>
              <a:rPr lang="en-US" b="1">
                <a:solidFill>
                  <a:srgbClr val="FF6600"/>
                </a:solidFill>
              </a:rPr>
              <a:t>Insertion</a:t>
            </a:r>
            <a:r>
              <a:rPr lang="en-US">
                <a:solidFill>
                  <a:srgbClr val="FF6600"/>
                </a:solidFill>
              </a:rPr>
              <a:t>:</a:t>
            </a:r>
          </a:p>
          <a:p>
            <a:pPr lvl="1"/>
            <a:r>
              <a:rPr lang="en-US"/>
              <a:t>Base of 1</a:t>
            </a:r>
            <a:r>
              <a:rPr lang="en-US" baseline="30000"/>
              <a:t>st</a:t>
            </a:r>
            <a:r>
              <a:rPr lang="en-US"/>
              <a:t> metacarpal (dorsal surface)</a:t>
            </a:r>
          </a:p>
        </p:txBody>
      </p:sp>
      <p:pic>
        <p:nvPicPr>
          <p:cNvPr id="64520" name="Picture 8" descr="E:\Kine\frmmsclspics\oiwrstabdtrpllcslng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163" y="0"/>
            <a:ext cx="28908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21" name="Line 9"/>
          <p:cNvSpPr>
            <a:spLocks noChangeShapeType="1"/>
          </p:cNvSpPr>
          <p:nvPr/>
        </p:nvSpPr>
        <p:spPr bwMode="auto">
          <a:xfrm flipV="1">
            <a:off x="3810000" y="2362200"/>
            <a:ext cx="3657600" cy="533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ar-SA"/>
          </a:p>
        </p:txBody>
      </p:sp>
      <p:sp>
        <p:nvSpPr>
          <p:cNvPr id="64522" name="Line 10"/>
          <p:cNvSpPr>
            <a:spLocks noChangeShapeType="1"/>
          </p:cNvSpPr>
          <p:nvPr/>
        </p:nvSpPr>
        <p:spPr bwMode="auto">
          <a:xfrm flipV="1">
            <a:off x="3429000" y="2590800"/>
            <a:ext cx="381000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ar-SA"/>
          </a:p>
        </p:txBody>
      </p:sp>
      <p:sp>
        <p:nvSpPr>
          <p:cNvPr id="64523" name="Line 11"/>
          <p:cNvSpPr>
            <a:spLocks noChangeShapeType="1"/>
          </p:cNvSpPr>
          <p:nvPr/>
        </p:nvSpPr>
        <p:spPr bwMode="auto">
          <a:xfrm flipV="1">
            <a:off x="3886200" y="4724400"/>
            <a:ext cx="4419600" cy="10668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792800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46482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/>
              <a:t>Abductor Pollicis Longus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4572000" cy="4876800"/>
          </a:xfrm>
        </p:spPr>
        <p:txBody>
          <a:bodyPr/>
          <a:lstStyle/>
          <a:p>
            <a:r>
              <a:rPr lang="en-US" b="1">
                <a:solidFill>
                  <a:schemeClr val="hlink"/>
                </a:solidFill>
              </a:rPr>
              <a:t>Action</a:t>
            </a:r>
            <a:r>
              <a:rPr lang="en-US">
                <a:solidFill>
                  <a:schemeClr val="hlink"/>
                </a:solidFill>
              </a:rPr>
              <a:t>:</a:t>
            </a:r>
          </a:p>
          <a:p>
            <a:pPr lvl="1"/>
            <a:r>
              <a:rPr lang="en-US"/>
              <a:t>Abduction of thumb</a:t>
            </a:r>
          </a:p>
          <a:p>
            <a:pPr lvl="1"/>
            <a:r>
              <a:rPr lang="en-US"/>
              <a:t>Abduction of wrist</a:t>
            </a:r>
          </a:p>
          <a:p>
            <a:endParaRPr lang="en-US"/>
          </a:p>
          <a:p>
            <a:r>
              <a:rPr lang="en-US" b="1">
                <a:solidFill>
                  <a:srgbClr val="FF33CC"/>
                </a:solidFill>
              </a:rPr>
              <a:t>Innervation</a:t>
            </a:r>
            <a:r>
              <a:rPr lang="en-US">
                <a:solidFill>
                  <a:srgbClr val="FF33CC"/>
                </a:solidFill>
              </a:rPr>
              <a:t>:</a:t>
            </a:r>
          </a:p>
          <a:p>
            <a:pPr lvl="1"/>
            <a:r>
              <a:rPr lang="en-US"/>
              <a:t>Radial nerve (C6, 7)</a:t>
            </a:r>
          </a:p>
        </p:txBody>
      </p:sp>
      <p:pic>
        <p:nvPicPr>
          <p:cNvPr id="65540" name="Picture 4" descr="E:\Kine\frmmsclspics\msclwrstabdtrpllcslng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988" y="0"/>
            <a:ext cx="28940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24764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4572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rgbClr val="0070C0"/>
                </a:solidFill>
              </a:rPr>
              <a:t>Extensor </a:t>
            </a:r>
            <a:r>
              <a:rPr lang="en-US" b="1" dirty="0" err="1">
                <a:solidFill>
                  <a:srgbClr val="0070C0"/>
                </a:solidFill>
              </a:rPr>
              <a:t>Pollicis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Brevis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4572000" cy="4876800"/>
          </a:xfrm>
        </p:spPr>
        <p:txBody>
          <a:bodyPr/>
          <a:lstStyle/>
          <a:p>
            <a:r>
              <a:rPr lang="en-US" b="1"/>
              <a:t>Origin</a:t>
            </a:r>
            <a:r>
              <a:rPr lang="en-US"/>
              <a:t>:</a:t>
            </a:r>
          </a:p>
          <a:p>
            <a:pPr lvl="1"/>
            <a:r>
              <a:rPr lang="en-US"/>
              <a:t>Posterior surface of lower middle radius</a:t>
            </a:r>
          </a:p>
          <a:p>
            <a:endParaRPr lang="en-US"/>
          </a:p>
          <a:p>
            <a:endParaRPr lang="en-US"/>
          </a:p>
          <a:p>
            <a:r>
              <a:rPr lang="en-US" b="1">
                <a:solidFill>
                  <a:srgbClr val="FF6600"/>
                </a:solidFill>
              </a:rPr>
              <a:t>Insertion</a:t>
            </a:r>
            <a:r>
              <a:rPr lang="en-US">
                <a:solidFill>
                  <a:srgbClr val="FF6600"/>
                </a:solidFill>
              </a:rPr>
              <a:t>:</a:t>
            </a:r>
          </a:p>
          <a:p>
            <a:pPr lvl="1"/>
            <a:r>
              <a:rPr lang="en-US"/>
              <a:t>Base of proximal phalanx of thumb (dorsal surface)</a:t>
            </a:r>
          </a:p>
        </p:txBody>
      </p:sp>
      <p:pic>
        <p:nvPicPr>
          <p:cNvPr id="62470" name="Picture 6" descr="E:\Kine\frmmsclspics\oiwrstextnsrpllcsbr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0"/>
            <a:ext cx="3276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71" name="Line 7"/>
          <p:cNvSpPr>
            <a:spLocks noChangeShapeType="1"/>
          </p:cNvSpPr>
          <p:nvPr/>
        </p:nvSpPr>
        <p:spPr bwMode="auto">
          <a:xfrm flipV="1">
            <a:off x="3886200" y="3048000"/>
            <a:ext cx="3429000" cy="228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ar-SA"/>
          </a:p>
        </p:txBody>
      </p:sp>
      <p:sp>
        <p:nvSpPr>
          <p:cNvPr id="62472" name="Line 8"/>
          <p:cNvSpPr>
            <a:spLocks noChangeShapeType="1"/>
          </p:cNvSpPr>
          <p:nvPr/>
        </p:nvSpPr>
        <p:spPr bwMode="auto">
          <a:xfrm flipV="1">
            <a:off x="3581400" y="5029200"/>
            <a:ext cx="4876800" cy="10668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014610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441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/>
              <a:t>Extensor Pollicis Brevis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4572000" cy="4876800"/>
          </a:xfrm>
        </p:spPr>
        <p:txBody>
          <a:bodyPr/>
          <a:lstStyle/>
          <a:p>
            <a:r>
              <a:rPr lang="en-US" b="1">
                <a:solidFill>
                  <a:schemeClr val="hlink"/>
                </a:solidFill>
              </a:rPr>
              <a:t>Action</a:t>
            </a:r>
            <a:r>
              <a:rPr lang="en-US">
                <a:solidFill>
                  <a:schemeClr val="hlink"/>
                </a:solidFill>
              </a:rPr>
              <a:t>:</a:t>
            </a:r>
          </a:p>
          <a:p>
            <a:pPr lvl="1"/>
            <a:r>
              <a:rPr lang="en-US"/>
              <a:t>Extension of thumb</a:t>
            </a:r>
          </a:p>
          <a:p>
            <a:pPr lvl="1"/>
            <a:r>
              <a:rPr lang="en-US"/>
              <a:t>Weak extension of wrist</a:t>
            </a:r>
          </a:p>
          <a:p>
            <a:endParaRPr lang="en-US"/>
          </a:p>
          <a:p>
            <a:r>
              <a:rPr lang="en-US" b="1">
                <a:solidFill>
                  <a:srgbClr val="FF33CC"/>
                </a:solidFill>
              </a:rPr>
              <a:t>Innervation</a:t>
            </a:r>
            <a:r>
              <a:rPr lang="en-US">
                <a:solidFill>
                  <a:srgbClr val="FF33CC"/>
                </a:solidFill>
              </a:rPr>
              <a:t>:</a:t>
            </a:r>
          </a:p>
          <a:p>
            <a:pPr lvl="1"/>
            <a:r>
              <a:rPr lang="en-US"/>
              <a:t>Radial nerve (C6,7)</a:t>
            </a:r>
          </a:p>
          <a:p>
            <a:pPr lvl="1"/>
            <a:endParaRPr lang="en-US">
              <a:solidFill>
                <a:srgbClr val="FF33CC"/>
              </a:solidFill>
            </a:endParaRPr>
          </a:p>
        </p:txBody>
      </p:sp>
      <p:pic>
        <p:nvPicPr>
          <p:cNvPr id="63492" name="Picture 4" descr="E:\Kine\frmmsclspics\msclwrstextnsrpllcsbr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0"/>
            <a:ext cx="31432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0334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4572000" cy="13716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rgbClr val="0070C0"/>
                </a:solidFill>
              </a:rPr>
              <a:t>Extensor </a:t>
            </a:r>
            <a:r>
              <a:rPr lang="en-US" b="1" dirty="0" err="1">
                <a:solidFill>
                  <a:srgbClr val="0070C0"/>
                </a:solidFill>
              </a:rPr>
              <a:t>Pollicis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Longus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4572000" cy="4876800"/>
          </a:xfrm>
        </p:spPr>
        <p:txBody>
          <a:bodyPr/>
          <a:lstStyle/>
          <a:p>
            <a:r>
              <a:rPr lang="en-US" b="1"/>
              <a:t>Origin</a:t>
            </a:r>
            <a:r>
              <a:rPr lang="en-US"/>
              <a:t>:</a:t>
            </a:r>
          </a:p>
          <a:p>
            <a:pPr lvl="1"/>
            <a:r>
              <a:rPr lang="en-US"/>
              <a:t>Posterior lateral surface of lower middle ulna</a:t>
            </a:r>
          </a:p>
          <a:p>
            <a:endParaRPr lang="en-US"/>
          </a:p>
          <a:p>
            <a:r>
              <a:rPr lang="en-US" b="1">
                <a:solidFill>
                  <a:srgbClr val="FF6600"/>
                </a:solidFill>
              </a:rPr>
              <a:t>Insertion</a:t>
            </a:r>
            <a:r>
              <a:rPr lang="en-US">
                <a:solidFill>
                  <a:srgbClr val="FF6600"/>
                </a:solidFill>
              </a:rPr>
              <a:t>:</a:t>
            </a:r>
          </a:p>
          <a:p>
            <a:pPr lvl="1"/>
            <a:r>
              <a:rPr lang="en-US"/>
              <a:t>Base of distal phalanx of thumb (dorsal surface)</a:t>
            </a:r>
          </a:p>
        </p:txBody>
      </p:sp>
      <p:pic>
        <p:nvPicPr>
          <p:cNvPr id="60422" name="Picture 6" descr="E:\Kine\frmmsclspics\oiwrstextnsrpllcslng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0"/>
            <a:ext cx="2819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23" name="Line 7"/>
          <p:cNvSpPr>
            <a:spLocks noChangeShapeType="1"/>
          </p:cNvSpPr>
          <p:nvPr/>
        </p:nvSpPr>
        <p:spPr bwMode="auto">
          <a:xfrm flipV="1">
            <a:off x="2971800" y="1905000"/>
            <a:ext cx="4267200" cy="1676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ar-SA"/>
          </a:p>
        </p:txBody>
      </p:sp>
      <p:sp>
        <p:nvSpPr>
          <p:cNvPr id="60424" name="Line 8"/>
          <p:cNvSpPr>
            <a:spLocks noChangeShapeType="1"/>
          </p:cNvSpPr>
          <p:nvPr/>
        </p:nvSpPr>
        <p:spPr bwMode="auto">
          <a:xfrm flipV="1">
            <a:off x="3886200" y="5334000"/>
            <a:ext cx="4800600" cy="5334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251041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46482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/>
              <a:t>Extensor Pollicis Longus</a:t>
            </a:r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4572000" cy="4876800"/>
          </a:xfrm>
        </p:spPr>
        <p:txBody>
          <a:bodyPr/>
          <a:lstStyle/>
          <a:p>
            <a:r>
              <a:rPr lang="en-US" b="1">
                <a:solidFill>
                  <a:schemeClr val="hlink"/>
                </a:solidFill>
              </a:rPr>
              <a:t>Action</a:t>
            </a:r>
            <a:r>
              <a:rPr lang="en-US">
                <a:solidFill>
                  <a:schemeClr val="hlink"/>
                </a:solidFill>
              </a:rPr>
              <a:t>:</a:t>
            </a:r>
          </a:p>
          <a:p>
            <a:pPr lvl="1"/>
            <a:r>
              <a:rPr lang="en-US"/>
              <a:t>Extension of thumb</a:t>
            </a:r>
          </a:p>
          <a:p>
            <a:pPr lvl="1"/>
            <a:r>
              <a:rPr lang="en-US"/>
              <a:t>Extension of wrist</a:t>
            </a:r>
          </a:p>
          <a:p>
            <a:endParaRPr lang="en-US"/>
          </a:p>
          <a:p>
            <a:r>
              <a:rPr lang="en-US" b="1">
                <a:solidFill>
                  <a:srgbClr val="FF33CC"/>
                </a:solidFill>
              </a:rPr>
              <a:t>Innervation</a:t>
            </a:r>
            <a:r>
              <a:rPr lang="en-US">
                <a:solidFill>
                  <a:srgbClr val="FF33CC"/>
                </a:solidFill>
              </a:rPr>
              <a:t>:</a:t>
            </a:r>
          </a:p>
          <a:p>
            <a:pPr lvl="1"/>
            <a:r>
              <a:rPr lang="en-US"/>
              <a:t>Radial nerve (C6,7,8)</a:t>
            </a:r>
          </a:p>
        </p:txBody>
      </p:sp>
      <p:pic>
        <p:nvPicPr>
          <p:cNvPr id="61444" name="Picture 4" descr="E:\Kine\frmmsclspics\msclwrstextnsrpllcslng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075" y="0"/>
            <a:ext cx="32099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0502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4191000" cy="1143000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0070C0"/>
                </a:solidFill>
              </a:rPr>
              <a:t>Extensor </a:t>
            </a:r>
            <a:r>
              <a:rPr lang="en-US" b="1" dirty="0" err="1">
                <a:solidFill>
                  <a:srgbClr val="0070C0"/>
                </a:solidFill>
              </a:rPr>
              <a:t>Indicis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4419600" cy="4876800"/>
          </a:xfrm>
        </p:spPr>
        <p:txBody>
          <a:bodyPr/>
          <a:lstStyle/>
          <a:p>
            <a:r>
              <a:rPr lang="en-US" b="1"/>
              <a:t>Origin</a:t>
            </a:r>
            <a:r>
              <a:rPr lang="en-US"/>
              <a:t>:</a:t>
            </a:r>
          </a:p>
          <a:p>
            <a:pPr lvl="1"/>
            <a:r>
              <a:rPr lang="en-US"/>
              <a:t>Middle to distal 1/3 of posterior ulna</a:t>
            </a:r>
          </a:p>
          <a:p>
            <a:endParaRPr lang="en-US"/>
          </a:p>
          <a:p>
            <a:endParaRPr lang="en-US"/>
          </a:p>
          <a:p>
            <a:r>
              <a:rPr lang="en-US" b="1">
                <a:solidFill>
                  <a:srgbClr val="FF6600"/>
                </a:solidFill>
              </a:rPr>
              <a:t>Insertion</a:t>
            </a:r>
            <a:r>
              <a:rPr lang="en-US">
                <a:solidFill>
                  <a:srgbClr val="FF6600"/>
                </a:solidFill>
              </a:rPr>
              <a:t>:</a:t>
            </a:r>
          </a:p>
          <a:p>
            <a:pPr lvl="1"/>
            <a:r>
              <a:rPr lang="en-US"/>
              <a:t>Base of middle &amp; distal phalanxes (dorsal surface)</a:t>
            </a:r>
          </a:p>
        </p:txBody>
      </p:sp>
      <p:pic>
        <p:nvPicPr>
          <p:cNvPr id="72710" name="Picture 6" descr="E:\Kine\frmmsclspics\oiwrstextnsrindic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013" y="0"/>
            <a:ext cx="32019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11" name="Line 7"/>
          <p:cNvSpPr>
            <a:spLocks noChangeShapeType="1"/>
          </p:cNvSpPr>
          <p:nvPr/>
        </p:nvSpPr>
        <p:spPr bwMode="auto">
          <a:xfrm>
            <a:off x="3505200" y="5562600"/>
            <a:ext cx="4572000" cy="457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ar-SA"/>
          </a:p>
        </p:txBody>
      </p:sp>
      <p:sp>
        <p:nvSpPr>
          <p:cNvPr id="72712" name="Line 8"/>
          <p:cNvSpPr>
            <a:spLocks noChangeShapeType="1"/>
          </p:cNvSpPr>
          <p:nvPr/>
        </p:nvSpPr>
        <p:spPr bwMode="auto">
          <a:xfrm>
            <a:off x="3733800" y="2971800"/>
            <a:ext cx="3505200" cy="228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890355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4191000" cy="1143000"/>
          </a:xfrm>
        </p:spPr>
        <p:txBody>
          <a:bodyPr/>
          <a:lstStyle/>
          <a:p>
            <a:pPr algn="l"/>
            <a:r>
              <a:rPr lang="en-US" b="1"/>
              <a:t>Extensor Indicis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4572000" cy="4876800"/>
          </a:xfrm>
        </p:spPr>
        <p:txBody>
          <a:bodyPr/>
          <a:lstStyle/>
          <a:p>
            <a:r>
              <a:rPr lang="en-US" b="1">
                <a:solidFill>
                  <a:schemeClr val="hlink"/>
                </a:solidFill>
              </a:rPr>
              <a:t>Action</a:t>
            </a:r>
            <a:r>
              <a:rPr lang="en-US">
                <a:solidFill>
                  <a:schemeClr val="hlink"/>
                </a:solidFill>
              </a:rPr>
              <a:t>:</a:t>
            </a:r>
          </a:p>
          <a:p>
            <a:pPr lvl="1"/>
            <a:r>
              <a:rPr lang="en-US"/>
              <a:t>Extension of index finger</a:t>
            </a:r>
          </a:p>
          <a:p>
            <a:pPr lvl="1"/>
            <a:r>
              <a:rPr lang="en-US"/>
              <a:t>Weak wrist extension</a:t>
            </a:r>
          </a:p>
          <a:p>
            <a:endParaRPr lang="en-US"/>
          </a:p>
          <a:p>
            <a:r>
              <a:rPr lang="en-US" b="1">
                <a:solidFill>
                  <a:srgbClr val="FF33CC"/>
                </a:solidFill>
              </a:rPr>
              <a:t>Innervation</a:t>
            </a:r>
            <a:r>
              <a:rPr lang="en-US">
                <a:solidFill>
                  <a:srgbClr val="FF33CC"/>
                </a:solidFill>
              </a:rPr>
              <a:t>:</a:t>
            </a:r>
          </a:p>
          <a:p>
            <a:pPr lvl="1"/>
            <a:r>
              <a:rPr lang="en-US"/>
              <a:t>Radial nerve (C6,7,8)</a:t>
            </a:r>
          </a:p>
        </p:txBody>
      </p:sp>
      <p:pic>
        <p:nvPicPr>
          <p:cNvPr id="73732" name="Picture 4" descr="E:\Kine\frmmsclspics\msclwrstextnsrindic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150" y="0"/>
            <a:ext cx="29908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2269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E9881-6067-4DC7-B252-01B37C22CC94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" y="0"/>
            <a:ext cx="8892481" cy="584775"/>
          </a:xfrm>
          <a:prstGeom prst="rect">
            <a:avLst/>
          </a:prstGeom>
          <a:solidFill>
            <a:srgbClr val="FFFFCC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Blood supply of the posterior compartment</a:t>
            </a:r>
            <a:endParaRPr lang="en-US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1" y="524496"/>
            <a:ext cx="468451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b="1" dirty="0" smtClean="0">
                <a:solidFill>
                  <a:srgbClr val="FF0000"/>
                </a:solidFill>
                <a:cs typeface="Simplified Arabic Fixed" pitchFamily="49" charset="-78"/>
              </a:rPr>
              <a:t>1-</a:t>
            </a:r>
            <a:r>
              <a:rPr lang="tr-TR" sz="2400" b="1" dirty="0" smtClean="0">
                <a:solidFill>
                  <a:srgbClr val="FF0000"/>
                </a:solidFill>
                <a:cs typeface="Simplified Arabic Fixed" pitchFamily="49" charset="-78"/>
              </a:rPr>
              <a:t>Radial artery</a:t>
            </a:r>
          </a:p>
          <a:p>
            <a:pPr algn="l" rtl="0"/>
            <a:endParaRPr lang="tr-TR" sz="2400" b="1" dirty="0" smtClean="0">
              <a:cs typeface="Simplified Arabic Fixed" pitchFamily="49" charset="-78"/>
            </a:endParaRPr>
          </a:p>
          <a:p>
            <a:pPr algn="l" rtl="0"/>
            <a:r>
              <a:rPr lang="en-US" sz="2400" b="1" dirty="0" smtClean="0">
                <a:solidFill>
                  <a:srgbClr val="0070C0"/>
                </a:solidFill>
                <a:cs typeface="Simplified Arabic Fixed" pitchFamily="49" charset="-78"/>
              </a:rPr>
              <a:t>2-</a:t>
            </a:r>
            <a:r>
              <a:rPr lang="tr-TR" sz="2400" b="1" dirty="0" smtClean="0">
                <a:solidFill>
                  <a:srgbClr val="0070C0"/>
                </a:solidFill>
                <a:cs typeface="Simplified Arabic Fixed" pitchFamily="49" charset="-78"/>
              </a:rPr>
              <a:t>Posterior interosseous artery</a:t>
            </a:r>
            <a:r>
              <a:rPr lang="tr-TR" sz="2400" dirty="0" smtClean="0">
                <a:solidFill>
                  <a:srgbClr val="0070C0"/>
                </a:solidFill>
                <a:cs typeface="Simplified Arabic Fixed" pitchFamily="49" charset="-78"/>
              </a:rPr>
              <a:t> </a:t>
            </a:r>
          </a:p>
          <a:p>
            <a:pPr algn="l" rtl="0"/>
            <a:r>
              <a:rPr lang="en-US" sz="2400" b="1" dirty="0" smtClean="0">
                <a:solidFill>
                  <a:srgbClr val="00B050"/>
                </a:solidFill>
                <a:cs typeface="Simplified Arabic Fixed" pitchFamily="49" charset="-78"/>
              </a:rPr>
              <a:t>origin</a:t>
            </a:r>
            <a:r>
              <a:rPr lang="en-US" sz="2400" b="1" dirty="0" smtClean="0">
                <a:cs typeface="Simplified Arabic Fixed" pitchFamily="49" charset="-78"/>
              </a:rPr>
              <a:t>: </a:t>
            </a:r>
          </a:p>
          <a:p>
            <a:pPr algn="l" rtl="0"/>
            <a:r>
              <a:rPr lang="en-US" sz="2400" b="1" dirty="0" smtClean="0">
                <a:cs typeface="Simplified Arabic Fixed" pitchFamily="49" charset="-78"/>
              </a:rPr>
              <a:t>common </a:t>
            </a:r>
            <a:r>
              <a:rPr lang="en-US" sz="2400" b="1" dirty="0" err="1" smtClean="0">
                <a:cs typeface="Simplified Arabic Fixed" pitchFamily="49" charset="-78"/>
              </a:rPr>
              <a:t>interosseous</a:t>
            </a:r>
            <a:r>
              <a:rPr lang="en-US" sz="2400" b="1" dirty="0" smtClean="0">
                <a:cs typeface="Simplified Arabic Fixed" pitchFamily="49" charset="-78"/>
              </a:rPr>
              <a:t> branch of the ulnar artery</a:t>
            </a:r>
          </a:p>
          <a:p>
            <a:pPr algn="l" rtl="0"/>
            <a:r>
              <a:rPr lang="tr-TR" sz="2400" b="1" dirty="0" smtClean="0">
                <a:cs typeface="Simplified Arabic Fixed" pitchFamily="49" charset="-78"/>
              </a:rPr>
              <a:t>recurrent interosseous artery</a:t>
            </a:r>
          </a:p>
          <a:p>
            <a:pPr algn="l" rtl="0"/>
            <a:r>
              <a:rPr lang="tr-TR" sz="2400" b="1" i="1" dirty="0" smtClean="0">
                <a:solidFill>
                  <a:schemeClr val="accent6">
                    <a:lumMod val="75000"/>
                  </a:schemeClr>
                </a:solidFill>
                <a:cs typeface="Simplified Arabic Fixed" pitchFamily="49" charset="-78"/>
              </a:rPr>
              <a:t>End by joining to </a:t>
            </a:r>
            <a:r>
              <a:rPr lang="en-US" sz="2400" b="1" i="1" dirty="0" smtClean="0">
                <a:solidFill>
                  <a:schemeClr val="accent6">
                    <a:lumMod val="75000"/>
                  </a:schemeClr>
                </a:solidFill>
                <a:cs typeface="Simplified Arabic Fixed" pitchFamily="49" charset="-78"/>
              </a:rPr>
              <a:t>dorsal carpal arch of the wrist</a:t>
            </a:r>
            <a:endParaRPr lang="tr-TR" sz="2400" b="1" i="1" dirty="0" smtClean="0">
              <a:solidFill>
                <a:schemeClr val="accent6">
                  <a:lumMod val="75000"/>
                </a:schemeClr>
              </a:solidFill>
              <a:cs typeface="Simplified Arabic Fixed" pitchFamily="49" charset="-78"/>
            </a:endParaRPr>
          </a:p>
          <a:p>
            <a:pPr algn="l" rtl="0"/>
            <a:endParaRPr lang="tr-TR" sz="2400" b="1" i="1" dirty="0" smtClean="0">
              <a:cs typeface="Simplified Arabic Fixed" pitchFamily="49" charset="-78"/>
            </a:endParaRPr>
          </a:p>
          <a:p>
            <a:pPr algn="l" rtl="0"/>
            <a:r>
              <a:rPr lang="en-US" sz="2400" b="1" dirty="0" smtClean="0">
                <a:solidFill>
                  <a:srgbClr val="0070C0"/>
                </a:solidFill>
                <a:cs typeface="Simplified Arabic Fixed" pitchFamily="49" charset="-78"/>
              </a:rPr>
              <a:t>3-</a:t>
            </a:r>
            <a:r>
              <a:rPr lang="tr-TR" sz="2400" b="1" dirty="0" smtClean="0">
                <a:solidFill>
                  <a:srgbClr val="0070C0"/>
                </a:solidFill>
                <a:cs typeface="Simplified Arabic Fixed" pitchFamily="49" charset="-78"/>
              </a:rPr>
              <a:t>Anterior interosseous artery</a:t>
            </a:r>
          </a:p>
          <a:p>
            <a:pPr algn="l" rtl="0"/>
            <a:r>
              <a:rPr lang="tr-TR" sz="2400" b="1" dirty="0" smtClean="0">
                <a:solidFill>
                  <a:srgbClr val="00B050"/>
                </a:solidFill>
                <a:cs typeface="Simplified Arabic Fixed" pitchFamily="49" charset="-78"/>
              </a:rPr>
              <a:t>origin</a:t>
            </a:r>
            <a:r>
              <a:rPr lang="tr-TR" sz="2400" b="1" dirty="0" smtClean="0">
                <a:cs typeface="Simplified Arabic Fixed" pitchFamily="49" charset="-78"/>
              </a:rPr>
              <a:t>: </a:t>
            </a:r>
          </a:p>
          <a:p>
            <a:pPr algn="l" rtl="0"/>
            <a:r>
              <a:rPr lang="tr-TR" sz="2400" dirty="0" smtClean="0">
                <a:cs typeface="Simplified Arabic Fixed" pitchFamily="49" charset="-78"/>
              </a:rPr>
              <a:t>common interosseous branch of the ulnar artery</a:t>
            </a:r>
          </a:p>
          <a:p>
            <a:pPr algn="l" rtl="0"/>
            <a:endParaRPr lang="tr-TR" sz="2400" dirty="0">
              <a:cs typeface="Simplified Arabic Fixed" pitchFamily="49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509766"/>
            <a:ext cx="4355976" cy="6348233"/>
          </a:xfrm>
          <a:prstGeom prst="rect">
            <a:avLst/>
          </a:prstGeom>
        </p:spPr>
      </p:pic>
      <p:sp>
        <p:nvSpPr>
          <p:cNvPr id="6" name="Flowchart: Connector 5"/>
          <p:cNvSpPr/>
          <p:nvPr/>
        </p:nvSpPr>
        <p:spPr>
          <a:xfrm>
            <a:off x="6359624" y="1809667"/>
            <a:ext cx="457200" cy="457200"/>
          </a:xfrm>
          <a:prstGeom prst="flowChartConnector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Flowchart: Connector 8"/>
          <p:cNvSpPr/>
          <p:nvPr/>
        </p:nvSpPr>
        <p:spPr>
          <a:xfrm flipV="1">
            <a:off x="6603583" y="3402207"/>
            <a:ext cx="457200" cy="396855"/>
          </a:xfrm>
          <a:prstGeom prst="flowChartConnector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635896" y="3799062"/>
            <a:ext cx="2967687" cy="998090"/>
          </a:xfrm>
          <a:prstGeom prst="straightConnector1">
            <a:avLst/>
          </a:prstGeom>
          <a:ln w="317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875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44624"/>
            <a:ext cx="9144000" cy="685800"/>
          </a:xfrm>
          <a:prstGeom prst="rect">
            <a:avLst/>
          </a:prstGeom>
          <a:solidFill>
            <a:srgbClr val="FFFFCC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ARTERIES AND VEINS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4" y="762000"/>
            <a:ext cx="9036496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8166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  <a:solidFill>
            <a:srgbClr val="FFFFCC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Muscles of the posterior compartment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cs typeface="Simplified Arabic Fixed" pitchFamily="49" charset="-78"/>
              </a:rPr>
              <a:t>Arranged </a:t>
            </a:r>
            <a:r>
              <a:rPr lang="tr-TR" dirty="0" smtClean="0">
                <a:cs typeface="Simplified Arabic Fixed" pitchFamily="49" charset="-78"/>
              </a:rPr>
              <a:t>In </a:t>
            </a:r>
            <a:r>
              <a:rPr lang="tr-TR" dirty="0">
                <a:cs typeface="Simplified Arabic Fixed" pitchFamily="49" charset="-78"/>
              </a:rPr>
              <a:t>two layers: </a:t>
            </a:r>
          </a:p>
          <a:p>
            <a:pPr marL="0" indent="0">
              <a:buNone/>
            </a:pPr>
            <a:r>
              <a:rPr lang="en-US" dirty="0" smtClean="0">
                <a:cs typeface="Simplified Arabic Fixed" pitchFamily="49" charset="-78"/>
              </a:rPr>
              <a:t>1- A</a:t>
            </a:r>
            <a:r>
              <a:rPr lang="tr-TR" dirty="0" smtClean="0">
                <a:cs typeface="Simplified Arabic Fixed" pitchFamily="49" charset="-78"/>
              </a:rPr>
              <a:t> </a:t>
            </a:r>
            <a:r>
              <a:rPr lang="tr-TR" dirty="0">
                <a:cs typeface="Simplified Arabic Fixed" pitchFamily="49" charset="-78"/>
              </a:rPr>
              <a:t>superficial layer</a:t>
            </a:r>
          </a:p>
          <a:p>
            <a:pPr marL="0" indent="0">
              <a:buNone/>
            </a:pPr>
            <a:r>
              <a:rPr lang="en-US" dirty="0" smtClean="0">
                <a:cs typeface="Simplified Arabic Fixed" pitchFamily="49" charset="-78"/>
              </a:rPr>
              <a:t>2- A </a:t>
            </a:r>
            <a:r>
              <a:rPr lang="tr-TR" dirty="0" smtClean="0">
                <a:cs typeface="Simplified Arabic Fixed" pitchFamily="49" charset="-78"/>
              </a:rPr>
              <a:t>deep </a:t>
            </a:r>
            <a:r>
              <a:rPr lang="tr-TR" dirty="0">
                <a:cs typeface="Simplified Arabic Fixed" pitchFamily="49" charset="-78"/>
              </a:rPr>
              <a:t>layer</a:t>
            </a:r>
            <a:r>
              <a:rPr lang="tr-TR" dirty="0"/>
              <a:t>. 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7882371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dirty="0" smtClean="0"/>
              <a:t>Posterior </a:t>
            </a:r>
            <a:r>
              <a:rPr lang="en-US" dirty="0" err="1" smtClean="0"/>
              <a:t>interosseous</a:t>
            </a:r>
            <a:r>
              <a:rPr lang="en-US" dirty="0" smtClean="0"/>
              <a:t> artery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6172200" cy="61722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Branch of Common </a:t>
            </a:r>
            <a:r>
              <a:rPr lang="en-US" dirty="0" err="1" smtClean="0"/>
              <a:t>interosseous</a:t>
            </a:r>
            <a:r>
              <a:rPr lang="en-US" dirty="0" smtClean="0"/>
              <a:t> artery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Crosses over  </a:t>
            </a:r>
            <a:r>
              <a:rPr lang="en-US" dirty="0" err="1" smtClean="0"/>
              <a:t>interosseous</a:t>
            </a:r>
            <a:r>
              <a:rPr lang="en-US" dirty="0" smtClean="0"/>
              <a:t> </a:t>
            </a:r>
            <a:r>
              <a:rPr lang="en-US" dirty="0" err="1" smtClean="0"/>
              <a:t>memb</a:t>
            </a:r>
            <a:r>
              <a:rPr lang="en-US" dirty="0" smtClean="0"/>
              <a:t> to reach post compartment.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Gives  </a:t>
            </a:r>
            <a:r>
              <a:rPr lang="en-US" b="1" dirty="0" smtClean="0"/>
              <a:t>recurrent </a:t>
            </a:r>
            <a:r>
              <a:rPr lang="en-US" b="1" dirty="0" err="1" smtClean="0"/>
              <a:t>interosseous</a:t>
            </a:r>
            <a:r>
              <a:rPr lang="en-US" b="1" dirty="0" smtClean="0"/>
              <a:t> artery</a:t>
            </a:r>
            <a:r>
              <a:rPr lang="en-US" dirty="0" smtClean="0"/>
              <a:t>, which takes part in </a:t>
            </a:r>
            <a:r>
              <a:rPr lang="en-US" dirty="0" err="1" smtClean="0"/>
              <a:t>anastomosis</a:t>
            </a:r>
            <a:r>
              <a:rPr lang="en-US" dirty="0" smtClean="0"/>
              <a:t> around elbow joint .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Passes between  </a:t>
            </a:r>
            <a:r>
              <a:rPr lang="en-US" dirty="0" err="1" smtClean="0"/>
              <a:t>supinator</a:t>
            </a:r>
            <a:r>
              <a:rPr lang="en-US" dirty="0" smtClean="0"/>
              <a:t> and abductor </a:t>
            </a:r>
            <a:r>
              <a:rPr lang="en-US" dirty="0" err="1" smtClean="0"/>
              <a:t>pollicis</a:t>
            </a:r>
            <a:r>
              <a:rPr lang="en-US" dirty="0" smtClean="0"/>
              <a:t> </a:t>
            </a:r>
            <a:r>
              <a:rPr lang="en-US" dirty="0" err="1" smtClean="0"/>
              <a:t>longus</a:t>
            </a:r>
            <a:r>
              <a:rPr lang="en-US" dirty="0" smtClean="0"/>
              <a:t> to supply  superficial extensors.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Terminates by joining dorsal carpal arch of  wrist after receiving  terminal end of  anterior </a:t>
            </a:r>
            <a:r>
              <a:rPr lang="en-US" dirty="0" err="1" smtClean="0"/>
              <a:t>interosseous</a:t>
            </a:r>
            <a:r>
              <a:rPr lang="en-US" dirty="0" smtClean="0"/>
              <a:t> artery. 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FFFFCC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POSTERIOR INTEROSSEOUS ARTERY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2160" y="690563"/>
            <a:ext cx="2979440" cy="593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2417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5029200" cy="6096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 Branch of the common </a:t>
            </a:r>
            <a:r>
              <a:rPr lang="en-US" dirty="0" err="1" smtClean="0"/>
              <a:t>interosseous</a:t>
            </a:r>
            <a:r>
              <a:rPr lang="en-US" dirty="0" smtClean="0"/>
              <a:t> artery.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Situated in the anterior compartment of the forearm on the </a:t>
            </a:r>
            <a:r>
              <a:rPr lang="en-US" dirty="0" err="1" smtClean="0"/>
              <a:t>interosseous</a:t>
            </a:r>
            <a:r>
              <a:rPr lang="en-US" dirty="0" smtClean="0"/>
              <a:t> membrane.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Perforating branches, which pass through the </a:t>
            </a:r>
            <a:r>
              <a:rPr lang="en-US" dirty="0" err="1" smtClean="0"/>
              <a:t>interosseous</a:t>
            </a:r>
            <a:r>
              <a:rPr lang="en-US" dirty="0" smtClean="0"/>
              <a:t> membrane to supply deep muscles of the posterior compartment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FFFFCC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ANTERIOR INTEROSSEOUS ARTERY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914400"/>
            <a:ext cx="3657600" cy="562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5542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Deep veins of the posterior compartment generally accompany the arteries. They ultimately drain into brachial veins associated with the brachial artery in the </a:t>
            </a:r>
            <a:r>
              <a:rPr lang="en-US" dirty="0" err="1" smtClean="0"/>
              <a:t>cubital</a:t>
            </a:r>
            <a:r>
              <a:rPr lang="en-US" dirty="0" smtClean="0"/>
              <a:t> fossa.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FFFFCC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VEINS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988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5410200" cy="6172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Branch of radial nerve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Enters back between sup. &amp;deep </a:t>
            </a:r>
            <a:r>
              <a:rPr lang="en-US" dirty="0" err="1" smtClean="0"/>
              <a:t>fibres</a:t>
            </a:r>
            <a:r>
              <a:rPr lang="en-US" dirty="0" smtClean="0"/>
              <a:t> of </a:t>
            </a:r>
            <a:r>
              <a:rPr lang="en-US" dirty="0" err="1" smtClean="0"/>
              <a:t>supinator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Runs on post surface of </a:t>
            </a:r>
            <a:r>
              <a:rPr lang="en-US" dirty="0" err="1" smtClean="0"/>
              <a:t>interrosseous</a:t>
            </a:r>
            <a:r>
              <a:rPr lang="en-US" dirty="0" smtClean="0"/>
              <a:t> </a:t>
            </a:r>
            <a:r>
              <a:rPr lang="en-US" dirty="0" err="1" smtClean="0"/>
              <a:t>memb</a:t>
            </a:r>
            <a:r>
              <a:rPr lang="en-US" dirty="0" smtClean="0"/>
              <a:t> up to wrist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Branches:</a:t>
            </a:r>
          </a:p>
          <a:p>
            <a:pPr>
              <a:buNone/>
            </a:pPr>
            <a:r>
              <a:rPr lang="en-US" dirty="0" smtClean="0"/>
              <a:t>               A: Muscular </a:t>
            </a:r>
          </a:p>
          <a:p>
            <a:pPr>
              <a:buNone/>
            </a:pPr>
            <a:r>
              <a:rPr lang="en-US" dirty="0" smtClean="0"/>
              <a:t>               B: </a:t>
            </a:r>
            <a:r>
              <a:rPr lang="en-US" dirty="0" err="1" smtClean="0"/>
              <a:t>Articular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      C: Sensory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prstGeom prst="rect">
            <a:avLst/>
          </a:prstGeom>
          <a:solidFill>
            <a:srgbClr val="FFFFCC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POSTERIOR INTEROSSEOUS NERVE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690563"/>
            <a:ext cx="3733800" cy="601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8143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 flipH="1">
            <a:off x="9144000" y="1066800"/>
            <a:ext cx="22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1507" name="Text Box 6"/>
          <p:cNvSpPr txBox="1">
            <a:spLocks noChangeArrowheads="1"/>
          </p:cNvSpPr>
          <p:nvPr/>
        </p:nvSpPr>
        <p:spPr bwMode="auto">
          <a:xfrm>
            <a:off x="2133600" y="1447800"/>
            <a:ext cx="312420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>
                <a:solidFill>
                  <a:prstClr val="white"/>
                </a:solidFill>
              </a:rPr>
              <a:t>Aconeus</a:t>
            </a:r>
          </a:p>
          <a:p>
            <a:pPr algn="l" rtl="0">
              <a:spcBef>
                <a:spcPct val="50000"/>
              </a:spcBef>
            </a:pPr>
            <a:r>
              <a:rPr lang="en-US">
                <a:solidFill>
                  <a:prstClr val="white"/>
                </a:solidFill>
              </a:rPr>
              <a:t>Brachioradialis</a:t>
            </a:r>
          </a:p>
          <a:p>
            <a:pPr algn="l" rtl="0">
              <a:spcBef>
                <a:spcPct val="50000"/>
              </a:spcBef>
            </a:pPr>
            <a:r>
              <a:rPr lang="en-US">
                <a:solidFill>
                  <a:prstClr val="white"/>
                </a:solidFill>
              </a:rPr>
              <a:t>ECRL </a:t>
            </a:r>
          </a:p>
          <a:p>
            <a:pPr algn="l" rtl="0">
              <a:spcBef>
                <a:spcPct val="50000"/>
              </a:spcBef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1509" name="Text Box 10"/>
          <p:cNvSpPr txBox="1">
            <a:spLocks noChangeArrowheads="1"/>
          </p:cNvSpPr>
          <p:nvPr/>
        </p:nvSpPr>
        <p:spPr bwMode="auto">
          <a:xfrm>
            <a:off x="5334000" y="1981200"/>
            <a:ext cx="510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400" b="1" dirty="0">
                <a:solidFill>
                  <a:prstClr val="black"/>
                </a:solidFill>
              </a:rPr>
              <a:t>Radial nerve</a:t>
            </a:r>
          </a:p>
        </p:txBody>
      </p:sp>
      <p:sp>
        <p:nvSpPr>
          <p:cNvPr id="21510" name="Text Box 11"/>
          <p:cNvSpPr txBox="1">
            <a:spLocks noChangeArrowheads="1"/>
          </p:cNvSpPr>
          <p:nvPr/>
        </p:nvSpPr>
        <p:spPr bwMode="auto">
          <a:xfrm>
            <a:off x="5181600" y="4419600"/>
            <a:ext cx="6172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400" b="1" dirty="0">
                <a:solidFill>
                  <a:prstClr val="black"/>
                </a:solidFill>
              </a:rPr>
              <a:t>Posterior </a:t>
            </a:r>
            <a:r>
              <a:rPr lang="en-US" sz="2400" b="1" dirty="0" err="1">
                <a:solidFill>
                  <a:prstClr val="black"/>
                </a:solidFill>
              </a:rPr>
              <a:t>interosseous</a:t>
            </a:r>
            <a:r>
              <a:rPr lang="en-US" sz="2400" b="1" dirty="0">
                <a:solidFill>
                  <a:prstClr val="black"/>
                </a:solidFill>
              </a:rPr>
              <a:t> nerve</a:t>
            </a:r>
          </a:p>
        </p:txBody>
      </p:sp>
      <p:sp>
        <p:nvSpPr>
          <p:cNvPr id="21511" name="Text Box 12"/>
          <p:cNvSpPr txBox="1">
            <a:spLocks noChangeArrowheads="1"/>
          </p:cNvSpPr>
          <p:nvPr/>
        </p:nvSpPr>
        <p:spPr bwMode="auto">
          <a:xfrm>
            <a:off x="2133600" y="3403600"/>
            <a:ext cx="3124200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1600">
                <a:solidFill>
                  <a:prstClr val="white"/>
                </a:solidFill>
              </a:rPr>
              <a:t>ECRB</a:t>
            </a:r>
          </a:p>
          <a:p>
            <a:pPr algn="l" rtl="0">
              <a:spcBef>
                <a:spcPct val="50000"/>
              </a:spcBef>
            </a:pPr>
            <a:r>
              <a:rPr lang="en-US" sz="1600">
                <a:solidFill>
                  <a:prstClr val="white"/>
                </a:solidFill>
              </a:rPr>
              <a:t>ED</a:t>
            </a:r>
          </a:p>
          <a:p>
            <a:pPr algn="l" rtl="0">
              <a:spcBef>
                <a:spcPct val="50000"/>
              </a:spcBef>
            </a:pPr>
            <a:r>
              <a:rPr lang="en-US" sz="1600">
                <a:solidFill>
                  <a:prstClr val="white"/>
                </a:solidFill>
              </a:rPr>
              <a:t>EDM</a:t>
            </a:r>
          </a:p>
          <a:p>
            <a:pPr algn="l" rtl="0">
              <a:spcBef>
                <a:spcPct val="50000"/>
              </a:spcBef>
            </a:pPr>
            <a:r>
              <a:rPr lang="en-US" sz="1600">
                <a:solidFill>
                  <a:prstClr val="white"/>
                </a:solidFill>
              </a:rPr>
              <a:t>ECU</a:t>
            </a:r>
          </a:p>
          <a:p>
            <a:pPr algn="l" rtl="0">
              <a:spcBef>
                <a:spcPct val="50000"/>
              </a:spcBef>
            </a:pPr>
            <a:r>
              <a:rPr lang="en-US" sz="1600">
                <a:solidFill>
                  <a:prstClr val="white"/>
                </a:solidFill>
              </a:rPr>
              <a:t>S</a:t>
            </a:r>
          </a:p>
          <a:p>
            <a:pPr algn="l" rtl="0">
              <a:spcBef>
                <a:spcPct val="50000"/>
              </a:spcBef>
            </a:pPr>
            <a:r>
              <a:rPr lang="en-US" sz="1600">
                <a:solidFill>
                  <a:prstClr val="white"/>
                </a:solidFill>
              </a:rPr>
              <a:t>APL</a:t>
            </a:r>
          </a:p>
          <a:p>
            <a:pPr algn="l" rtl="0">
              <a:spcBef>
                <a:spcPct val="50000"/>
              </a:spcBef>
            </a:pPr>
            <a:r>
              <a:rPr lang="en-US" sz="1600">
                <a:solidFill>
                  <a:prstClr val="white"/>
                </a:solidFill>
              </a:rPr>
              <a:t>EPB</a:t>
            </a:r>
          </a:p>
          <a:p>
            <a:pPr algn="l" rtl="0">
              <a:spcBef>
                <a:spcPct val="50000"/>
              </a:spcBef>
            </a:pPr>
            <a:r>
              <a:rPr lang="en-US" sz="1600">
                <a:solidFill>
                  <a:prstClr val="white"/>
                </a:solidFill>
              </a:rPr>
              <a:t>EPL</a:t>
            </a:r>
          </a:p>
          <a:p>
            <a:pPr algn="l" rtl="0">
              <a:spcBef>
                <a:spcPct val="50000"/>
              </a:spcBef>
            </a:pPr>
            <a:r>
              <a:rPr lang="en-US" sz="1600">
                <a:solidFill>
                  <a:prstClr val="white"/>
                </a:solidFill>
              </a:rPr>
              <a:t>EI</a:t>
            </a:r>
          </a:p>
          <a:p>
            <a:pPr algn="l" rtl="0">
              <a:spcBef>
                <a:spcPct val="50000"/>
              </a:spcBef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21512" name="AutoShape 13"/>
          <p:cNvSpPr>
            <a:spLocks/>
          </p:cNvSpPr>
          <p:nvPr/>
        </p:nvSpPr>
        <p:spPr bwMode="auto">
          <a:xfrm>
            <a:off x="4572000" y="1219200"/>
            <a:ext cx="304800" cy="1981200"/>
          </a:xfrm>
          <a:prstGeom prst="rightBrace">
            <a:avLst>
              <a:gd name="adj1" fmla="val 54167"/>
              <a:gd name="adj2" fmla="val 50000"/>
            </a:avLst>
          </a:prstGeom>
          <a:noFill/>
          <a:ln w="9525">
            <a:solidFill>
              <a:srgbClr val="FFCC99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en-US">
              <a:solidFill>
                <a:prstClr val="black"/>
              </a:solidFill>
            </a:endParaRPr>
          </a:p>
        </p:txBody>
      </p:sp>
      <p:sp>
        <p:nvSpPr>
          <p:cNvPr id="21513" name="AutoShape 14"/>
          <p:cNvSpPr>
            <a:spLocks/>
          </p:cNvSpPr>
          <p:nvPr/>
        </p:nvSpPr>
        <p:spPr bwMode="auto">
          <a:xfrm>
            <a:off x="4572000" y="3581400"/>
            <a:ext cx="457200" cy="2819400"/>
          </a:xfrm>
          <a:prstGeom prst="rightBrace">
            <a:avLst>
              <a:gd name="adj1" fmla="val 51389"/>
              <a:gd name="adj2" fmla="val 50000"/>
            </a:avLst>
          </a:prstGeom>
          <a:noFill/>
          <a:ln w="9525">
            <a:solidFill>
              <a:srgbClr val="FFCC99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914400"/>
            <a:ext cx="457200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l" rtl="0"/>
            <a:endParaRPr lang="en-US" sz="2000" b="1" dirty="0" smtClean="0">
              <a:solidFill>
                <a:prstClr val="black"/>
              </a:solidFill>
            </a:endParaRPr>
          </a:p>
          <a:p>
            <a:pPr lvl="1" algn="l" rtl="0"/>
            <a:r>
              <a:rPr lang="en-US" sz="2400" b="1" dirty="0" err="1" smtClean="0">
                <a:solidFill>
                  <a:prstClr val="black"/>
                </a:solidFill>
              </a:rPr>
              <a:t>Anconeus</a:t>
            </a:r>
            <a:endParaRPr lang="en-US" sz="2400" b="1" dirty="0" smtClean="0">
              <a:solidFill>
                <a:prstClr val="black"/>
              </a:solidFill>
            </a:endParaRPr>
          </a:p>
          <a:p>
            <a:pPr lvl="1" algn="l" rtl="0"/>
            <a:r>
              <a:rPr lang="en-US" sz="2400" b="1" dirty="0" err="1" smtClean="0">
                <a:solidFill>
                  <a:prstClr val="black"/>
                </a:solidFill>
              </a:rPr>
              <a:t>Brachioradialis</a:t>
            </a:r>
            <a:endParaRPr lang="en-US" sz="2400" b="1" dirty="0" smtClean="0">
              <a:solidFill>
                <a:prstClr val="black"/>
              </a:solidFill>
            </a:endParaRPr>
          </a:p>
          <a:p>
            <a:pPr lvl="1" algn="l" rtl="0"/>
            <a:r>
              <a:rPr lang="en-US" sz="2400" b="1" dirty="0" smtClean="0">
                <a:solidFill>
                  <a:prstClr val="black"/>
                </a:solidFill>
              </a:rPr>
              <a:t>Extensor </a:t>
            </a:r>
            <a:r>
              <a:rPr lang="en-US" sz="2400" b="1" dirty="0" err="1" smtClean="0">
                <a:solidFill>
                  <a:prstClr val="black"/>
                </a:solidFill>
              </a:rPr>
              <a:t>carpi</a:t>
            </a:r>
            <a:r>
              <a:rPr lang="en-US" sz="2400" b="1" dirty="0" smtClean="0">
                <a:solidFill>
                  <a:prstClr val="black"/>
                </a:solidFill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</a:rPr>
              <a:t>radialis</a:t>
            </a:r>
            <a:r>
              <a:rPr lang="en-US" sz="2400" b="1" dirty="0" smtClean="0">
                <a:solidFill>
                  <a:prstClr val="black"/>
                </a:solidFill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</a:rPr>
              <a:t>longus</a:t>
            </a:r>
            <a:r>
              <a:rPr lang="en-US" sz="2400" b="1" dirty="0" smtClean="0">
                <a:solidFill>
                  <a:prstClr val="black"/>
                </a:solidFill>
              </a:rPr>
              <a:t>		</a:t>
            </a:r>
          </a:p>
          <a:p>
            <a:pPr lvl="1" algn="l" rtl="0"/>
            <a:endParaRPr lang="en-US" sz="2400" b="1" dirty="0" smtClean="0">
              <a:solidFill>
                <a:prstClr val="black"/>
              </a:solidFill>
            </a:endParaRPr>
          </a:p>
          <a:p>
            <a:pPr lvl="1" algn="l" rtl="0"/>
            <a:endParaRPr lang="en-US" sz="2400" b="1" dirty="0" smtClean="0">
              <a:solidFill>
                <a:prstClr val="black"/>
              </a:solidFill>
            </a:endParaRPr>
          </a:p>
          <a:p>
            <a:pPr lvl="1" algn="l" rtl="0"/>
            <a:r>
              <a:rPr lang="en-US" sz="2400" b="1" dirty="0" smtClean="0">
                <a:solidFill>
                  <a:prstClr val="black"/>
                </a:solidFill>
              </a:rPr>
              <a:t>Extensor </a:t>
            </a:r>
            <a:r>
              <a:rPr lang="en-US" sz="2400" b="1" dirty="0" err="1" smtClean="0">
                <a:solidFill>
                  <a:prstClr val="black"/>
                </a:solidFill>
              </a:rPr>
              <a:t>carpi</a:t>
            </a:r>
            <a:r>
              <a:rPr lang="en-US" sz="2400" b="1" dirty="0" smtClean="0">
                <a:solidFill>
                  <a:prstClr val="black"/>
                </a:solidFill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</a:rPr>
              <a:t>radialis</a:t>
            </a:r>
            <a:r>
              <a:rPr lang="en-US" sz="2400" b="1" dirty="0" smtClean="0">
                <a:solidFill>
                  <a:prstClr val="black"/>
                </a:solidFill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</a:rPr>
              <a:t>brevis</a:t>
            </a:r>
            <a:endParaRPr lang="en-US" sz="2400" b="1" dirty="0" smtClean="0">
              <a:solidFill>
                <a:prstClr val="black"/>
              </a:solidFill>
            </a:endParaRPr>
          </a:p>
          <a:p>
            <a:pPr lvl="1" algn="l" rtl="0"/>
            <a:r>
              <a:rPr lang="en-US" sz="2400" b="1" dirty="0" smtClean="0">
                <a:solidFill>
                  <a:prstClr val="black"/>
                </a:solidFill>
              </a:rPr>
              <a:t>Extensor </a:t>
            </a:r>
            <a:r>
              <a:rPr lang="en-US" sz="2400" b="1" dirty="0" err="1" smtClean="0">
                <a:solidFill>
                  <a:prstClr val="black"/>
                </a:solidFill>
              </a:rPr>
              <a:t>digitorum</a:t>
            </a:r>
            <a:endParaRPr lang="en-US" sz="2400" b="1" dirty="0" smtClean="0">
              <a:solidFill>
                <a:prstClr val="black"/>
              </a:solidFill>
            </a:endParaRPr>
          </a:p>
          <a:p>
            <a:pPr lvl="1" algn="l" rtl="0"/>
            <a:r>
              <a:rPr lang="en-US" sz="2400" b="1" dirty="0" smtClean="0">
                <a:solidFill>
                  <a:prstClr val="black"/>
                </a:solidFill>
              </a:rPr>
              <a:t>Extensor </a:t>
            </a:r>
            <a:r>
              <a:rPr lang="en-US" sz="2400" b="1" dirty="0" err="1" smtClean="0">
                <a:solidFill>
                  <a:prstClr val="black"/>
                </a:solidFill>
              </a:rPr>
              <a:t>digiti</a:t>
            </a:r>
            <a:r>
              <a:rPr lang="en-US" sz="2400" b="1" dirty="0" smtClean="0">
                <a:solidFill>
                  <a:prstClr val="black"/>
                </a:solidFill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</a:rPr>
              <a:t>minimi</a:t>
            </a:r>
            <a:endParaRPr lang="en-US" sz="2400" b="1" dirty="0" smtClean="0">
              <a:solidFill>
                <a:prstClr val="black"/>
              </a:solidFill>
            </a:endParaRPr>
          </a:p>
          <a:p>
            <a:pPr lvl="1" algn="l" rtl="0"/>
            <a:r>
              <a:rPr lang="en-US" sz="2400" b="1" dirty="0" err="1" smtClean="0">
                <a:solidFill>
                  <a:prstClr val="black"/>
                </a:solidFill>
              </a:rPr>
              <a:t>Supinator</a:t>
            </a:r>
            <a:endParaRPr lang="en-US" sz="2400" b="1" dirty="0" smtClean="0">
              <a:solidFill>
                <a:prstClr val="black"/>
              </a:solidFill>
            </a:endParaRPr>
          </a:p>
          <a:p>
            <a:pPr lvl="1" algn="l" rtl="0"/>
            <a:r>
              <a:rPr lang="en-US" sz="2400" b="1" dirty="0" smtClean="0">
                <a:solidFill>
                  <a:prstClr val="black"/>
                </a:solidFill>
              </a:rPr>
              <a:t>Abductor </a:t>
            </a:r>
            <a:r>
              <a:rPr lang="en-US" sz="2400" b="1" dirty="0" err="1" smtClean="0">
                <a:solidFill>
                  <a:prstClr val="black"/>
                </a:solidFill>
              </a:rPr>
              <a:t>pollicis</a:t>
            </a:r>
            <a:r>
              <a:rPr lang="en-US" sz="2400" b="1" dirty="0" smtClean="0">
                <a:solidFill>
                  <a:prstClr val="black"/>
                </a:solidFill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</a:rPr>
              <a:t>longus</a:t>
            </a:r>
            <a:r>
              <a:rPr lang="en-US" sz="2400" b="1" dirty="0" smtClean="0">
                <a:solidFill>
                  <a:prstClr val="black"/>
                </a:solidFill>
              </a:rPr>
              <a:t>                            Extensor </a:t>
            </a:r>
            <a:r>
              <a:rPr lang="en-US" sz="2400" b="1" dirty="0" err="1" smtClean="0">
                <a:solidFill>
                  <a:prstClr val="black"/>
                </a:solidFill>
              </a:rPr>
              <a:t>pollicis</a:t>
            </a:r>
            <a:r>
              <a:rPr lang="en-US" sz="2400" b="1" dirty="0" smtClean="0">
                <a:solidFill>
                  <a:prstClr val="black"/>
                </a:solidFill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</a:rPr>
              <a:t>longus</a:t>
            </a:r>
            <a:endParaRPr lang="en-US" sz="2400" b="1" dirty="0" smtClean="0">
              <a:solidFill>
                <a:prstClr val="black"/>
              </a:solidFill>
            </a:endParaRPr>
          </a:p>
          <a:p>
            <a:pPr lvl="1" algn="l" rtl="0"/>
            <a:r>
              <a:rPr lang="en-US" sz="2400" b="1" dirty="0" smtClean="0">
                <a:solidFill>
                  <a:prstClr val="black"/>
                </a:solidFill>
              </a:rPr>
              <a:t>Extensor </a:t>
            </a:r>
            <a:r>
              <a:rPr lang="en-US" sz="2400" b="1" dirty="0" err="1" smtClean="0">
                <a:solidFill>
                  <a:prstClr val="black"/>
                </a:solidFill>
              </a:rPr>
              <a:t>pollicis</a:t>
            </a:r>
            <a:r>
              <a:rPr lang="en-US" sz="2400" b="1" dirty="0" smtClean="0">
                <a:solidFill>
                  <a:prstClr val="black"/>
                </a:solidFill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</a:rPr>
              <a:t>brevis</a:t>
            </a:r>
            <a:r>
              <a:rPr lang="en-US" sz="2400" b="1" dirty="0" smtClean="0">
                <a:solidFill>
                  <a:prstClr val="black"/>
                </a:solidFill>
              </a:rPr>
              <a:t>             </a:t>
            </a:r>
          </a:p>
          <a:p>
            <a:pPr lvl="1" algn="l" rtl="0"/>
            <a:r>
              <a:rPr lang="en-US" sz="2400" b="1" dirty="0" smtClean="0">
                <a:solidFill>
                  <a:prstClr val="black"/>
                </a:solidFill>
              </a:rPr>
              <a:t>Extensor </a:t>
            </a:r>
            <a:r>
              <a:rPr lang="en-US" sz="2400" b="1" dirty="0" err="1" smtClean="0">
                <a:solidFill>
                  <a:prstClr val="black"/>
                </a:solidFill>
              </a:rPr>
              <a:t>indicis</a:t>
            </a:r>
            <a:endParaRPr lang="en-US" sz="2400" b="1" dirty="0" smtClean="0">
              <a:solidFill>
                <a:prstClr val="black"/>
              </a:solidFill>
            </a:endParaRPr>
          </a:p>
          <a:p>
            <a:pPr lvl="1" algn="l" rtl="0"/>
            <a:r>
              <a:rPr lang="en-US" sz="2400" b="1" dirty="0" smtClean="0">
                <a:solidFill>
                  <a:prstClr val="black"/>
                </a:solidFill>
              </a:rPr>
              <a:t>Extensor </a:t>
            </a:r>
            <a:r>
              <a:rPr lang="en-US" sz="2400" b="1" dirty="0" err="1" smtClean="0">
                <a:solidFill>
                  <a:prstClr val="black"/>
                </a:solidFill>
              </a:rPr>
              <a:t>carpi</a:t>
            </a:r>
            <a:r>
              <a:rPr lang="en-US" sz="2400" b="1" dirty="0" smtClean="0">
                <a:solidFill>
                  <a:prstClr val="black"/>
                </a:solidFill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</a:rPr>
              <a:t>ulnaris</a:t>
            </a:r>
            <a:r>
              <a:rPr lang="en-US" sz="2400" b="1" dirty="0" smtClean="0">
                <a:solidFill>
                  <a:prstClr val="black"/>
                </a:solidFill>
              </a:rPr>
              <a:t>		   	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FFFFCC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/>
          </a:bodyPr>
          <a:lstStyle/>
          <a:p>
            <a:pPr algn="ctr" rtl="0">
              <a:spcBef>
                <a:spcPct val="0"/>
              </a:spcBef>
              <a:defRPr/>
            </a:pPr>
            <a:r>
              <a:rPr lang="en-US" sz="4000" b="1" u="sng" dirty="0" smtClean="0">
                <a:solidFill>
                  <a:prstClr val="black"/>
                </a:solidFill>
              </a:rPr>
              <a:t>EXTENSOR COMPARTMENT :NERVE SUPPLY</a:t>
            </a:r>
            <a:endParaRPr lang="en-US" sz="4000" b="1" u="sn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79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287963"/>
          </a:xfrm>
        </p:spPr>
        <p:txBody>
          <a:bodyPr/>
          <a:lstStyle/>
          <a:p>
            <a:r>
              <a:rPr lang="en-US" b="1" u="sng" dirty="0" smtClean="0"/>
              <a:t>WRIST DROP</a:t>
            </a:r>
            <a:r>
              <a:rPr lang="en-US" dirty="0" smtClean="0"/>
              <a:t>: Injury to </a:t>
            </a:r>
            <a:r>
              <a:rPr lang="en-US" sz="2800" dirty="0" smtClean="0"/>
              <a:t>radial nerve above the origin of post </a:t>
            </a:r>
            <a:r>
              <a:rPr lang="en-US" sz="2800" dirty="0" err="1" smtClean="0"/>
              <a:t>interosseous</a:t>
            </a:r>
            <a:r>
              <a:rPr lang="en-US" sz="2800" dirty="0" smtClean="0"/>
              <a:t> nerve</a:t>
            </a:r>
          </a:p>
          <a:p>
            <a:r>
              <a:rPr lang="en-US" sz="2800" dirty="0" smtClean="0"/>
              <a:t>Paralysis of extensor muscles of  forearm </a:t>
            </a:r>
          </a:p>
          <a:p>
            <a:r>
              <a:rPr lang="en-US" sz="2800" dirty="0" smtClean="0"/>
              <a:t>If deep branch of radial nerve is damaged </a:t>
            </a:r>
          </a:p>
          <a:p>
            <a:r>
              <a:rPr lang="en-US" sz="2800" dirty="0" smtClean="0"/>
              <a:t>Ext carpi </a:t>
            </a:r>
            <a:r>
              <a:rPr lang="en-US" sz="2800" dirty="0" err="1" smtClean="0"/>
              <a:t>radialis</a:t>
            </a:r>
            <a:r>
              <a:rPr lang="en-US" sz="2800" dirty="0" smtClean="0"/>
              <a:t> </a:t>
            </a:r>
            <a:r>
              <a:rPr lang="en-US" sz="2800" dirty="0" err="1" smtClean="0"/>
              <a:t>longus</a:t>
            </a:r>
            <a:r>
              <a:rPr lang="en-US" sz="2800" dirty="0" smtClean="0"/>
              <a:t> and </a:t>
            </a:r>
            <a:r>
              <a:rPr lang="en-US" sz="2800" dirty="0" err="1" smtClean="0"/>
              <a:t>brevis</a:t>
            </a:r>
            <a:r>
              <a:rPr lang="en-US" sz="2800" dirty="0" smtClean="0"/>
              <a:t> are spared  wrist drop is absent</a:t>
            </a:r>
            <a:endParaRPr lang="en-US" dirty="0"/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FFFFCC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pPr>
              <a:defRPr/>
            </a:pPr>
            <a:r>
              <a:rPr lang="en-US" sz="36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sz="36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36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sz="36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3600" b="1" u="sng" dirty="0" smtClean="0"/>
              <a:t>APPLIED ANATOMY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4000" b="1" u="sng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sz="4000" b="1" u="sng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endParaRPr kumimoji="0" lang="en-US" sz="4000" b="0" i="0" u="sng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1" name="Picture 3" descr="C:\Users\neeta\Pictures\wristdro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3886200"/>
            <a:ext cx="4953000" cy="2362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3153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Plate0411A"/>
          <p:cNvPicPr>
            <a:picLocks noChangeAspect="1" noChangeArrowheads="1"/>
          </p:cNvPicPr>
          <p:nvPr/>
        </p:nvPicPr>
        <p:blipFill>
          <a:blip r:embed="rId3"/>
          <a:srcRect l="32759" t="8703" r="13792" b="3784"/>
          <a:stretch>
            <a:fillRect/>
          </a:stretch>
        </p:blipFill>
        <p:spPr bwMode="auto">
          <a:xfrm>
            <a:off x="0" y="0"/>
            <a:ext cx="4595127" cy="6858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4" name="Flowchart: Terminator 3"/>
          <p:cNvSpPr/>
          <p:nvPr/>
        </p:nvSpPr>
        <p:spPr>
          <a:xfrm>
            <a:off x="2714612" y="484042"/>
            <a:ext cx="914400" cy="301752"/>
          </a:xfrm>
          <a:prstGeom prst="flowChartTermina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CA">
              <a:solidFill>
                <a:prstClr val="white"/>
              </a:solidFill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2714612" y="2428868"/>
            <a:ext cx="1857388" cy="285752"/>
          </a:xfrm>
          <a:prstGeom prst="flowChartTermina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CA">
              <a:solidFill>
                <a:prstClr val="white"/>
              </a:solidFill>
            </a:endParaRPr>
          </a:p>
        </p:txBody>
      </p:sp>
      <p:sp>
        <p:nvSpPr>
          <p:cNvPr id="6" name="Flowchart: Terminator 5"/>
          <p:cNvSpPr/>
          <p:nvPr/>
        </p:nvSpPr>
        <p:spPr>
          <a:xfrm>
            <a:off x="2647944" y="3643314"/>
            <a:ext cx="1209676" cy="214314"/>
          </a:xfrm>
          <a:prstGeom prst="flowChartTermina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CA">
              <a:solidFill>
                <a:prstClr val="white"/>
              </a:solidFill>
            </a:endParaRPr>
          </a:p>
        </p:txBody>
      </p:sp>
      <p:pic>
        <p:nvPicPr>
          <p:cNvPr id="25602" name="Picture 2" descr="http://ca.wrs.yahoo.com/_ylt=A0WTf2qTYPRKKLoA_Qf2FAx./SIG=12p68g86m/EXP=1257615891/**http%3A/www.becomehealthynow.com/images/organs/muscles/anconeus001.jpg"/>
          <p:cNvPicPr>
            <a:picLocks noChangeAspect="1" noChangeArrowheads="1"/>
          </p:cNvPicPr>
          <p:nvPr/>
        </p:nvPicPr>
        <p:blipFill>
          <a:blip r:embed="rId4"/>
          <a:srcRect l="6562" t="659" r="11811"/>
          <a:stretch>
            <a:fillRect/>
          </a:stretch>
        </p:blipFill>
        <p:spPr bwMode="auto">
          <a:xfrm>
            <a:off x="7464628" y="2789250"/>
            <a:ext cx="1679372" cy="40687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7500958" y="2357430"/>
            <a:ext cx="1357322" cy="369332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 rtl="0"/>
            <a:r>
              <a:rPr lang="en-CA" dirty="0" err="1" smtClean="0">
                <a:solidFill>
                  <a:prstClr val="black"/>
                </a:solidFill>
              </a:rPr>
              <a:t>Anconeus</a:t>
            </a:r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500694" y="0"/>
            <a:ext cx="3643306" cy="2071678"/>
          </a:xfrm>
          <a:solidFill>
            <a:srgbClr val="FFFF99"/>
          </a:solidFill>
          <a:ln w="38100">
            <a:solidFill>
              <a:srgbClr val="FF0000"/>
            </a:solidFill>
          </a:ln>
        </p:spPr>
        <p:txBody>
          <a:bodyPr/>
          <a:lstStyle/>
          <a:p>
            <a:r>
              <a:rPr lang="en-CA" sz="4000" dirty="0"/>
              <a:t>Muscles of the Forearm </a:t>
            </a:r>
            <a:br>
              <a:rPr lang="en-CA" sz="4000" dirty="0"/>
            </a:br>
            <a:r>
              <a:rPr lang="en-CA" sz="4000" dirty="0"/>
              <a:t>Post View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572132" y="2071679"/>
            <a:ext cx="1643074" cy="2516073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l" rtl="0"/>
            <a:r>
              <a:rPr lang="en-CA" sz="1050" dirty="0" smtClean="0">
                <a:solidFill>
                  <a:prstClr val="black"/>
                </a:solidFill>
              </a:rPr>
              <a:t>Origin :Lateral </a:t>
            </a:r>
            <a:r>
              <a:rPr lang="en-CA" sz="1050" dirty="0" err="1" smtClean="0">
                <a:solidFill>
                  <a:prstClr val="black"/>
                </a:solidFill>
              </a:rPr>
              <a:t>epicondyle</a:t>
            </a:r>
            <a:r>
              <a:rPr lang="en-CA" sz="1050" dirty="0" smtClean="0">
                <a:solidFill>
                  <a:prstClr val="black"/>
                </a:solidFill>
              </a:rPr>
              <a:t> of </a:t>
            </a:r>
            <a:r>
              <a:rPr lang="en-CA" sz="1050" dirty="0" err="1" smtClean="0">
                <a:solidFill>
                  <a:prstClr val="black"/>
                </a:solidFill>
              </a:rPr>
              <a:t>humerus</a:t>
            </a:r>
            <a:r>
              <a:rPr lang="en-CA" sz="1050" dirty="0" smtClean="0">
                <a:solidFill>
                  <a:prstClr val="black"/>
                </a:solidFill>
              </a:rPr>
              <a:t> </a:t>
            </a:r>
            <a:r>
              <a:rPr lang="en-CA" sz="1050" b="1" dirty="0" smtClean="0">
                <a:solidFill>
                  <a:prstClr val="black"/>
                </a:solidFill>
              </a:rPr>
              <a:t>Insertion</a:t>
            </a:r>
            <a:r>
              <a:rPr lang="en-CA" sz="1050" dirty="0" smtClean="0">
                <a:solidFill>
                  <a:prstClr val="black"/>
                </a:solidFill>
              </a:rPr>
              <a:t> Lateral surface of </a:t>
            </a:r>
            <a:r>
              <a:rPr lang="en-CA" sz="1050" dirty="0" err="1" smtClean="0">
                <a:solidFill>
                  <a:prstClr val="black"/>
                </a:solidFill>
              </a:rPr>
              <a:t>olecranon</a:t>
            </a:r>
            <a:r>
              <a:rPr lang="en-CA" sz="1050" dirty="0" smtClean="0">
                <a:solidFill>
                  <a:prstClr val="black"/>
                </a:solidFill>
              </a:rPr>
              <a:t> and</a:t>
            </a:r>
            <a:br>
              <a:rPr lang="en-CA" sz="1050" dirty="0" smtClean="0">
                <a:solidFill>
                  <a:prstClr val="black"/>
                </a:solidFill>
              </a:rPr>
            </a:br>
            <a:r>
              <a:rPr lang="en-CA" sz="1050" dirty="0" smtClean="0">
                <a:solidFill>
                  <a:prstClr val="black"/>
                </a:solidFill>
              </a:rPr>
              <a:t>superior part of posterior surface of ulna </a:t>
            </a:r>
            <a:r>
              <a:rPr lang="en-CA" sz="1050" b="1" dirty="0" smtClean="0">
                <a:solidFill>
                  <a:prstClr val="black"/>
                </a:solidFill>
              </a:rPr>
              <a:t>Action</a:t>
            </a:r>
            <a:r>
              <a:rPr lang="en-CA" sz="1050" dirty="0" smtClean="0">
                <a:solidFill>
                  <a:prstClr val="black"/>
                </a:solidFill>
              </a:rPr>
              <a:t> Assists triceps in extending forearm;</a:t>
            </a:r>
            <a:br>
              <a:rPr lang="en-CA" sz="1050" dirty="0" smtClean="0">
                <a:solidFill>
                  <a:prstClr val="black"/>
                </a:solidFill>
              </a:rPr>
            </a:br>
            <a:r>
              <a:rPr lang="en-CA" sz="1050" dirty="0" smtClean="0">
                <a:solidFill>
                  <a:prstClr val="black"/>
                </a:solidFill>
              </a:rPr>
              <a:t>stabilizes elbow joint; abducts ulna during </a:t>
            </a:r>
            <a:r>
              <a:rPr lang="en-CA" sz="1050" dirty="0" err="1" smtClean="0">
                <a:solidFill>
                  <a:prstClr val="black"/>
                </a:solidFill>
              </a:rPr>
              <a:t>pronation</a:t>
            </a:r>
            <a:r>
              <a:rPr lang="en-CA" sz="1050" dirty="0" smtClean="0">
                <a:solidFill>
                  <a:prstClr val="black"/>
                </a:solidFill>
              </a:rPr>
              <a:t> </a:t>
            </a:r>
            <a:r>
              <a:rPr lang="en-CA" sz="1050" b="1" dirty="0" err="1" smtClean="0">
                <a:solidFill>
                  <a:prstClr val="black"/>
                </a:solidFill>
              </a:rPr>
              <a:t>Innervation</a:t>
            </a:r>
            <a:r>
              <a:rPr lang="en-CA" sz="1050" dirty="0" smtClean="0">
                <a:solidFill>
                  <a:prstClr val="black"/>
                </a:solidFill>
              </a:rPr>
              <a:t> Radial nerve (C7, C8 and T1) </a:t>
            </a:r>
            <a:r>
              <a:rPr lang="en-CA" sz="1050" b="1" dirty="0" smtClean="0">
                <a:solidFill>
                  <a:prstClr val="black"/>
                </a:solidFill>
              </a:rPr>
              <a:t/>
            </a:r>
            <a:br>
              <a:rPr lang="en-CA" sz="1050" b="1" dirty="0" smtClean="0">
                <a:solidFill>
                  <a:prstClr val="black"/>
                </a:solidFill>
              </a:rPr>
            </a:br>
            <a:endParaRPr lang="en-CA" sz="1050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43438" y="5000636"/>
            <a:ext cx="2786082" cy="1754326"/>
          </a:xfrm>
          <a:prstGeom prst="rect">
            <a:avLst/>
          </a:prstGeom>
          <a:solidFill>
            <a:srgbClr val="FFFF99"/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l" rtl="0"/>
            <a:r>
              <a:rPr lang="en-CA" dirty="0" smtClean="0">
                <a:solidFill>
                  <a:prstClr val="black"/>
                </a:solidFill>
              </a:rPr>
              <a:t>Radial nerve innervates the </a:t>
            </a:r>
            <a:r>
              <a:rPr lang="en-CA" b="1" dirty="0" smtClean="0">
                <a:solidFill>
                  <a:prstClr val="black"/>
                </a:solidFill>
              </a:rPr>
              <a:t>BEST</a:t>
            </a:r>
            <a:r>
              <a:rPr lang="en-CA" dirty="0" smtClean="0">
                <a:solidFill>
                  <a:prstClr val="black"/>
                </a:solidFill>
              </a:rPr>
              <a:t>.</a:t>
            </a:r>
          </a:p>
          <a:p>
            <a:pPr algn="l" rtl="0"/>
            <a:r>
              <a:rPr lang="en-CA" dirty="0" smtClean="0">
                <a:solidFill>
                  <a:prstClr val="black"/>
                </a:solidFill>
              </a:rPr>
              <a:t> </a:t>
            </a:r>
            <a:r>
              <a:rPr lang="en-CA" b="1" dirty="0" err="1" smtClean="0">
                <a:solidFill>
                  <a:prstClr val="black"/>
                </a:solidFill>
                <a:hlinkClick r:id="rId5"/>
              </a:rPr>
              <a:t>B</a:t>
            </a:r>
            <a:r>
              <a:rPr lang="en-CA" dirty="0" err="1" smtClean="0">
                <a:solidFill>
                  <a:prstClr val="black"/>
                </a:solidFill>
                <a:hlinkClick r:id="rId5"/>
              </a:rPr>
              <a:t>rachioradialis</a:t>
            </a:r>
            <a:r>
              <a:rPr lang="en-CA" dirty="0" smtClean="0">
                <a:solidFill>
                  <a:prstClr val="black"/>
                </a:solidFill>
              </a:rPr>
              <a:t/>
            </a:r>
            <a:br>
              <a:rPr lang="en-CA" dirty="0" smtClean="0">
                <a:solidFill>
                  <a:prstClr val="black"/>
                </a:solidFill>
              </a:rPr>
            </a:br>
            <a:r>
              <a:rPr lang="en-CA" dirty="0" smtClean="0">
                <a:solidFill>
                  <a:prstClr val="black"/>
                </a:solidFill>
              </a:rPr>
              <a:t> </a:t>
            </a:r>
            <a:r>
              <a:rPr lang="en-CA" b="1" dirty="0" smtClean="0">
                <a:solidFill>
                  <a:prstClr val="black"/>
                </a:solidFill>
                <a:hlinkClick r:id="rId6"/>
              </a:rPr>
              <a:t>E</a:t>
            </a:r>
            <a:r>
              <a:rPr lang="en-CA" dirty="0" smtClean="0">
                <a:solidFill>
                  <a:prstClr val="black"/>
                </a:solidFill>
                <a:hlinkClick r:id="rId6"/>
              </a:rPr>
              <a:t>xtensors</a:t>
            </a:r>
            <a:r>
              <a:rPr lang="en-CA" dirty="0" smtClean="0">
                <a:solidFill>
                  <a:prstClr val="black"/>
                </a:solidFill>
              </a:rPr>
              <a:t/>
            </a:r>
            <a:br>
              <a:rPr lang="en-CA" dirty="0" smtClean="0">
                <a:solidFill>
                  <a:prstClr val="black"/>
                </a:solidFill>
              </a:rPr>
            </a:br>
            <a:r>
              <a:rPr lang="en-CA" dirty="0" smtClean="0">
                <a:solidFill>
                  <a:prstClr val="black"/>
                </a:solidFill>
              </a:rPr>
              <a:t> </a:t>
            </a:r>
            <a:r>
              <a:rPr lang="en-CA" b="1" dirty="0" err="1" smtClean="0">
                <a:solidFill>
                  <a:prstClr val="black"/>
                </a:solidFill>
                <a:hlinkClick r:id="rId7"/>
              </a:rPr>
              <a:t>S</a:t>
            </a:r>
            <a:r>
              <a:rPr lang="en-CA" dirty="0" err="1" smtClean="0">
                <a:solidFill>
                  <a:prstClr val="black"/>
                </a:solidFill>
                <a:hlinkClick r:id="rId7"/>
              </a:rPr>
              <a:t>upinator</a:t>
            </a:r>
            <a:r>
              <a:rPr lang="en-CA" dirty="0" smtClean="0">
                <a:solidFill>
                  <a:prstClr val="black"/>
                </a:solidFill>
              </a:rPr>
              <a:t/>
            </a:r>
            <a:br>
              <a:rPr lang="en-CA" dirty="0" smtClean="0">
                <a:solidFill>
                  <a:prstClr val="black"/>
                </a:solidFill>
              </a:rPr>
            </a:br>
            <a:r>
              <a:rPr lang="en-CA" dirty="0" smtClean="0">
                <a:solidFill>
                  <a:prstClr val="black"/>
                </a:solidFill>
              </a:rPr>
              <a:t> </a:t>
            </a:r>
            <a:r>
              <a:rPr lang="en-CA" b="1" dirty="0" smtClean="0">
                <a:solidFill>
                  <a:prstClr val="black"/>
                </a:solidFill>
                <a:hlinkClick r:id="rId8"/>
              </a:rPr>
              <a:t>T</a:t>
            </a:r>
            <a:r>
              <a:rPr lang="en-CA" dirty="0" smtClean="0">
                <a:solidFill>
                  <a:prstClr val="black"/>
                </a:solidFill>
                <a:hlinkClick r:id="rId8"/>
              </a:rPr>
              <a:t>riceps</a:t>
            </a:r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01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2"/>
          <p:cNvSpPr>
            <a:spLocks noChangeArrowheads="1"/>
          </p:cNvSpPr>
          <p:nvPr/>
        </p:nvSpPr>
        <p:spPr bwMode="auto">
          <a:xfrm>
            <a:off x="5181600" y="609600"/>
            <a:ext cx="3810000" cy="44196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en-US">
              <a:solidFill>
                <a:prstClr val="black"/>
              </a:solidFill>
            </a:endParaRPr>
          </a:p>
        </p:txBody>
      </p: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5226050" y="762000"/>
            <a:ext cx="3841750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rtl="0"/>
            <a:r>
              <a:rPr lang="en-GB" sz="2000" b="1" u="sng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Deep posterior compartment.</a:t>
            </a:r>
          </a:p>
          <a:p>
            <a:pPr algn="l" rtl="0"/>
            <a:endParaRPr lang="en-GB" sz="2000" b="1" u="sng">
              <a:solidFill>
                <a:prstClr val="black"/>
              </a:solidFill>
              <a:latin typeface="Arial" charset="0"/>
              <a:cs typeface="Times New Roman" pitchFamily="18" charset="0"/>
            </a:endParaRPr>
          </a:p>
          <a:p>
            <a:pPr algn="l" rtl="0"/>
            <a:r>
              <a:rPr lang="en-GB" sz="2000" b="1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- abductor pollicis longus </a:t>
            </a:r>
          </a:p>
          <a:p>
            <a:pPr algn="l" rtl="0"/>
            <a:r>
              <a:rPr lang="en-GB" sz="2000" b="1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- extensor pollicis brevis </a:t>
            </a:r>
          </a:p>
          <a:p>
            <a:pPr algn="l" rtl="0"/>
            <a:r>
              <a:rPr lang="en-GB" sz="2000" b="1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- extensor pollicis longus </a:t>
            </a:r>
          </a:p>
          <a:p>
            <a:pPr algn="l" rtl="0"/>
            <a:r>
              <a:rPr lang="en-GB" sz="2000" b="1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- extensor indicis</a:t>
            </a:r>
          </a:p>
          <a:p>
            <a:pPr algn="l" rtl="0"/>
            <a:r>
              <a:rPr lang="en-GB" sz="2000" b="1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- supinator</a:t>
            </a:r>
            <a:r>
              <a:rPr lang="en-US" sz="2000" b="1">
                <a:solidFill>
                  <a:prstClr val="black"/>
                </a:solidFill>
                <a:latin typeface="Arial" charset="0"/>
              </a:rPr>
              <a:t> </a:t>
            </a:r>
          </a:p>
          <a:p>
            <a:pPr algn="l" rtl="0"/>
            <a:endParaRPr lang="en-US" sz="2000" b="1">
              <a:solidFill>
                <a:prstClr val="black"/>
              </a:solidFill>
              <a:latin typeface="Arial" charset="0"/>
            </a:endParaRPr>
          </a:p>
          <a:p>
            <a:pPr algn="l" rtl="0"/>
            <a:r>
              <a:rPr lang="en-GB" sz="2000" b="1" u="sng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Functional organization</a:t>
            </a:r>
            <a:r>
              <a:rPr lang="en-GB" sz="2000" b="1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:	</a:t>
            </a:r>
          </a:p>
          <a:p>
            <a:pPr algn="l" rtl="0">
              <a:buFontTx/>
              <a:buChar char="-"/>
            </a:pPr>
            <a:r>
              <a:rPr lang="en-GB" sz="2000" b="1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 extend hand at wrist  </a:t>
            </a:r>
          </a:p>
          <a:p>
            <a:pPr algn="l" rtl="0">
              <a:buFontTx/>
              <a:buChar char="-"/>
            </a:pPr>
            <a:r>
              <a:rPr lang="en-GB" sz="2000" b="1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 extend / abduct thumb </a:t>
            </a:r>
          </a:p>
          <a:p>
            <a:pPr algn="l" rtl="0">
              <a:buFontTx/>
              <a:buChar char="-"/>
            </a:pPr>
            <a:r>
              <a:rPr lang="en-GB" sz="2000" b="1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 extend index finger</a:t>
            </a:r>
          </a:p>
          <a:p>
            <a:pPr algn="l" rtl="0">
              <a:buFontTx/>
              <a:buChar char="-"/>
            </a:pPr>
            <a:r>
              <a:rPr lang="en-GB" sz="2000" b="1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 supinate</a:t>
            </a:r>
            <a:endParaRPr lang="en-US" sz="2000" b="1">
              <a:solidFill>
                <a:prstClr val="black"/>
              </a:solidFill>
              <a:latin typeface="Arial" charset="0"/>
              <a:cs typeface="Times New Roman" pitchFamily="18" charset="0"/>
            </a:endParaRPr>
          </a:p>
        </p:txBody>
      </p:sp>
      <p:pic>
        <p:nvPicPr>
          <p:cNvPr id="28676" name="Picture 3" descr="list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33400"/>
            <a:ext cx="30480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WordArt 4"/>
          <p:cNvSpPr>
            <a:spLocks noChangeArrowheads="1" noChangeShapeType="1" noTextEdit="1"/>
          </p:cNvSpPr>
          <p:nvPr/>
        </p:nvSpPr>
        <p:spPr bwMode="auto">
          <a:xfrm>
            <a:off x="3048000" y="3048000"/>
            <a:ext cx="2076450" cy="304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/>
            <a:r>
              <a:rPr lang="en-US" sz="1200" kern="10">
                <a:solidFill>
                  <a:srgbClr val="800000"/>
                </a:solidFill>
                <a:latin typeface="Arial Black"/>
              </a:rPr>
              <a:t>abductor pollucis longus</a:t>
            </a:r>
          </a:p>
        </p:txBody>
      </p:sp>
      <p:sp>
        <p:nvSpPr>
          <p:cNvPr id="28678" name="WordArt 5"/>
          <p:cNvSpPr>
            <a:spLocks noChangeArrowheads="1" noChangeShapeType="1" noTextEdit="1"/>
          </p:cNvSpPr>
          <p:nvPr/>
        </p:nvSpPr>
        <p:spPr bwMode="auto">
          <a:xfrm>
            <a:off x="3124200" y="3505200"/>
            <a:ext cx="1962150" cy="304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/>
            <a:r>
              <a:rPr lang="en-US" sz="1200" kern="10">
                <a:solidFill>
                  <a:srgbClr val="800000"/>
                </a:solidFill>
                <a:latin typeface="Arial Black"/>
              </a:rPr>
              <a:t>extensor pollicis brevis</a:t>
            </a:r>
          </a:p>
        </p:txBody>
      </p:sp>
      <p:sp>
        <p:nvSpPr>
          <p:cNvPr id="28679" name="WordArt 6"/>
          <p:cNvSpPr>
            <a:spLocks noChangeArrowheads="1" noChangeShapeType="1" noTextEdit="1"/>
          </p:cNvSpPr>
          <p:nvPr/>
        </p:nvSpPr>
        <p:spPr bwMode="auto">
          <a:xfrm>
            <a:off x="47625" y="3886200"/>
            <a:ext cx="2009775" cy="304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/>
            <a:r>
              <a:rPr lang="en-US" sz="1200" kern="10">
                <a:solidFill>
                  <a:srgbClr val="800000"/>
                </a:solidFill>
                <a:latin typeface="Arial Black"/>
              </a:rPr>
              <a:t>extensor pollicis longus</a:t>
            </a:r>
          </a:p>
        </p:txBody>
      </p:sp>
      <p:sp>
        <p:nvSpPr>
          <p:cNvPr id="28680" name="WordArt 7"/>
          <p:cNvSpPr>
            <a:spLocks noChangeArrowheads="1" noChangeShapeType="1" noTextEdit="1"/>
          </p:cNvSpPr>
          <p:nvPr/>
        </p:nvSpPr>
        <p:spPr bwMode="auto">
          <a:xfrm>
            <a:off x="609600" y="4495800"/>
            <a:ext cx="1352550" cy="2190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/>
            <a:r>
              <a:rPr lang="en-US" sz="1200" kern="10">
                <a:solidFill>
                  <a:srgbClr val="800000"/>
                </a:solidFill>
                <a:latin typeface="Arial Black"/>
              </a:rPr>
              <a:t>extensor indicis</a:t>
            </a:r>
          </a:p>
        </p:txBody>
      </p:sp>
      <p:sp>
        <p:nvSpPr>
          <p:cNvPr id="28681" name="Line 8"/>
          <p:cNvSpPr>
            <a:spLocks noChangeShapeType="1"/>
          </p:cNvSpPr>
          <p:nvPr/>
        </p:nvSpPr>
        <p:spPr bwMode="auto">
          <a:xfrm flipV="1">
            <a:off x="1981200" y="41910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rtl="0"/>
            <a:endParaRPr lang="en-US">
              <a:solidFill>
                <a:prstClr val="black"/>
              </a:solidFill>
            </a:endParaRPr>
          </a:p>
        </p:txBody>
      </p:sp>
      <p:sp>
        <p:nvSpPr>
          <p:cNvPr id="28682" name="Line 9"/>
          <p:cNvSpPr>
            <a:spLocks noChangeShapeType="1"/>
          </p:cNvSpPr>
          <p:nvPr/>
        </p:nvSpPr>
        <p:spPr bwMode="auto">
          <a:xfrm>
            <a:off x="2057400" y="3962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rtl="0"/>
            <a:endParaRPr lang="en-US">
              <a:solidFill>
                <a:prstClr val="black"/>
              </a:solidFill>
            </a:endParaRPr>
          </a:p>
        </p:txBody>
      </p:sp>
      <p:sp>
        <p:nvSpPr>
          <p:cNvPr id="28683" name="Line 10"/>
          <p:cNvSpPr>
            <a:spLocks noChangeShapeType="1"/>
          </p:cNvSpPr>
          <p:nvPr/>
        </p:nvSpPr>
        <p:spPr bwMode="auto">
          <a:xfrm flipH="1">
            <a:off x="2743200" y="358140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rtl="0"/>
            <a:endParaRPr lang="en-US">
              <a:solidFill>
                <a:prstClr val="black"/>
              </a:solidFill>
            </a:endParaRPr>
          </a:p>
        </p:txBody>
      </p:sp>
      <p:sp>
        <p:nvSpPr>
          <p:cNvPr id="28684" name="Line 11"/>
          <p:cNvSpPr>
            <a:spLocks noChangeShapeType="1"/>
          </p:cNvSpPr>
          <p:nvPr/>
        </p:nvSpPr>
        <p:spPr bwMode="auto">
          <a:xfrm flipH="1">
            <a:off x="2743200" y="31242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rtl="0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40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5" name="Picture 9"/>
          <p:cNvPicPr>
            <a:picLocks noChangeAspect="1" noChangeArrowheads="1"/>
          </p:cNvPicPr>
          <p:nvPr/>
        </p:nvPicPr>
        <p:blipFill>
          <a:blip r:embed="rId2"/>
          <a:srcRect b="35796"/>
          <a:stretch>
            <a:fillRect/>
          </a:stretch>
        </p:blipFill>
        <p:spPr bwMode="auto">
          <a:xfrm>
            <a:off x="971550" y="1250411"/>
            <a:ext cx="7272338" cy="5393299"/>
          </a:xfrm>
          <a:prstGeom prst="rect">
            <a:avLst/>
          </a:prstGeom>
          <a:noFill/>
        </p:spPr>
      </p:pic>
      <p:sp>
        <p:nvSpPr>
          <p:cNvPr id="24586" name="Rectangle 10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43000"/>
          </a:xfrm>
          <a:solidFill>
            <a:srgbClr val="FFFF00"/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CA" dirty="0" smtClean="0"/>
              <a:t> Deep </a:t>
            </a:r>
            <a:r>
              <a:rPr lang="en-CA" dirty="0"/>
              <a:t>Dissection Forearm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57884" y="6215082"/>
            <a:ext cx="646331" cy="369332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l" rtl="0"/>
            <a:r>
              <a:rPr lang="en-CA" dirty="0" smtClean="0">
                <a:solidFill>
                  <a:prstClr val="black"/>
                </a:solidFill>
              </a:rPr>
              <a:t>Post</a:t>
            </a:r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1736" y="6286520"/>
            <a:ext cx="530915" cy="369332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l" rtl="0"/>
            <a:r>
              <a:rPr lang="en-CA" dirty="0" smtClean="0">
                <a:solidFill>
                  <a:prstClr val="black"/>
                </a:solidFill>
              </a:rPr>
              <a:t>Ant</a:t>
            </a:r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99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5508656" y="365108"/>
            <a:ext cx="3492500" cy="635000"/>
          </a:xfr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CA" sz="4000" dirty="0"/>
              <a:t>Quiz</a:t>
            </a:r>
          </a:p>
        </p:txBody>
      </p:sp>
      <p:pic>
        <p:nvPicPr>
          <p:cNvPr id="114692" name="Picture 4" descr="arm_musc_test"/>
          <p:cNvPicPr>
            <a:picLocks noChangeAspect="1" noChangeArrowheads="1"/>
          </p:cNvPicPr>
          <p:nvPr/>
        </p:nvPicPr>
        <p:blipFill>
          <a:blip r:embed="rId2"/>
          <a:srcRect t="45055" r="20596" b="10011"/>
          <a:stretch>
            <a:fillRect/>
          </a:stretch>
        </p:blipFill>
        <p:spPr bwMode="auto">
          <a:xfrm>
            <a:off x="179388" y="476250"/>
            <a:ext cx="5218112" cy="6076950"/>
          </a:xfrm>
          <a:prstGeom prst="rect">
            <a:avLst/>
          </a:prstGeom>
          <a:noFill/>
        </p:spPr>
      </p:pic>
      <p:sp>
        <p:nvSpPr>
          <p:cNvPr id="114693" name="Text Box 5"/>
          <p:cNvSpPr txBox="1">
            <a:spLocks noChangeArrowheads="1"/>
          </p:cNvSpPr>
          <p:nvPr/>
        </p:nvSpPr>
        <p:spPr bwMode="auto">
          <a:xfrm>
            <a:off x="6443663" y="2205038"/>
            <a:ext cx="2252662" cy="3387725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/>
            <a:r>
              <a:rPr lang="en-CA" dirty="0">
                <a:solidFill>
                  <a:prstClr val="black"/>
                </a:solidFill>
              </a:rPr>
              <a:t>12. </a:t>
            </a:r>
            <a:r>
              <a:rPr lang="en-CA" u="sng" dirty="0">
                <a:solidFill>
                  <a:prstClr val="black"/>
                </a:solidFill>
              </a:rPr>
              <a:t>Pronator </a:t>
            </a:r>
            <a:r>
              <a:rPr lang="en-CA" u="sng" dirty="0" err="1">
                <a:solidFill>
                  <a:prstClr val="black"/>
                </a:solidFill>
              </a:rPr>
              <a:t>Teres</a:t>
            </a:r>
            <a:endParaRPr lang="en-CA" dirty="0">
              <a:solidFill>
                <a:prstClr val="black"/>
              </a:solidFill>
            </a:endParaRPr>
          </a:p>
          <a:p>
            <a:pPr algn="l" rtl="0"/>
            <a:r>
              <a:rPr lang="en-CA" dirty="0">
                <a:solidFill>
                  <a:prstClr val="black"/>
                </a:solidFill>
              </a:rPr>
              <a:t>13. </a:t>
            </a:r>
            <a:r>
              <a:rPr lang="en-CA" u="sng" dirty="0">
                <a:solidFill>
                  <a:prstClr val="black"/>
                </a:solidFill>
              </a:rPr>
              <a:t>Flexor </a:t>
            </a:r>
            <a:r>
              <a:rPr lang="en-CA" u="sng" dirty="0" err="1">
                <a:solidFill>
                  <a:prstClr val="black"/>
                </a:solidFill>
              </a:rPr>
              <a:t>carpi</a:t>
            </a:r>
            <a:r>
              <a:rPr lang="en-CA" u="sng" dirty="0">
                <a:solidFill>
                  <a:prstClr val="black"/>
                </a:solidFill>
              </a:rPr>
              <a:t> </a:t>
            </a:r>
            <a:r>
              <a:rPr lang="en-CA" u="sng" dirty="0" err="1">
                <a:solidFill>
                  <a:prstClr val="black"/>
                </a:solidFill>
              </a:rPr>
              <a:t>radialis</a:t>
            </a:r>
            <a:r>
              <a:rPr lang="en-CA" dirty="0">
                <a:solidFill>
                  <a:prstClr val="black"/>
                </a:solidFill>
              </a:rPr>
              <a:t>:</a:t>
            </a:r>
          </a:p>
          <a:p>
            <a:pPr algn="l" rtl="0"/>
            <a:r>
              <a:rPr lang="en-CA" dirty="0">
                <a:solidFill>
                  <a:prstClr val="black"/>
                </a:solidFill>
              </a:rPr>
              <a:t>14. </a:t>
            </a:r>
            <a:r>
              <a:rPr lang="en-CA" u="sng" dirty="0">
                <a:solidFill>
                  <a:prstClr val="black"/>
                </a:solidFill>
              </a:rPr>
              <a:t>Flexor </a:t>
            </a:r>
            <a:r>
              <a:rPr lang="en-CA" u="sng" dirty="0" err="1">
                <a:solidFill>
                  <a:prstClr val="black"/>
                </a:solidFill>
              </a:rPr>
              <a:t>Digitorum</a:t>
            </a:r>
            <a:r>
              <a:rPr lang="en-CA" dirty="0">
                <a:solidFill>
                  <a:prstClr val="black"/>
                </a:solidFill>
              </a:rPr>
              <a:t>:</a:t>
            </a:r>
          </a:p>
          <a:p>
            <a:pPr algn="l" rtl="0"/>
            <a:r>
              <a:rPr lang="en-CA" dirty="0">
                <a:solidFill>
                  <a:prstClr val="black"/>
                </a:solidFill>
              </a:rPr>
              <a:t>15. </a:t>
            </a:r>
            <a:r>
              <a:rPr lang="en-CA" u="sng" dirty="0">
                <a:solidFill>
                  <a:prstClr val="black"/>
                </a:solidFill>
              </a:rPr>
              <a:t>Extensor </a:t>
            </a:r>
            <a:r>
              <a:rPr lang="en-CA" u="sng" dirty="0" err="1">
                <a:solidFill>
                  <a:prstClr val="black"/>
                </a:solidFill>
              </a:rPr>
              <a:t>carpi</a:t>
            </a:r>
            <a:r>
              <a:rPr lang="en-CA" u="sng" dirty="0">
                <a:solidFill>
                  <a:prstClr val="black"/>
                </a:solidFill>
              </a:rPr>
              <a:t> </a:t>
            </a:r>
            <a:r>
              <a:rPr lang="en-CA" u="sng" dirty="0" err="1">
                <a:solidFill>
                  <a:prstClr val="black"/>
                </a:solidFill>
              </a:rPr>
              <a:t>ulnaris</a:t>
            </a:r>
            <a:r>
              <a:rPr lang="en-CA" dirty="0">
                <a:solidFill>
                  <a:prstClr val="black"/>
                </a:solidFill>
              </a:rPr>
              <a:t>:</a:t>
            </a:r>
          </a:p>
          <a:p>
            <a:pPr algn="l" rtl="0"/>
            <a:r>
              <a:rPr lang="en-CA" dirty="0">
                <a:solidFill>
                  <a:prstClr val="black"/>
                </a:solidFill>
              </a:rPr>
              <a:t>16. </a:t>
            </a:r>
            <a:r>
              <a:rPr lang="en-CA" u="sng" dirty="0">
                <a:solidFill>
                  <a:prstClr val="black"/>
                </a:solidFill>
              </a:rPr>
              <a:t>Extensor </a:t>
            </a:r>
            <a:r>
              <a:rPr lang="en-CA" u="sng" dirty="0" err="1">
                <a:solidFill>
                  <a:prstClr val="black"/>
                </a:solidFill>
              </a:rPr>
              <a:t>digitorum</a:t>
            </a:r>
            <a:r>
              <a:rPr lang="en-CA" dirty="0">
                <a:solidFill>
                  <a:prstClr val="black"/>
                </a:solidFill>
              </a:rPr>
              <a:t>:</a:t>
            </a:r>
          </a:p>
          <a:p>
            <a:pPr algn="l" rtl="0"/>
            <a:r>
              <a:rPr lang="en-CA" dirty="0">
                <a:solidFill>
                  <a:prstClr val="black"/>
                </a:solidFill>
              </a:rPr>
              <a:t>17. </a:t>
            </a:r>
            <a:r>
              <a:rPr lang="en-CA" u="sng" dirty="0">
                <a:solidFill>
                  <a:prstClr val="black"/>
                </a:solidFill>
              </a:rPr>
              <a:t>Extensor </a:t>
            </a:r>
            <a:r>
              <a:rPr lang="en-CA" u="sng" dirty="0" err="1">
                <a:solidFill>
                  <a:prstClr val="black"/>
                </a:solidFill>
              </a:rPr>
              <a:t>carpi</a:t>
            </a:r>
            <a:r>
              <a:rPr lang="en-CA" u="sng" dirty="0">
                <a:solidFill>
                  <a:prstClr val="black"/>
                </a:solidFill>
              </a:rPr>
              <a:t> </a:t>
            </a:r>
            <a:r>
              <a:rPr lang="en-CA" u="sng" dirty="0" err="1">
                <a:solidFill>
                  <a:prstClr val="black"/>
                </a:solidFill>
              </a:rPr>
              <a:t>radialis</a:t>
            </a:r>
            <a:r>
              <a:rPr lang="en-CA" dirty="0">
                <a:solidFill>
                  <a:prstClr val="black"/>
                </a:solidFill>
              </a:rPr>
              <a:t>:</a:t>
            </a:r>
          </a:p>
          <a:p>
            <a:pPr algn="l" rtl="0"/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33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7" y="12215"/>
            <a:ext cx="4546848" cy="1143000"/>
          </a:xfrm>
          <a:solidFill>
            <a:srgbClr val="FFFFCC"/>
          </a:solidFill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Superficial Group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4283968" cy="5877272"/>
          </a:xfrm>
        </p:spPr>
        <p:txBody>
          <a:bodyPr>
            <a:normAutofit/>
          </a:bodyPr>
          <a:lstStyle/>
          <a:p>
            <a:r>
              <a:rPr lang="tr-TR" sz="2400" dirty="0" smtClean="0">
                <a:solidFill>
                  <a:srgbClr val="FF0000"/>
                </a:solidFill>
                <a:cs typeface="Simplified Arabic Fixed" pitchFamily="49" charset="-78"/>
              </a:rPr>
              <a:t>Brachioradialis</a:t>
            </a:r>
            <a:endParaRPr lang="en-US" sz="2400" dirty="0" smtClean="0">
              <a:solidFill>
                <a:srgbClr val="FF0000"/>
              </a:solidFill>
              <a:cs typeface="Simplified Arabic Fixed" pitchFamily="49" charset="-78"/>
            </a:endParaRPr>
          </a:p>
          <a:p>
            <a:r>
              <a:rPr lang="tr-TR" sz="2400" dirty="0">
                <a:solidFill>
                  <a:srgbClr val="FF0000"/>
                </a:solidFill>
                <a:cs typeface="Simplified Arabic Fixed" pitchFamily="49" charset="-78"/>
              </a:rPr>
              <a:t>Extensor carpi radialis </a:t>
            </a:r>
            <a:r>
              <a:rPr lang="tr-TR" sz="2400" dirty="0" smtClean="0">
                <a:solidFill>
                  <a:srgbClr val="FF0000"/>
                </a:solidFill>
                <a:cs typeface="Simplified Arabic Fixed" pitchFamily="49" charset="-78"/>
              </a:rPr>
              <a:t>longus</a:t>
            </a:r>
            <a:endParaRPr lang="en-US" sz="2400" dirty="0" smtClean="0">
              <a:solidFill>
                <a:srgbClr val="FF0000"/>
              </a:solidFill>
              <a:cs typeface="Simplified Arabic Fixed" pitchFamily="49" charset="-78"/>
            </a:endParaRPr>
          </a:p>
          <a:p>
            <a:r>
              <a:rPr lang="tr-TR" sz="2400" dirty="0">
                <a:solidFill>
                  <a:srgbClr val="FF0000"/>
                </a:solidFill>
                <a:cs typeface="Simplified Arabic Fixed" pitchFamily="49" charset="-78"/>
              </a:rPr>
              <a:t>Extensor carpi radialis </a:t>
            </a:r>
            <a:r>
              <a:rPr lang="tr-TR" sz="2400" dirty="0" smtClean="0">
                <a:solidFill>
                  <a:srgbClr val="FF0000"/>
                </a:solidFill>
                <a:cs typeface="Simplified Arabic Fixed" pitchFamily="49" charset="-78"/>
              </a:rPr>
              <a:t>brevis</a:t>
            </a:r>
            <a:endParaRPr lang="en-US" sz="2400" dirty="0" smtClean="0">
              <a:solidFill>
                <a:srgbClr val="FF0000"/>
              </a:solidFill>
              <a:cs typeface="Simplified Arabic Fixed" pitchFamily="49" charset="-78"/>
            </a:endParaRPr>
          </a:p>
          <a:p>
            <a:r>
              <a:rPr lang="tr-TR" sz="2400" dirty="0" smtClean="0">
                <a:solidFill>
                  <a:srgbClr val="FF0000"/>
                </a:solidFill>
                <a:cs typeface="Simplified Arabic Fixed" pitchFamily="49" charset="-78"/>
              </a:rPr>
              <a:t>Extensor digitorum</a:t>
            </a:r>
            <a:endParaRPr lang="en-US" sz="2400" dirty="0" smtClean="0">
              <a:solidFill>
                <a:srgbClr val="FF0000"/>
              </a:solidFill>
              <a:cs typeface="Simplified Arabic Fixed" pitchFamily="49" charset="-78"/>
            </a:endParaRPr>
          </a:p>
          <a:p>
            <a:r>
              <a:rPr lang="tr-TR" sz="2400" dirty="0">
                <a:solidFill>
                  <a:srgbClr val="FF0000"/>
                </a:solidFill>
                <a:cs typeface="Simplified Arabic Fixed" pitchFamily="49" charset="-78"/>
              </a:rPr>
              <a:t>Extensor digiti </a:t>
            </a:r>
            <a:r>
              <a:rPr lang="tr-TR" sz="2400" dirty="0" smtClean="0">
                <a:solidFill>
                  <a:srgbClr val="FF0000"/>
                </a:solidFill>
                <a:cs typeface="Simplified Arabic Fixed" pitchFamily="49" charset="-78"/>
              </a:rPr>
              <a:t>minimi</a:t>
            </a:r>
            <a:endParaRPr lang="en-US" sz="2400" dirty="0" smtClean="0">
              <a:solidFill>
                <a:srgbClr val="FF0000"/>
              </a:solidFill>
              <a:cs typeface="Simplified Arabic Fixed" pitchFamily="49" charset="-78"/>
            </a:endParaRPr>
          </a:p>
          <a:p>
            <a:r>
              <a:rPr lang="tr-TR" sz="2400" dirty="0">
                <a:solidFill>
                  <a:srgbClr val="FF0000"/>
                </a:solidFill>
                <a:cs typeface="Simplified Arabic Fixed" pitchFamily="49" charset="-78"/>
              </a:rPr>
              <a:t>Extensor carpi </a:t>
            </a:r>
            <a:r>
              <a:rPr lang="tr-TR" sz="2400" dirty="0" smtClean="0">
                <a:solidFill>
                  <a:srgbClr val="FF0000"/>
                </a:solidFill>
                <a:cs typeface="Simplified Arabic Fixed" pitchFamily="49" charset="-78"/>
              </a:rPr>
              <a:t>ulnaris</a:t>
            </a:r>
            <a:endParaRPr lang="en-US" sz="2400" dirty="0" smtClean="0">
              <a:solidFill>
                <a:srgbClr val="FF0000"/>
              </a:solidFill>
              <a:cs typeface="Simplified Arabic Fixed" pitchFamily="49" charset="-78"/>
            </a:endParaRPr>
          </a:p>
          <a:p>
            <a:r>
              <a:rPr lang="en-US" sz="2400" dirty="0" err="1" smtClean="0">
                <a:solidFill>
                  <a:srgbClr val="FF0000"/>
                </a:solidFill>
                <a:cs typeface="Simplified Arabic Fixed" pitchFamily="49" charset="-78"/>
              </a:rPr>
              <a:t>Anconeus</a:t>
            </a:r>
            <a:endParaRPr lang="tr-TR" sz="2400" dirty="0">
              <a:solidFill>
                <a:srgbClr val="FF0000"/>
              </a:solidFill>
              <a:cs typeface="Simplified Arabic Fixed" pitchFamily="49" charset="-78"/>
            </a:endParaRPr>
          </a:p>
          <a:p>
            <a:r>
              <a:rPr lang="tr-TR" sz="2400" b="1" u="sng" dirty="0">
                <a:cs typeface="Simplified Arabic Fixed" pitchFamily="49" charset="-78"/>
              </a:rPr>
              <a:t>Common origin </a:t>
            </a:r>
            <a:r>
              <a:rPr lang="tr-TR" sz="2400" dirty="0">
                <a:cs typeface="Simplified Arabic Fixed" pitchFamily="49" charset="-78"/>
              </a:rPr>
              <a:t>from the </a:t>
            </a:r>
            <a:r>
              <a:rPr lang="tr-TR" sz="2400" dirty="0" smtClean="0">
                <a:cs typeface="Simplified Arabic Fixed" pitchFamily="49" charset="-78"/>
              </a:rPr>
              <a:t>supracondylar </a:t>
            </a:r>
            <a:r>
              <a:rPr lang="tr-TR" sz="2400" dirty="0">
                <a:cs typeface="Simplified Arabic Fixed" pitchFamily="49" charset="-78"/>
              </a:rPr>
              <a:t>ridge and lateral epicondyle of the humerus </a:t>
            </a:r>
          </a:p>
          <a:p>
            <a:r>
              <a:rPr lang="tr-TR" sz="2400" dirty="0">
                <a:cs typeface="Simplified Arabic Fixed" pitchFamily="49" charset="-78"/>
              </a:rPr>
              <a:t>Except for the brachioradialis and anconeus</a:t>
            </a:r>
            <a:r>
              <a:rPr lang="tr-TR" sz="2400" dirty="0" smtClean="0">
                <a:cs typeface="Simplified Arabic Fixed" pitchFamily="49" charset="-78"/>
              </a:rPr>
              <a:t>,</a:t>
            </a:r>
            <a:r>
              <a:rPr lang="en-US" sz="2400" dirty="0" smtClean="0">
                <a:cs typeface="Simplified Arabic Fixed" pitchFamily="49" charset="-78"/>
              </a:rPr>
              <a:t> the rest</a:t>
            </a:r>
            <a:r>
              <a:rPr lang="tr-TR" sz="2400" dirty="0" smtClean="0">
                <a:cs typeface="Simplified Arabic Fixed" pitchFamily="49" charset="-78"/>
              </a:rPr>
              <a:t> </a:t>
            </a:r>
            <a:r>
              <a:rPr lang="tr-TR" sz="2400" dirty="0">
                <a:cs typeface="Simplified Arabic Fixed" pitchFamily="49" charset="-78"/>
              </a:rPr>
              <a:t>extend as tendons into the hand.  </a:t>
            </a:r>
          </a:p>
          <a:p>
            <a:endParaRPr lang="tr-TR" sz="2400" dirty="0">
              <a:solidFill>
                <a:srgbClr val="002060"/>
              </a:solidFill>
              <a:cs typeface="Simplified Arabic Fixed" pitchFamily="49" charset="-78"/>
            </a:endParaRPr>
          </a:p>
          <a:p>
            <a:endParaRPr lang="tr-TR" dirty="0">
              <a:solidFill>
                <a:srgbClr val="002060"/>
              </a:solidFill>
              <a:cs typeface="Simplified Arabic Fixed" pitchFamily="49" charset="-78"/>
            </a:endParaRPr>
          </a:p>
          <a:p>
            <a:endParaRPr lang="tr-TR" dirty="0">
              <a:solidFill>
                <a:srgbClr val="FF0000"/>
              </a:solidFill>
            </a:endParaRPr>
          </a:p>
          <a:p>
            <a:endParaRPr lang="tr-TR" dirty="0"/>
          </a:p>
          <a:p>
            <a:endParaRPr lang="tr-TR" dirty="0">
              <a:solidFill>
                <a:srgbClr val="FF0000"/>
              </a:solidFill>
              <a:cs typeface="Simplified Arabic Fixed" pitchFamily="49" charset="-78"/>
            </a:endParaRPr>
          </a:p>
          <a:p>
            <a:endParaRPr lang="ar-S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0"/>
            <a:ext cx="4860032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00276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3251200" cy="4568825"/>
          </a:xfrm>
        </p:spPr>
        <p:txBody>
          <a:bodyPr/>
          <a:lstStyle/>
          <a:p>
            <a:r>
              <a:rPr lang="en-US" dirty="0" smtClean="0"/>
              <a:t>Common Extensor Origin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Common </a:t>
            </a:r>
          </a:p>
          <a:p>
            <a:pPr>
              <a:buNone/>
            </a:pPr>
            <a:r>
              <a:rPr lang="en-US" dirty="0" smtClean="0"/>
              <a:t>   Flexor</a:t>
            </a:r>
          </a:p>
          <a:p>
            <a:pPr>
              <a:buNone/>
            </a:pPr>
            <a:r>
              <a:rPr lang="en-US" dirty="0" smtClean="0"/>
              <a:t>   Origin</a:t>
            </a:r>
            <a:endParaRPr lang="en-US" dirty="0"/>
          </a:p>
        </p:txBody>
      </p:sp>
      <p:pic>
        <p:nvPicPr>
          <p:cNvPr id="115717" name="Picture 5" descr="elbow_anatomy07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175" y="1555750"/>
            <a:ext cx="5076825" cy="50768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8381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</p:spPr>
      </p:pic>
    </p:spTree>
    <p:extLst>
      <p:ext uri="{BB962C8B-B14F-4D97-AF65-F5344CB8AC3E}">
        <p14:creationId xmlns:p14="http://schemas.microsoft.com/office/powerpoint/2010/main" val="3381020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1141" y="0"/>
            <a:ext cx="8229600" cy="620688"/>
          </a:xfrm>
          <a:solidFill>
            <a:srgbClr val="FFFFCC"/>
          </a:solidFill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Deep Group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692696"/>
            <a:ext cx="4067944" cy="5373216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 smtClean="0">
                <a:solidFill>
                  <a:srgbClr val="FF0000"/>
                </a:solidFill>
                <a:cs typeface="Simplified Arabic Fixed" pitchFamily="49" charset="-78"/>
              </a:rPr>
              <a:t>Supinator</a:t>
            </a:r>
          </a:p>
          <a:p>
            <a:r>
              <a:rPr lang="tr-TR" sz="2800" dirty="0" smtClean="0">
                <a:solidFill>
                  <a:srgbClr val="FF0000"/>
                </a:solidFill>
                <a:cs typeface="Simplified Arabic Fixed" pitchFamily="49" charset="-78"/>
              </a:rPr>
              <a:t>Abductor </a:t>
            </a:r>
            <a:r>
              <a:rPr lang="tr-TR" sz="2800" dirty="0">
                <a:solidFill>
                  <a:srgbClr val="FF0000"/>
                </a:solidFill>
                <a:cs typeface="Simplified Arabic Fixed" pitchFamily="49" charset="-78"/>
              </a:rPr>
              <a:t>pollicis </a:t>
            </a:r>
            <a:r>
              <a:rPr lang="tr-TR" sz="2800" dirty="0" smtClean="0">
                <a:solidFill>
                  <a:srgbClr val="FF0000"/>
                </a:solidFill>
                <a:cs typeface="Simplified Arabic Fixed" pitchFamily="49" charset="-78"/>
              </a:rPr>
              <a:t>longus</a:t>
            </a:r>
            <a:endParaRPr lang="en-US" sz="2800" dirty="0" smtClean="0">
              <a:solidFill>
                <a:srgbClr val="FF0000"/>
              </a:solidFill>
              <a:cs typeface="Simplified Arabic Fixed" pitchFamily="49" charset="-78"/>
            </a:endParaRPr>
          </a:p>
          <a:p>
            <a:r>
              <a:rPr lang="tr-TR" sz="2800" dirty="0">
                <a:solidFill>
                  <a:srgbClr val="FF0000"/>
                </a:solidFill>
                <a:cs typeface="Simplified Arabic Fixed" pitchFamily="49" charset="-78"/>
              </a:rPr>
              <a:t>Extensor pollicis </a:t>
            </a:r>
            <a:r>
              <a:rPr lang="tr-TR" sz="2800" dirty="0" smtClean="0">
                <a:solidFill>
                  <a:srgbClr val="FF0000"/>
                </a:solidFill>
                <a:cs typeface="Simplified Arabic Fixed" pitchFamily="49" charset="-78"/>
              </a:rPr>
              <a:t>brevis</a:t>
            </a:r>
            <a:endParaRPr lang="en-US" sz="2800" dirty="0" smtClean="0">
              <a:solidFill>
                <a:srgbClr val="FF0000"/>
              </a:solidFill>
              <a:cs typeface="Simplified Arabic Fixed" pitchFamily="49" charset="-78"/>
            </a:endParaRPr>
          </a:p>
          <a:p>
            <a:r>
              <a:rPr lang="tr-TR" sz="2800" dirty="0">
                <a:solidFill>
                  <a:srgbClr val="FF0000"/>
                </a:solidFill>
                <a:cs typeface="Simplified Arabic Fixed" pitchFamily="49" charset="-78"/>
              </a:rPr>
              <a:t>Extensor pollicis </a:t>
            </a:r>
            <a:r>
              <a:rPr lang="en-US" sz="2800" dirty="0" err="1" smtClean="0">
                <a:solidFill>
                  <a:srgbClr val="FF0000"/>
                </a:solidFill>
                <a:cs typeface="Simplified Arabic Fixed" pitchFamily="49" charset="-78"/>
              </a:rPr>
              <a:t>Longus</a:t>
            </a:r>
            <a:endParaRPr lang="en-US" sz="2800" dirty="0" smtClean="0">
              <a:solidFill>
                <a:srgbClr val="FF0000"/>
              </a:solidFill>
              <a:cs typeface="Simplified Arabic Fixed" pitchFamily="49" charset="-78"/>
            </a:endParaRPr>
          </a:p>
          <a:p>
            <a:r>
              <a:rPr lang="tr-TR" sz="2800" dirty="0">
                <a:solidFill>
                  <a:srgbClr val="FF0000"/>
                </a:solidFill>
                <a:cs typeface="Simplified Arabic Fixed" pitchFamily="49" charset="-78"/>
              </a:rPr>
              <a:t>Extensor indicis   </a:t>
            </a:r>
          </a:p>
          <a:p>
            <a:r>
              <a:rPr lang="tr-TR" dirty="0">
                <a:cs typeface="Simplified Arabic Fixed" pitchFamily="49" charset="-78"/>
              </a:rPr>
              <a:t>Except for the supinator muscle, all these deep layer muscles originate from the </a:t>
            </a:r>
            <a:r>
              <a:rPr lang="tr-TR" u="sng" dirty="0">
                <a:solidFill>
                  <a:srgbClr val="0070C0"/>
                </a:solidFill>
                <a:cs typeface="Simplified Arabic Fixed" pitchFamily="49" charset="-78"/>
              </a:rPr>
              <a:t>posterior surfaces </a:t>
            </a:r>
            <a:r>
              <a:rPr lang="tr-TR" dirty="0">
                <a:cs typeface="Simplified Arabic Fixed" pitchFamily="49" charset="-78"/>
              </a:rPr>
              <a:t>of the radius, ulna, and interosseous membrane and pass into the thumb and fingers</a:t>
            </a:r>
            <a:r>
              <a:rPr lang="tr-TR" sz="3600" dirty="0">
                <a:cs typeface="Simplified Arabic Fixed" pitchFamily="49" charset="-78"/>
              </a:rPr>
              <a:t>.</a:t>
            </a:r>
            <a:endParaRPr lang="tr-TR" sz="3600" dirty="0"/>
          </a:p>
          <a:p>
            <a:endParaRPr lang="tr-TR" dirty="0">
              <a:cs typeface="Simplified Arabic Fixed" pitchFamily="49" charset="-78"/>
            </a:endParaRPr>
          </a:p>
          <a:p>
            <a:endParaRPr lang="ar-SA" dirty="0"/>
          </a:p>
        </p:txBody>
      </p:sp>
      <p:pic>
        <p:nvPicPr>
          <p:cNvPr id="3076" name="Picture 4" descr="http://teachmeanatomy.files.wordpress.com/2012/06/deep-extensors-labelled1.jpg?w=58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88640"/>
            <a:ext cx="5220072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565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184" y="551869"/>
            <a:ext cx="8229600" cy="72494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 smtClean="0">
                <a:solidFill>
                  <a:srgbClr val="0070C0"/>
                </a:solidFill>
              </a:rPr>
              <a:t>Brachioradialis</a:t>
            </a:r>
            <a:endParaRPr lang="ar-SA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24744"/>
            <a:ext cx="4536504" cy="5733256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Origin</a:t>
            </a: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/>
              <a:t>Lower 2/3 of the lateral supracondylar ridge of the </a:t>
            </a:r>
            <a:r>
              <a:rPr lang="en-US" dirty="0" err="1"/>
              <a:t>humerus</a:t>
            </a:r>
            <a:r>
              <a:rPr lang="en-US" dirty="0"/>
              <a:t> </a:t>
            </a:r>
          </a:p>
          <a:p>
            <a:r>
              <a:rPr lang="en-US" b="1" dirty="0">
                <a:solidFill>
                  <a:srgbClr val="00B050"/>
                </a:solidFill>
              </a:rPr>
              <a:t>Insertion</a:t>
            </a: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 err="1"/>
              <a:t>Styloid</a:t>
            </a:r>
            <a:r>
              <a:rPr lang="en-US" dirty="0"/>
              <a:t> process of the radius </a:t>
            </a:r>
          </a:p>
          <a:p>
            <a:r>
              <a:rPr lang="en-US" b="1" dirty="0">
                <a:solidFill>
                  <a:srgbClr val="00B050"/>
                </a:solidFill>
              </a:rPr>
              <a:t>Actions</a:t>
            </a: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/>
              <a:t>Elbow </a:t>
            </a:r>
            <a:r>
              <a:rPr lang="en-US" dirty="0" smtClean="0"/>
              <a:t>flexion in </a:t>
            </a:r>
            <a:r>
              <a:rPr lang="en-US" dirty="0" err="1" smtClean="0"/>
              <a:t>midprone</a:t>
            </a:r>
            <a:r>
              <a:rPr lang="en-US" dirty="0" smtClean="0"/>
              <a:t> position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Pronation</a:t>
            </a:r>
          </a:p>
          <a:p>
            <a:pPr marL="0" indent="0">
              <a:buNone/>
            </a:pPr>
            <a:r>
              <a:rPr lang="en-US" dirty="0"/>
              <a:t>Supination </a:t>
            </a:r>
          </a:p>
          <a:p>
            <a:r>
              <a:rPr lang="en-US" b="1" dirty="0">
                <a:solidFill>
                  <a:srgbClr val="00B050"/>
                </a:solidFill>
              </a:rPr>
              <a:t>Innervation</a:t>
            </a: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/>
              <a:t>Radial nerve </a:t>
            </a:r>
          </a:p>
          <a:p>
            <a:endParaRPr lang="ar-S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6632"/>
            <a:ext cx="3240360" cy="3312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http://anatomy.askthetrainer.com/muscle-images/brachioradialis-muscle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437112"/>
            <a:ext cx="4716016" cy="213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-8880" y="-19631"/>
            <a:ext cx="5156944" cy="640320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0000"/>
                </a:solidFill>
              </a:rPr>
              <a:t>Superficial Group</a:t>
            </a:r>
            <a:endParaRPr lang="ar-S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993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46482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rgbClr val="0070C0"/>
                </a:solidFill>
              </a:rPr>
              <a:t>Extensor Carpi </a:t>
            </a:r>
            <a:r>
              <a:rPr lang="en-US" b="1" dirty="0" err="1">
                <a:solidFill>
                  <a:srgbClr val="0070C0"/>
                </a:solidFill>
              </a:rPr>
              <a:t>Radialis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Longus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4572000" cy="4876800"/>
          </a:xfrm>
        </p:spPr>
        <p:txBody>
          <a:bodyPr/>
          <a:lstStyle/>
          <a:p>
            <a:r>
              <a:rPr lang="en-US" b="1"/>
              <a:t>Origin</a:t>
            </a:r>
            <a:r>
              <a:rPr lang="en-US"/>
              <a:t>:</a:t>
            </a:r>
          </a:p>
          <a:p>
            <a:pPr lvl="1"/>
            <a:r>
              <a:rPr lang="en-US"/>
              <a:t>Lower 1/3 of lateral supracondylar ridge of humerus </a:t>
            </a:r>
          </a:p>
          <a:p>
            <a:pPr lvl="1"/>
            <a:r>
              <a:rPr lang="en-US"/>
              <a:t>Lateral epicondyle of humerus</a:t>
            </a:r>
          </a:p>
          <a:p>
            <a:r>
              <a:rPr lang="en-US" b="1">
                <a:solidFill>
                  <a:srgbClr val="FF6600"/>
                </a:solidFill>
              </a:rPr>
              <a:t>Insertion</a:t>
            </a:r>
            <a:r>
              <a:rPr lang="en-US">
                <a:solidFill>
                  <a:srgbClr val="FF6600"/>
                </a:solidFill>
              </a:rPr>
              <a:t>:</a:t>
            </a:r>
          </a:p>
          <a:p>
            <a:pPr lvl="1"/>
            <a:r>
              <a:rPr lang="en-US"/>
              <a:t>Base of 2</a:t>
            </a:r>
            <a:r>
              <a:rPr lang="en-US" baseline="30000"/>
              <a:t>nd</a:t>
            </a:r>
            <a:r>
              <a:rPr lang="en-US"/>
              <a:t> metacarpal (dorsal surface)</a:t>
            </a:r>
          </a:p>
        </p:txBody>
      </p:sp>
      <p:sp>
        <p:nvSpPr>
          <p:cNvPr id="45062" name="Line 6"/>
          <p:cNvSpPr>
            <a:spLocks noChangeShapeType="1"/>
          </p:cNvSpPr>
          <p:nvPr/>
        </p:nvSpPr>
        <p:spPr bwMode="auto">
          <a:xfrm>
            <a:off x="6096000" y="381000"/>
            <a:ext cx="533400" cy="7620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ar-SA"/>
          </a:p>
        </p:txBody>
      </p:sp>
      <p:sp>
        <p:nvSpPr>
          <p:cNvPr id="45063" name="Line 7"/>
          <p:cNvSpPr>
            <a:spLocks noChangeShapeType="1"/>
          </p:cNvSpPr>
          <p:nvPr/>
        </p:nvSpPr>
        <p:spPr bwMode="auto">
          <a:xfrm>
            <a:off x="6096000" y="381000"/>
            <a:ext cx="228600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ar-SA"/>
          </a:p>
        </p:txBody>
      </p:sp>
      <p:sp>
        <p:nvSpPr>
          <p:cNvPr id="45064" name="Line 8"/>
          <p:cNvSpPr>
            <a:spLocks noChangeShapeType="1"/>
          </p:cNvSpPr>
          <p:nvPr/>
        </p:nvSpPr>
        <p:spPr bwMode="auto">
          <a:xfrm flipV="1">
            <a:off x="6553200" y="914400"/>
            <a:ext cx="304800" cy="1524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ar-SA"/>
          </a:p>
        </p:txBody>
      </p:sp>
      <p:pic>
        <p:nvPicPr>
          <p:cNvPr id="11" name="Picture 10" descr="E:\Kine\msclsfrmextnsrcrprdlslng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0"/>
            <a:ext cx="381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402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47244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/>
              <a:t>Extensor Carpi Radialis Longus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37338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>
                <a:solidFill>
                  <a:schemeClr val="hlink"/>
                </a:solidFill>
              </a:rPr>
              <a:t>Action</a:t>
            </a:r>
            <a:r>
              <a:rPr lang="en-US">
                <a:solidFill>
                  <a:schemeClr val="hlink"/>
                </a:solidFill>
              </a:rPr>
              <a:t>:</a:t>
            </a:r>
          </a:p>
          <a:p>
            <a:pPr lvl="1">
              <a:lnSpc>
                <a:spcPct val="90000"/>
              </a:lnSpc>
            </a:pPr>
            <a:r>
              <a:rPr lang="en-US"/>
              <a:t>Extension of wrist</a:t>
            </a:r>
          </a:p>
          <a:p>
            <a:pPr lvl="1">
              <a:lnSpc>
                <a:spcPct val="90000"/>
              </a:lnSpc>
            </a:pPr>
            <a:r>
              <a:rPr lang="en-US"/>
              <a:t>Abduction of wrist</a:t>
            </a:r>
          </a:p>
          <a:p>
            <a:pPr lvl="1">
              <a:lnSpc>
                <a:spcPct val="90000"/>
              </a:lnSpc>
            </a:pPr>
            <a:r>
              <a:rPr lang="en-US"/>
              <a:t>Weak extension of elbow</a:t>
            </a:r>
          </a:p>
          <a:p>
            <a:pPr lvl="1"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 b="1">
                <a:solidFill>
                  <a:srgbClr val="FF33CC"/>
                </a:solidFill>
              </a:rPr>
              <a:t>Innervation</a:t>
            </a:r>
            <a:r>
              <a:rPr lang="en-US">
                <a:solidFill>
                  <a:srgbClr val="FF33CC"/>
                </a:solidFill>
              </a:rPr>
              <a:t>:</a:t>
            </a:r>
          </a:p>
          <a:p>
            <a:pPr lvl="1">
              <a:lnSpc>
                <a:spcPct val="90000"/>
              </a:lnSpc>
            </a:pPr>
            <a:r>
              <a:rPr lang="en-US"/>
              <a:t>Radial Nerve (C6,7)</a:t>
            </a:r>
          </a:p>
        </p:txBody>
      </p:sp>
      <p:pic>
        <p:nvPicPr>
          <p:cNvPr id="46084" name="Picture 4" descr="E:\Kine\msclsfrmextnsrcrprdlslng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52609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216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5181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rgbClr val="0070C0"/>
                </a:solidFill>
              </a:rPr>
              <a:t>Extensor Carpi </a:t>
            </a:r>
            <a:r>
              <a:rPr lang="en-US" b="1" dirty="0" err="1">
                <a:solidFill>
                  <a:srgbClr val="0070C0"/>
                </a:solidFill>
              </a:rPr>
              <a:t>Radialis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Brevis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3657600" cy="4876800"/>
          </a:xfrm>
        </p:spPr>
        <p:txBody>
          <a:bodyPr/>
          <a:lstStyle/>
          <a:p>
            <a:r>
              <a:rPr lang="en-US" b="1"/>
              <a:t>Origin</a:t>
            </a:r>
            <a:r>
              <a:rPr lang="en-US"/>
              <a:t>:</a:t>
            </a:r>
          </a:p>
          <a:p>
            <a:pPr lvl="1"/>
            <a:r>
              <a:rPr lang="en-US"/>
              <a:t>Lateral epicondyle of humerus</a:t>
            </a:r>
          </a:p>
          <a:p>
            <a:endParaRPr lang="en-US"/>
          </a:p>
          <a:p>
            <a:r>
              <a:rPr lang="en-US" b="1">
                <a:solidFill>
                  <a:srgbClr val="FF6600"/>
                </a:solidFill>
              </a:rPr>
              <a:t>Insertion</a:t>
            </a:r>
            <a:r>
              <a:rPr lang="en-US">
                <a:solidFill>
                  <a:srgbClr val="FF6600"/>
                </a:solidFill>
              </a:rPr>
              <a:t>:</a:t>
            </a:r>
          </a:p>
          <a:p>
            <a:pPr lvl="1"/>
            <a:r>
              <a:rPr lang="en-US"/>
              <a:t>Base of 3</a:t>
            </a:r>
            <a:r>
              <a:rPr lang="en-US" baseline="30000"/>
              <a:t>rd</a:t>
            </a:r>
            <a:r>
              <a:rPr lang="en-US"/>
              <a:t> metacarpal (dorsal surface)</a:t>
            </a:r>
          </a:p>
        </p:txBody>
      </p:sp>
      <p:pic>
        <p:nvPicPr>
          <p:cNvPr id="43012" name="Picture 4" descr="E:\Kine\msclsfrmextnsrcrprdlsbrv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304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3" name="Line 5"/>
          <p:cNvSpPr>
            <a:spLocks noChangeShapeType="1"/>
          </p:cNvSpPr>
          <p:nvPr/>
        </p:nvSpPr>
        <p:spPr bwMode="auto">
          <a:xfrm flipV="1">
            <a:off x="3048000" y="990600"/>
            <a:ext cx="4572000" cy="22860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ar-SA"/>
          </a:p>
        </p:txBody>
      </p:sp>
      <p:sp>
        <p:nvSpPr>
          <p:cNvPr id="43014" name="Line 6"/>
          <p:cNvSpPr>
            <a:spLocks noChangeShapeType="1"/>
          </p:cNvSpPr>
          <p:nvPr/>
        </p:nvSpPr>
        <p:spPr bwMode="auto">
          <a:xfrm flipV="1">
            <a:off x="2590800" y="4648200"/>
            <a:ext cx="5029200" cy="12192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757364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1065</Words>
  <Application>Microsoft Office PowerPoint</Application>
  <PresentationFormat>On-screen Show (4:3)</PresentationFormat>
  <Paragraphs>304</Paragraphs>
  <Slides>41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Muscles of the forearm</vt:lpstr>
      <vt:lpstr>Post. Forearm</vt:lpstr>
      <vt:lpstr>Muscles of the posterior compartment</vt:lpstr>
      <vt:lpstr>Superficial Group</vt:lpstr>
      <vt:lpstr>Deep Group</vt:lpstr>
      <vt:lpstr>Brachioradialis</vt:lpstr>
      <vt:lpstr>Extensor Carpi Radialis Longus</vt:lpstr>
      <vt:lpstr>Extensor Carpi Radialis Longus</vt:lpstr>
      <vt:lpstr>Extensor Carpi Radialis Brevis</vt:lpstr>
      <vt:lpstr>Extensor Carpi Radialis Brevis</vt:lpstr>
      <vt:lpstr>Extensor Digitorum</vt:lpstr>
      <vt:lpstr>PowerPoint Presentation</vt:lpstr>
      <vt:lpstr>Extensor Digitorum</vt:lpstr>
      <vt:lpstr>Extensor Digiti Minimi</vt:lpstr>
      <vt:lpstr>Extensor Digiti Minimi</vt:lpstr>
      <vt:lpstr>Extensor Carpi Ulnaris</vt:lpstr>
      <vt:lpstr>Extensor Carpi Ulnaris</vt:lpstr>
      <vt:lpstr>Anconeus</vt:lpstr>
      <vt:lpstr>Deep Group</vt:lpstr>
      <vt:lpstr>Abductor Pollicis Longus</vt:lpstr>
      <vt:lpstr>Abductor Pollicis Longus</vt:lpstr>
      <vt:lpstr>Extensor Pollicis Brevis</vt:lpstr>
      <vt:lpstr>Extensor Pollicis Brevis</vt:lpstr>
      <vt:lpstr>Extensor Pollicis Longus</vt:lpstr>
      <vt:lpstr>Extensor Pollicis Longus</vt:lpstr>
      <vt:lpstr>Extensor Indicis</vt:lpstr>
      <vt:lpstr>Extensor Indicis</vt:lpstr>
      <vt:lpstr>PowerPoint Presentation</vt:lpstr>
      <vt:lpstr>    </vt:lpstr>
      <vt:lpstr>Posterior interosseous artery</vt:lpstr>
      <vt:lpstr>PowerPoint Presentation</vt:lpstr>
      <vt:lpstr>PowerPoint Presentation</vt:lpstr>
      <vt:lpstr>POSTERIOR INTEROSSEOUS NERVE</vt:lpstr>
      <vt:lpstr>PowerPoint Presentation</vt:lpstr>
      <vt:lpstr>  APPLIED ANATOMY  </vt:lpstr>
      <vt:lpstr>Muscles of the Forearm  Post View</vt:lpstr>
      <vt:lpstr>PowerPoint Presentation</vt:lpstr>
      <vt:lpstr> Deep Dissection Forearm</vt:lpstr>
      <vt:lpstr>Quiz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Muscles of the forearm</dc:title>
  <dc:creator>Class4</dc:creator>
  <cp:lastModifiedBy>Raina Jabr</cp:lastModifiedBy>
  <cp:revision>27</cp:revision>
  <dcterms:created xsi:type="dcterms:W3CDTF">2012-11-20T11:01:27Z</dcterms:created>
  <dcterms:modified xsi:type="dcterms:W3CDTF">2013-04-12T10:59:12Z</dcterms:modified>
</cp:coreProperties>
</file>