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9"/>
  </p:notesMasterIdLst>
  <p:sldIdLst>
    <p:sldId id="256" r:id="rId2"/>
    <p:sldId id="302" r:id="rId3"/>
    <p:sldId id="263" r:id="rId4"/>
    <p:sldId id="267" r:id="rId5"/>
    <p:sldId id="266" r:id="rId6"/>
    <p:sldId id="269" r:id="rId7"/>
    <p:sldId id="282" r:id="rId8"/>
    <p:sldId id="313" r:id="rId9"/>
    <p:sldId id="312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271" r:id="rId21"/>
    <p:sldId id="275" r:id="rId22"/>
    <p:sldId id="274" r:id="rId23"/>
    <p:sldId id="276" r:id="rId24"/>
    <p:sldId id="299" r:id="rId25"/>
    <p:sldId id="280" r:id="rId26"/>
    <p:sldId id="294" r:id="rId27"/>
    <p:sldId id="293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03" autoAdjust="0"/>
    <p:restoredTop sz="86570" autoAdjust="0"/>
  </p:normalViewPr>
  <p:slideViewPr>
    <p:cSldViewPr>
      <p:cViewPr varScale="1">
        <p:scale>
          <a:sx n="63" d="100"/>
          <a:sy n="63" d="100"/>
        </p:scale>
        <p:origin x="-18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522D86-85D2-4A9F-8879-FB4FDF3DA0C8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6A443A1-3559-47A9-9C49-ECBE0862B03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138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AVOIDANCE</a:t>
            </a:r>
            <a:r>
              <a:rPr lang="en-US" b="1" baseline="0" dirty="0" smtClean="0">
                <a:solidFill>
                  <a:schemeClr val="tx1"/>
                </a:solidFill>
              </a:rPr>
              <a:t> SYSTEMS: </a:t>
            </a:r>
            <a:r>
              <a:rPr lang="en-US" dirty="0" smtClean="0">
                <a:solidFill>
                  <a:schemeClr val="tx1"/>
                </a:solidFill>
              </a:rPr>
              <a:t>is a system of sensors that is placed within a car to warn its driver of any dangers that may lie ahead on the road.  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TOLERANCE </a:t>
            </a:r>
            <a:r>
              <a:rPr lang="en-US" dirty="0" smtClean="0">
                <a:solidFill>
                  <a:schemeClr val="tx1"/>
                </a:solidFill>
              </a:rPr>
              <a:t>: a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physical distance or space (tolerance), as in a truck (lorry), </a:t>
            </a:r>
            <a:r>
              <a:rPr lang="en-US" b="0" dirty="0" smtClean="0">
                <a:solidFill>
                  <a:schemeClr val="tx1"/>
                </a:solidFill>
              </a:rPr>
              <a:t>train </a:t>
            </a:r>
            <a:r>
              <a:rPr lang="en-US" dirty="0" smtClean="0">
                <a:solidFill>
                  <a:schemeClr val="tx1"/>
                </a:solidFill>
              </a:rPr>
              <a:t>or boat under a bridge as well as a train in a </a:t>
            </a:r>
            <a:r>
              <a:rPr lang="en-US" smtClean="0">
                <a:solidFill>
                  <a:schemeClr val="tx1"/>
                </a:solidFill>
              </a:rPr>
              <a:t>tunnel for </a:t>
            </a:r>
            <a:r>
              <a:rPr lang="en-US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safe passage.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/>
              <a:t>Crashworthiness</a:t>
            </a:r>
            <a:r>
              <a:rPr lang="en-US" dirty="0" smtClean="0"/>
              <a:t> is the ability of a structure to protect its occupants during an impact.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EMS</a:t>
            </a:r>
            <a:r>
              <a:rPr lang="en-US" dirty="0" smtClean="0">
                <a:solidFill>
                  <a:schemeClr val="tx1"/>
                </a:solidFill>
              </a:rPr>
              <a:t>: emergency medical services may refer solely to the pre-hospital element of the care.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AVOIDANCE</a:t>
            </a:r>
            <a:r>
              <a:rPr lang="en-US" b="1" baseline="0" dirty="0" smtClean="0">
                <a:solidFill>
                  <a:schemeClr val="tx1"/>
                </a:solidFill>
              </a:rPr>
              <a:t> SYSTEMS: </a:t>
            </a:r>
            <a:r>
              <a:rPr lang="en-US" dirty="0" smtClean="0">
                <a:solidFill>
                  <a:schemeClr val="tx1"/>
                </a:solidFill>
              </a:rPr>
              <a:t>is a system of sensors that is placed within a car to warn its driver of any dangers that may lie ahead on the road.  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TOLERANCE </a:t>
            </a:r>
            <a:r>
              <a:rPr lang="en-US" dirty="0" smtClean="0">
                <a:solidFill>
                  <a:schemeClr val="tx1"/>
                </a:solidFill>
              </a:rPr>
              <a:t>: a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physical distance or space (tolerance), as in a truck (lorry), </a:t>
            </a:r>
            <a:r>
              <a:rPr lang="en-US" b="0" dirty="0" smtClean="0">
                <a:solidFill>
                  <a:schemeClr val="tx1"/>
                </a:solidFill>
              </a:rPr>
              <a:t>train </a:t>
            </a:r>
            <a:r>
              <a:rPr lang="en-US" dirty="0" smtClean="0">
                <a:solidFill>
                  <a:schemeClr val="tx1"/>
                </a:solidFill>
              </a:rPr>
              <a:t>or boat under a bridge as well as a train in a tunnel for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safe passage.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/>
              <a:t>Crashworthiness</a:t>
            </a:r>
            <a:r>
              <a:rPr lang="en-US" dirty="0" smtClean="0"/>
              <a:t> is the ability of a structure to protect its occupants during an impact.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EMS</a:t>
            </a:r>
            <a:r>
              <a:rPr lang="en-US" dirty="0" smtClean="0">
                <a:solidFill>
                  <a:schemeClr val="tx1"/>
                </a:solidFill>
              </a:rPr>
              <a:t>: emergency medical services may refer solely to the pre-hospital element of the care.</a:t>
            </a:r>
          </a:p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responder: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first medically trained responder to arrive on scene of road injury (police, fire, EMS). </a:t>
            </a:r>
          </a:p>
          <a:p>
            <a:pPr algn="l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3A1-3559-47A9-9C49-ECBE0862B038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83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573973-3E64-480E-A764-BE0F7A18E50F}" type="datetimeFigureOut">
              <a:rPr lang="ar-SA" smtClean="0"/>
              <a:t>22/01/34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61ECC5-7974-44D5-A01E-C8CB416BA6D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search.babylon.com/imageres.php?iu=http://www.aa.com/content/images/women/childSafety_170x170.jpg&amp;ir=http://www.aa.com/i18nForward.do?p=/specialtyPages/womenLifestyle.jsp&amp;v_locale=en_US&amp;v_mobileUAFlag=AA&amp;ig=http://images.google.com/images?q=tbn:ANd9GcR2gUPyibp3BBoQmOQny5XOvqHG8T4x4YG7ssdb3XhOrKsF1wo:www.aa.com/content/images/women/childSafety_170x170.jpg&amp;h=153&amp;w=153&amp;q=Child%20passenger%20restraint&amp;babsrc=home" TargetMode="External"/><Relationship Id="rId7" Type="http://schemas.openxmlformats.org/officeDocument/2006/relationships/hyperlink" Target="http://search.babylon.com/imageres.php?iu=http://www.hoelectric.com/images/stories/clip_image001_0001.jpg&amp;ir=http://www.hoelectric.com/Electrical-Services-Massachusetts/Smoke-Detectors.html&amp;ig=http://images.google.com/images?q=tbn:ANd9GcQpDT49E1Jtjx4ktr4pCPZwc_haY5ZCMERRgqFf5_N5UEr5N-2wV_rs8w:www.hoelectric.com/images/stories/clip_image001_0001.jpg&amp;h=266&amp;w=177&amp;q=Smoke%20detectors&amp;babsrc=home" TargetMode="External"/><Relationship Id="rId12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hyperlink" Target="http://dsclick.infospace.com/ClickHandler.ashx?ru=http://www.nalfajr.com/wp-content/uploads/2011/01/%d8%b3%d8%a7%d9%87%d8%b1.jpg&amp;coi=372380&amp;cop=main-title&amp;c=babylon2.hp.row&amp;ap=2&amp;npp=2&amp;p=0&amp;pp=0&amp;pvaid=8a48babadb3c4a1190604da7f15fa31e&amp;ep=2&amp;euip=78.93.44.115&amp;app=1&amp;hash=C3A20A55E78F66A5FCCAD094A85D23D2" TargetMode="External"/><Relationship Id="rId5" Type="http://schemas.openxmlformats.org/officeDocument/2006/relationships/hyperlink" Target="http://direct.tesco.com/pi/Product/5/100-5265Fa_C.jpg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search.babylon.com/imageres.php?iu=http://www.injury-lawyer-florida.com/525627_speed_limit_35.jpg&amp;ir=http://www.injury-lawyer-florida.com/2009/04/florida_injury_lawyers_urge_mo.html&amp;ig=http://images.google.com/images?q=tbn:ANd9GcRLAYV3XBB4pOBMY0HIC9lbspQ8chGmBclDgRlrWEX0yq3LZQcJMSkL7Y4:www.injury-lawyer-florida.com/525627_speed_limit_35.jpg&amp;h=300&amp;w=193&amp;q=National%20highway%20speed%20limits&amp;babsrc=hom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sclick.infospace.com/ClickHandler.ashx?ru=http://www.umm.edu/graphics/images/en/9457.jpg&amp;coi=372380&amp;cop=main-title&amp;c=babylon2.hp.row&amp;ap=3&amp;npp=3&amp;p=0&amp;pp=0&amp;pvaid=3254eae4cc1e4b4c98391492f19c4107&amp;ep=3&amp;euip=81.21.48.181&amp;app=1&amp;hash=7EBACEE818409F39F9CB6AAC42E3EAED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dsclick.infospace.com/ClickHandler.ashx?ru=http://i51.tinypic.com/2zho0o1.jpg&amp;coi=372380&amp;cop=main-title&amp;c=babylon2.hp.row&amp;ap=18&amp;npp=18&amp;p=0&amp;pp=0&amp;pvaid=182cc63616f64a248e40e284bee93379&amp;ep=18&amp;euip=81.21.48.181&amp;app=1&amp;hash=DA8BD4F2700A70638094C203FD01C12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sclick.infospace.com/ClickHandler.ashx?ru=http://1.bp.blogspot.com/_BWYSez5NDOY/TQgyyrkcEtI/AAAAAAAAATc/GG50mM5-gcY/s1600/WiscFit_HandRip1.jpg&amp;coi=372380&amp;cop=main-title&amp;c=babylon2.hp.row&amp;ap=20&amp;npp=20&amp;p=0&amp;pp=0&amp;pvaid=475f2a23e12b463c9f26acd5bd7bd3c7&amp;ep=20&amp;euip=78.93.44.115&amp;app=1&amp;hash=DB4579A14F10ACAF9FB653BEFA6D7567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dsclick.infospace.com/ClickHandler.ashx?ru=http://0.tqn.com/w/experts/Burns-1441/2008/03/Chemical-Burn.jpg&amp;coi=372380&amp;cop=main-title&amp;c=babylon2.hp.row&amp;ap=4&amp;npp=4&amp;p=0&amp;pp=0&amp;pvaid=0b144f7da9b04d03be2e141d5b7760fd&amp;ep=4&amp;euip=81.21.48.181&amp;app=1&amp;hash=C2CA68F2EDBABFBB9EC9AC0D271C0532" TargetMode="External"/><Relationship Id="rId4" Type="http://schemas.openxmlformats.org/officeDocument/2006/relationships/hyperlink" Target="http://dsclick.infospace.com/ClickHandler.ashx?ru=http://atlas-emergency-medicine.org.ua/ch.18_files/image016.jpg&amp;coi=372380&amp;cop=main-title&amp;c=babylon2.hp.row&amp;ap=17&amp;npp=17&amp;p=0&amp;pp=0&amp;pvaid=0a14cea8a63b4404b7e88e41e4d1555b&amp;ep=17&amp;euip=81.21.48.181&amp;app=1&amp;hash=CE042896CC6F0F5889D7EAFEBE920FEA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458200" cy="20574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/>
              <a:t>PATH216</a:t>
            </a:r>
            <a:endParaRPr lang="en-US" sz="3200" b="1" dirty="0"/>
          </a:p>
          <a:p>
            <a:pPr rtl="0"/>
            <a:r>
              <a:rPr lang="en-US" sz="3200" b="1" dirty="0"/>
              <a:t>Mohamed M. B.  Alnoor</a:t>
            </a:r>
            <a:endParaRPr lang="ar-SA" sz="3200" b="1" dirty="0"/>
          </a:p>
          <a:p>
            <a:pPr rtl="0"/>
            <a:endParaRPr lang="ar-SA" sz="700" b="1" dirty="0"/>
          </a:p>
          <a:p>
            <a:endParaRPr lang="ar-SA" sz="7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5162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6858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Rounded MT Bold" pitchFamily="34" charset="0"/>
                <a:cs typeface="+mj-cs"/>
              </a:rPr>
              <a:t>SAFETY and  INJURY  PREVENTION </a:t>
            </a:r>
            <a:endParaRPr lang="en-US" sz="4000" b="1" dirty="0">
              <a:latin typeface="Arial Rounded MT Bold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69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95734"/>
              </p:ext>
            </p:extLst>
          </p:nvPr>
        </p:nvGraphicFramePr>
        <p:xfrm>
          <a:off x="0" y="2026920"/>
          <a:ext cx="9144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9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64152"/>
              </p:ext>
            </p:extLst>
          </p:nvPr>
        </p:nvGraphicFramePr>
        <p:xfrm>
          <a:off x="0" y="2026920"/>
          <a:ext cx="9144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DEFECTS: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9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583141"/>
              </p:ext>
            </p:extLst>
          </p:nvPr>
        </p:nvGraphicFramePr>
        <p:xfrm>
          <a:off x="0" y="2026920"/>
          <a:ext cx="9144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10561"/>
              </p:ext>
            </p:extLst>
          </p:nvPr>
        </p:nvGraphicFramePr>
        <p:xfrm>
          <a:off x="0" y="2026920"/>
          <a:ext cx="9144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SA" sz="18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5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2530"/>
              </p:ext>
            </p:extLst>
          </p:nvPr>
        </p:nvGraphicFramePr>
        <p:xfrm>
          <a:off x="0" y="2026920"/>
          <a:ext cx="91440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7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77014"/>
              </p:ext>
            </p:extLst>
          </p:nvPr>
        </p:nvGraphicFramePr>
        <p:xfrm>
          <a:off x="0" y="2042160"/>
          <a:ext cx="9144000" cy="4130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73481"/>
              </p:ext>
            </p:extLst>
          </p:nvPr>
        </p:nvGraphicFramePr>
        <p:xfrm>
          <a:off x="0" y="2072640"/>
          <a:ext cx="9144000" cy="4404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PHYSICAL  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CONDITION</a:t>
                      </a:r>
                      <a:endParaRPr lang="ar-SA" sz="18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9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34333"/>
              </p:ext>
            </p:extLst>
          </p:nvPr>
        </p:nvGraphicFramePr>
        <p:xfrm>
          <a:off x="0" y="2057400"/>
          <a:ext cx="9144000" cy="4419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POST-CRASH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FUEL LEAKS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FIRE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PHYSICAL   </a:t>
                      </a:r>
                      <a:r>
                        <a:rPr lang="en-US" sz="18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CONDITION</a:t>
                      </a:r>
                      <a:endParaRPr lang="ar-SA" sz="18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40861"/>
              </p:ext>
            </p:extLst>
          </p:nvPr>
        </p:nvGraphicFramePr>
        <p:xfrm>
          <a:off x="0" y="2072640"/>
          <a:ext cx="9144000" cy="4709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EMS SYSTEM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FIRST RESPONDER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BYSTANDER CARE 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POST-CRASH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FUEL LEAKS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 FIRE</a:t>
                      </a:r>
                      <a:endParaRPr lang="ar-SA" sz="19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AGE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PHYSICAL   </a:t>
                      </a:r>
                      <a:r>
                        <a:rPr lang="en-US" sz="18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CONDITION</a:t>
                      </a:r>
                      <a:endParaRPr lang="ar-SA" sz="1800" b="0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22671"/>
              </p:ext>
            </p:extLst>
          </p:nvPr>
        </p:nvGraphicFramePr>
        <p:xfrm>
          <a:off x="0" y="2072640"/>
          <a:ext cx="9144000" cy="4709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EMS SYSTEM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FIRST RESPONDER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BYSTANDER CARE 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POST-CRASH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FUEL LEAKS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FIRE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PHYSICAL  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CONDITION</a:t>
                      </a:r>
                      <a:endParaRPr lang="ar-SA" sz="18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9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92069"/>
            <a:ext cx="5221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</a:pPr>
            <a:r>
              <a:rPr lang="en-US" sz="3600" dirty="0" smtClean="0">
                <a:latin typeface="Comic Sans MS" pitchFamily="66" charset="0"/>
              </a:rPr>
              <a:t>Definition of injury</a:t>
            </a:r>
            <a:endParaRPr lang="ar-SA" sz="3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88732"/>
            <a:ext cx="7042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</a:pPr>
            <a:r>
              <a:rPr lang="en-US" sz="3600" dirty="0">
                <a:latin typeface="Comic Sans MS" pitchFamily="66" charset="0"/>
              </a:rPr>
              <a:t>Epidemiologic Triangle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438400"/>
            <a:ext cx="5752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</a:pPr>
            <a:r>
              <a:rPr lang="en-US" sz="3600" dirty="0">
                <a:latin typeface="Comic Sans MS" pitchFamily="66" charset="0"/>
              </a:rPr>
              <a:t>Causes of </a:t>
            </a:r>
            <a:r>
              <a:rPr lang="en-US" sz="3600" dirty="0" smtClean="0">
                <a:latin typeface="Comic Sans MS" pitchFamily="66" charset="0"/>
              </a:rPr>
              <a:t>Accident</a:t>
            </a:r>
            <a:endParaRPr lang="ar-SA" sz="36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199" y="3990201"/>
            <a:ext cx="8077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Comic Sans MS" pitchFamily="66" charset="0"/>
              </a:rPr>
              <a:t>Impact </a:t>
            </a:r>
            <a:r>
              <a:rPr lang="en-US" sz="3600" dirty="0">
                <a:latin typeface="Comic Sans MS" pitchFamily="66" charset="0"/>
              </a:rPr>
              <a:t>of </a:t>
            </a:r>
            <a:r>
              <a:rPr lang="en-US" sz="3600" dirty="0" smtClean="0">
                <a:latin typeface="Comic Sans MS" pitchFamily="66" charset="0"/>
              </a:rPr>
              <a:t>injury and accidents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724400"/>
            <a:ext cx="5752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</a:pPr>
            <a:r>
              <a:rPr lang="en-US" sz="3600" dirty="0" smtClean="0">
                <a:latin typeface="Comic Sans MS" pitchFamily="66" charset="0"/>
              </a:rPr>
              <a:t>Prevention of</a:t>
            </a:r>
            <a:r>
              <a:rPr lang="en-US" sz="3600" dirty="0">
                <a:latin typeface="Comic Sans MS" pitchFamily="66" charset="0"/>
              </a:rPr>
              <a:t> Injury</a:t>
            </a:r>
            <a:endParaRPr lang="ar-SA" sz="36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381000"/>
            <a:ext cx="3013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latin typeface="Comic Sans MS" pitchFamily="66" charset="0"/>
              </a:rPr>
              <a:t>CONTENT</a:t>
            </a:r>
            <a:endParaRPr lang="ar-SA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6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059359"/>
            <a:ext cx="88217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en-US" sz="4400" dirty="0">
                <a:latin typeface="Arial Rounded MT Bold" pitchFamily="34" charset="0"/>
              </a:rPr>
              <a:t>Categories of injury prevention:</a:t>
            </a:r>
            <a:endParaRPr lang="en-US" sz="4400" u="sng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897082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Wingdings" pitchFamily="2" charset="2"/>
              <a:buChar char="§"/>
              <a:defRPr/>
            </a:pPr>
            <a:r>
              <a:rPr lang="en-US" sz="3600" i="1" dirty="0" smtClean="0">
                <a:latin typeface="Arial Rounded MT Bold" pitchFamily="34" charset="0"/>
              </a:rPr>
              <a:t> Primary </a:t>
            </a:r>
            <a:r>
              <a:rPr lang="en-US" sz="3600" i="1" dirty="0">
                <a:latin typeface="Arial Rounded MT Bold" pitchFamily="34" charset="0"/>
              </a:rPr>
              <a:t>prevention</a:t>
            </a:r>
            <a:r>
              <a:rPr lang="en-US" sz="3600" i="1" dirty="0" smtClean="0">
                <a:latin typeface="Arial Rounded MT Bold" pitchFamily="34" charset="0"/>
              </a:rPr>
              <a:t>:</a:t>
            </a:r>
          </a:p>
          <a:p>
            <a:pPr marL="571500" indent="-571500" algn="l" rtl="0">
              <a:buFont typeface="Wingdings" pitchFamily="2" charset="2"/>
              <a:buChar char="§"/>
              <a:defRPr/>
            </a:pPr>
            <a:endParaRPr lang="en-US" sz="3600" dirty="0">
              <a:latin typeface="Arial Rounded MT Bold" pitchFamily="34" charset="0"/>
            </a:endParaRPr>
          </a:p>
          <a:p>
            <a:pPr marL="571500" indent="-571500" algn="l" rtl="0">
              <a:buFont typeface="Wingdings" pitchFamily="2" charset="2"/>
              <a:buChar char="§"/>
              <a:defRPr/>
            </a:pPr>
            <a:endParaRPr lang="en-US" sz="3600" i="1" dirty="0" smtClean="0">
              <a:latin typeface="Arial Rounded MT Bold" pitchFamily="34" charset="0"/>
            </a:endParaRPr>
          </a:p>
          <a:p>
            <a:pPr marL="571500" indent="-571500" algn="l" rtl="0">
              <a:buFont typeface="Wingdings" pitchFamily="2" charset="2"/>
              <a:buChar char="§"/>
              <a:defRPr/>
            </a:pPr>
            <a:r>
              <a:rPr lang="en-US" sz="3600" i="1" dirty="0" smtClean="0">
                <a:latin typeface="Arial Rounded MT Bold" pitchFamily="34" charset="0"/>
              </a:rPr>
              <a:t>Secondary </a:t>
            </a:r>
            <a:r>
              <a:rPr lang="en-US" sz="3600" i="1" dirty="0">
                <a:latin typeface="Arial Rounded MT Bold" pitchFamily="34" charset="0"/>
              </a:rPr>
              <a:t>prevention</a:t>
            </a:r>
            <a:r>
              <a:rPr lang="en-US" sz="3600" i="1" dirty="0" smtClean="0">
                <a:latin typeface="Arial Rounded MT Bold" pitchFamily="34" charset="0"/>
              </a:rPr>
              <a:t>:</a:t>
            </a:r>
          </a:p>
          <a:p>
            <a:pPr marL="571500" indent="-571500" algn="l" rtl="0">
              <a:buFont typeface="Wingdings" pitchFamily="2" charset="2"/>
              <a:buChar char="§"/>
              <a:defRPr/>
            </a:pPr>
            <a:endParaRPr lang="en-US" sz="3600" dirty="0">
              <a:latin typeface="Arial Rounded MT Bold" pitchFamily="34" charset="0"/>
            </a:endParaRPr>
          </a:p>
          <a:p>
            <a:pPr marL="571500" indent="-571500" algn="l" rtl="0">
              <a:buFont typeface="Wingdings" pitchFamily="2" charset="2"/>
              <a:buChar char="§"/>
              <a:defRPr/>
            </a:pPr>
            <a:endParaRPr lang="en-US" sz="3600" i="1" dirty="0" smtClean="0">
              <a:latin typeface="Arial Rounded MT Bold" pitchFamily="34" charset="0"/>
            </a:endParaRPr>
          </a:p>
          <a:p>
            <a:pPr marL="571500" indent="-571500" algn="l" rtl="0">
              <a:buFont typeface="Wingdings" pitchFamily="2" charset="2"/>
              <a:buChar char="§"/>
              <a:defRPr/>
            </a:pPr>
            <a:r>
              <a:rPr lang="en-US" sz="3600" i="1" dirty="0" smtClean="0">
                <a:latin typeface="Arial Rounded MT Bold" pitchFamily="34" charset="0"/>
              </a:rPr>
              <a:t>Tertiary </a:t>
            </a:r>
            <a:r>
              <a:rPr lang="en-US" sz="3600" i="1" dirty="0">
                <a:latin typeface="Arial Rounded MT Bold" pitchFamily="34" charset="0"/>
              </a:rPr>
              <a:t>prevention:</a:t>
            </a:r>
            <a:r>
              <a:rPr lang="en-US" sz="3600" dirty="0">
                <a:latin typeface="Arial Rounded MT Bold" pitchFamily="34" charset="0"/>
              </a:rPr>
              <a:t> </a:t>
            </a:r>
            <a:endParaRPr lang="en-US" sz="3600" u="sng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61018" y="2438400"/>
            <a:ext cx="6601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 Rounded MT Bold" pitchFamily="34" charset="0"/>
              </a:rPr>
              <a:t>Eliminate the event</a:t>
            </a:r>
            <a:endParaRPr lang="ar-SA" sz="3600" dirty="0">
              <a:latin typeface="Arial Rounded MT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4008120"/>
            <a:ext cx="631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Arial Rounded MT Bold" pitchFamily="34" charset="0"/>
              </a:rPr>
              <a:t>Diminish effect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56388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 Rounded MT Bold" pitchFamily="34" charset="0"/>
              </a:rPr>
              <a:t>Improve outcomes</a:t>
            </a:r>
            <a:endParaRPr lang="ar-SA" sz="3600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  <p:sp>
        <p:nvSpPr>
          <p:cNvPr id="3" name="Rectangle 2"/>
          <p:cNvSpPr/>
          <p:nvPr/>
        </p:nvSpPr>
        <p:spPr>
          <a:xfrm>
            <a:off x="5562600" y="2069068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 Rounded MT Bold" pitchFamily="34" charset="0"/>
              </a:rPr>
              <a:t>PRE EVENT</a:t>
            </a:r>
            <a:endParaRPr lang="ar-SA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5269468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 Rounded MT Bold" pitchFamily="34" charset="0"/>
              </a:rPr>
              <a:t>POST </a:t>
            </a:r>
            <a:r>
              <a:rPr lang="en-US" dirty="0" smtClean="0">
                <a:latin typeface="Arial Rounded MT Bold" pitchFamily="34" charset="0"/>
              </a:rPr>
              <a:t>EVENT</a:t>
            </a:r>
            <a:endParaRPr lang="ar-SA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09765" y="3669268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Rounded MT Bold" pitchFamily="34" charset="0"/>
              </a:rPr>
              <a:t> EVENT</a:t>
            </a:r>
            <a:endParaRPr lang="ar-S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90600"/>
            <a:ext cx="9396000" cy="58674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>
                <a:latin typeface="Arial Rounded MT Bold" pitchFamily="34" charset="0"/>
              </a:rPr>
              <a:t>Direct Costs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Medical </a:t>
            </a:r>
            <a:r>
              <a:rPr lang="en-US" dirty="0" smtClean="0">
                <a:latin typeface="Arial Rounded MT Bold" pitchFamily="34" charset="0"/>
              </a:rPr>
              <a:t>Costs(including </a:t>
            </a:r>
            <a:r>
              <a:rPr lang="en-US" dirty="0">
                <a:latin typeface="Arial Rounded MT Bold" pitchFamily="34" charset="0"/>
              </a:rPr>
              <a:t>worker’s </a:t>
            </a:r>
            <a:r>
              <a:rPr lang="en-US" dirty="0" smtClean="0">
                <a:latin typeface="Arial Rounded MT Bold" pitchFamily="34" charset="0"/>
              </a:rPr>
              <a:t>compensation)</a:t>
            </a:r>
            <a:endParaRPr lang="en-US" dirty="0">
              <a:latin typeface="Arial Rounded MT Bold" pitchFamily="34" charset="0"/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Indemnity Payments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>
                <a:latin typeface="Arial Rounded MT Bold" pitchFamily="34" charset="0"/>
              </a:rPr>
              <a:t>Indirect Costs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Time Lost (by worker and supervisor)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Schedule delays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Training new employees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Cleanup time / equipment repairs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>
                <a:latin typeface="Arial Rounded MT Bold" pitchFamily="34" charset="0"/>
              </a:rPr>
              <a:t>Legal fees</a:t>
            </a:r>
          </a:p>
          <a:p>
            <a:pPr algn="l" rtl="0"/>
            <a:endParaRPr lang="ar-SA" sz="40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435114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latin typeface="Arial Rounded MT Bold" pitchFamily="34" charset="0"/>
              </a:rPr>
              <a:t>Cost of Accidents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91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4789516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 Iceberg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Effect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35114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latin typeface="Arial Rounded MT Bold" pitchFamily="34" charset="0"/>
              </a:rPr>
              <a:t>Cost of Accidents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152400" y="289560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latin typeface="Arial Rounded MT Bold" pitchFamily="34" charset="0"/>
              </a:rPr>
              <a:t>On average, the indirect costs of accidents exceed the direct costs by a 4:1 ratio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737"/>
            <a:ext cx="3810000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696200" y="3886200"/>
            <a:ext cx="6858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72000" y="3886200"/>
            <a:ext cx="6096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664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00675"/>
            <a:ext cx="15240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0968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Monotype Sorts" pitchFamily="2" charset="2"/>
              <a:buNone/>
              <a:defRPr/>
            </a:pPr>
            <a:r>
              <a:rPr lang="en-US" sz="3600" dirty="0" smtClean="0">
                <a:latin typeface="Arial Rounded MT Bold" pitchFamily="34" charset="0"/>
              </a:rPr>
              <a:t>Examples of effective injury prevention: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077492"/>
            <a:ext cx="457200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en-US" sz="3200" dirty="0" smtClean="0">
                <a:latin typeface="Arial Rounded MT Bold" pitchFamily="34" charset="0"/>
              </a:rPr>
              <a:t>Highway </a:t>
            </a:r>
            <a:r>
              <a:rPr lang="en-US" sz="3200" dirty="0">
                <a:latin typeface="Arial Rounded MT Bold" pitchFamily="34" charset="0"/>
              </a:rPr>
              <a:t>speed </a:t>
            </a:r>
            <a:r>
              <a:rPr lang="en-US" sz="3200" dirty="0" smtClean="0">
                <a:latin typeface="Arial Rounded MT Bold" pitchFamily="34" charset="0"/>
              </a:rPr>
              <a:t>limits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6005512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dirty="0">
                <a:latin typeface="Arial Rounded MT Bold" pitchFamily="34" charset="0"/>
              </a:rPr>
              <a:t>Apartment window guards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269468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dirty="0" smtClean="0">
                <a:latin typeface="Arial Rounded MT Bold" pitchFamily="34" charset="0"/>
              </a:rPr>
              <a:t>Smoke detectors</a:t>
            </a:r>
            <a:endParaRPr lang="en-US" sz="3200" dirty="0">
              <a:latin typeface="Arial Rounded MT Bold" pitchFamily="34" charset="0"/>
            </a:endParaRPr>
          </a:p>
        </p:txBody>
      </p:sp>
      <p:pic>
        <p:nvPicPr>
          <p:cNvPr id="6148" name="Picture 4" descr="http://images.google.com/images?q=tbn:ANd9GcR2gUPyibp3BBoQmOQny5XOvqHG8T4x4YG7ssdb3XhOrKsF1wo:www.aa.com/content/images/women/childSafety_170x17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14800"/>
            <a:ext cx="152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3686175"/>
            <a:ext cx="9620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" y="45206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dirty="0">
                <a:latin typeface="Arial Rounded MT Bold" pitchFamily="34" charset="0"/>
              </a:rPr>
              <a:t>Child passenger restraint laws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3911025"/>
            <a:ext cx="50006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dirty="0">
                <a:latin typeface="Arial Rounded MT Bold" pitchFamily="34" charset="0"/>
              </a:rPr>
              <a:t>“Cycle” helmet laws</a:t>
            </a:r>
          </a:p>
        </p:txBody>
      </p:sp>
      <p:pic>
        <p:nvPicPr>
          <p:cNvPr id="6152" name="Picture 8" descr="http://images.google.com/images?q=tbn:ANd9GcQpDT49E1Jtjx4ktr4pCPZwc_haY5ZCMERRgqFf5_N5UEr5N-2wV_rs8w:www.hoelectric.com/images/stories/clip_image001_000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81600"/>
            <a:ext cx="11715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ages.google.com/images?q=tbn:ANd9GcRLAYV3XBB4pOBMY0HIC9lbspQ8chGmBclDgRlrWEX0yq3LZQcJMSkL7Y4:www.injury-lawyer-florida.com/525627_speed_limit_35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238499"/>
            <a:ext cx="714375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1487269"/>
            <a:ext cx="70983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en-US" sz="3600" dirty="0">
                <a:latin typeface="Arial Rounded MT Bold" pitchFamily="34" charset="0"/>
              </a:rPr>
              <a:t>Strategies of injury prevention:</a:t>
            </a:r>
            <a:endParaRPr lang="en-US" sz="3600" u="sng" dirty="0">
              <a:latin typeface="Arial Rounded MT Bol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  <p:pic>
        <p:nvPicPr>
          <p:cNvPr id="16" name="Picture 2" descr="http://ts1.mm.bing.net/images/thumbnail.aspx?q=1201462516148&amp;id=f544857d247be78a750a7563f5993bfa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7000"/>
            <a:ext cx="13811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94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3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7475"/>
            <a:ext cx="8686800" cy="5622925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endParaRPr lang="en-US" sz="3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Establish </a:t>
            </a:r>
            <a:r>
              <a:rPr lang="en-US" sz="3600" dirty="0">
                <a:solidFill>
                  <a:schemeClr val="tx1"/>
                </a:solidFill>
                <a:latin typeface="Arial Rounded MT Bold" pitchFamily="34" charset="0"/>
              </a:rPr>
              <a:t>accountability for safety</a:t>
            </a:r>
          </a:p>
          <a:p>
            <a:pPr algn="l" rtl="0">
              <a:buFont typeface="Wingdings" pitchFamily="2" charset="2"/>
              <a:buChar char="q"/>
            </a:pPr>
            <a:endParaRPr lang="en-US" sz="3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Define </a:t>
            </a:r>
            <a:r>
              <a:rPr lang="en-US" sz="3600" dirty="0">
                <a:solidFill>
                  <a:schemeClr val="tx1"/>
                </a:solidFill>
                <a:latin typeface="Arial Rounded MT Bold" pitchFamily="34" charset="0"/>
              </a:rPr>
              <a:t>safety </a:t>
            </a: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responsibilities</a:t>
            </a:r>
          </a:p>
          <a:p>
            <a:pPr algn="l" rtl="0">
              <a:buFont typeface="Wingdings" pitchFamily="2" charset="2"/>
              <a:buChar char="q"/>
            </a:pPr>
            <a:endParaRPr lang="en-US" sz="36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buFont typeface="Wingdings" pitchFamily="2" charset="2"/>
              <a:buChar char="q"/>
            </a:pP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1120914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000" dirty="0">
                <a:latin typeface="Arial Rounded MT Bold" pitchFamily="34" charset="0"/>
              </a:rPr>
              <a:t>Safety Cultures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4632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03437"/>
            <a:ext cx="8686800" cy="1554163"/>
          </a:xfrm>
        </p:spPr>
        <p:txBody>
          <a:bodyPr>
            <a:noAutofit/>
          </a:bodyPr>
          <a:lstStyle/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Arial Rounded MT Bold" pitchFamily="34" charset="0"/>
              </a:rPr>
              <a:t>Establish </a:t>
            </a: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accountability</a:t>
            </a: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 Rounded MT Bold" pitchFamily="34" charset="0"/>
              </a:rPr>
              <a:t>for </a:t>
            </a: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safety</a:t>
            </a:r>
          </a:p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0" lvl="1" indent="0" algn="l" rtl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tx1"/>
                </a:solidFill>
                <a:latin typeface="Arial Rounded MT Bold" pitchFamily="34" charset="0"/>
              </a:rPr>
              <a:t>      </a:t>
            </a:r>
            <a:endParaRPr lang="en-US" sz="36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2835275"/>
            <a:ext cx="28956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1" y="1120914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000" dirty="0">
                <a:latin typeface="Arial Rounded MT Bold" pitchFamily="34" charset="0"/>
              </a:rPr>
              <a:t>Safety Cultures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  <p:sp>
        <p:nvSpPr>
          <p:cNvPr id="2" name="Rectangle 1"/>
          <p:cNvSpPr/>
          <p:nvPr/>
        </p:nvSpPr>
        <p:spPr>
          <a:xfrm>
            <a:off x="0" y="3536246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rtl="0">
              <a:spcBef>
                <a:spcPts val="0"/>
              </a:spcBef>
              <a:buNone/>
            </a:pPr>
            <a:r>
              <a:rPr lang="en-US" sz="3600" dirty="0">
                <a:latin typeface="Arial Rounded MT Bold" pitchFamily="34" charset="0"/>
              </a:rPr>
              <a:t>Employees  should be </a:t>
            </a:r>
          </a:p>
          <a:p>
            <a:pPr marL="0" lvl="1" indent="0" algn="ctr" rtl="0">
              <a:spcBef>
                <a:spcPts val="0"/>
              </a:spcBef>
              <a:buNone/>
            </a:pPr>
            <a:r>
              <a:rPr lang="en-US" sz="3600" dirty="0">
                <a:latin typeface="Arial Rounded MT Bold" pitchFamily="34" charset="0"/>
              </a:rPr>
              <a:t>evaluated on their safety </a:t>
            </a:r>
          </a:p>
          <a:p>
            <a:pPr marL="0" lvl="1" indent="0" algn="ctr" rtl="0">
              <a:spcBef>
                <a:spcPts val="0"/>
              </a:spcBef>
              <a:buNone/>
            </a:pPr>
            <a:r>
              <a:rPr lang="en-US" sz="3600" dirty="0">
                <a:latin typeface="Arial Rounded MT Bold" pitchFamily="34" charset="0"/>
              </a:rPr>
              <a:t>Performance: </a:t>
            </a:r>
            <a:r>
              <a:rPr lang="en-US" sz="3600" b="1" i="1" dirty="0">
                <a:latin typeface="Comic Sans MS" pitchFamily="66" charset="0"/>
              </a:rPr>
              <a:t>Doing a job </a:t>
            </a:r>
          </a:p>
          <a:p>
            <a:pPr marL="0" lvl="1" indent="0" algn="ctr" rtl="0">
              <a:spcBef>
                <a:spcPts val="0"/>
              </a:spcBef>
              <a:buNone/>
            </a:pPr>
            <a:r>
              <a:rPr lang="en-US" sz="3600" b="1" i="1" dirty="0">
                <a:latin typeface="Comic Sans MS" pitchFamily="66" charset="0"/>
              </a:rPr>
              <a:t>correctly includes doing </a:t>
            </a:r>
          </a:p>
          <a:p>
            <a:pPr marL="0" lvl="1" indent="0" algn="ctr" rtl="0">
              <a:spcBef>
                <a:spcPts val="0"/>
              </a:spcBef>
              <a:buNone/>
            </a:pPr>
            <a:r>
              <a:rPr lang="en-US" sz="3600" b="1" i="1" dirty="0">
                <a:latin typeface="Comic Sans MS" pitchFamily="66" charset="0"/>
              </a:rPr>
              <a:t>it safely</a:t>
            </a:r>
          </a:p>
        </p:txBody>
      </p:sp>
    </p:spTree>
    <p:extLst>
      <p:ext uri="{BB962C8B-B14F-4D97-AF65-F5344CB8AC3E}">
        <p14:creationId xmlns:p14="http://schemas.microsoft.com/office/powerpoint/2010/main" val="27756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1407855"/>
          </a:xfrm>
        </p:spPr>
        <p:txBody>
          <a:bodyPr>
            <a:normAutofit/>
          </a:bodyPr>
          <a:lstStyle/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4400" b="1" dirty="0" smtClean="0">
                <a:solidFill>
                  <a:schemeClr val="tx1"/>
                </a:solidFill>
                <a:latin typeface="Arial Rounded MT Bold" pitchFamily="34" charset="0"/>
              </a:rPr>
              <a:t>Define </a:t>
            </a:r>
            <a:r>
              <a:rPr lang="en-US" sz="4400" b="1" dirty="0">
                <a:solidFill>
                  <a:schemeClr val="tx1"/>
                </a:solidFill>
                <a:latin typeface="Arial Rounded MT Bold" pitchFamily="34" charset="0"/>
              </a:rPr>
              <a:t>safety responsibilities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  <a:latin typeface="Arial Rounded MT Bold" pitchFamily="34" charset="0"/>
              </a:rPr>
              <a:t>Employee responsibilities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include </a:t>
            </a:r>
            <a:endParaRPr lang="ar-SA" dirty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ar-SA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008055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>
              <a:buFont typeface="Wingdings" pitchFamily="2" charset="2"/>
              <a:buChar char="§"/>
            </a:pPr>
            <a:r>
              <a:rPr lang="en-US" sz="3600" dirty="0" smtClean="0">
                <a:latin typeface="Arial Rounded MT Bold" pitchFamily="34" charset="0"/>
              </a:rPr>
              <a:t>  Maintaining </a:t>
            </a:r>
            <a:r>
              <a:rPr lang="en-US" sz="3600" dirty="0">
                <a:latin typeface="Arial Rounded MT Bold" pitchFamily="34" charset="0"/>
              </a:rPr>
              <a:t>good </a:t>
            </a:r>
            <a:r>
              <a:rPr lang="en-US" sz="3600" dirty="0" smtClean="0">
                <a:latin typeface="Arial Rounded MT Bold" pitchFamily="34" charset="0"/>
              </a:rPr>
              <a:t>housekeeping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3600" dirty="0" smtClean="0">
                <a:latin typeface="Arial Rounded MT Bold" pitchFamily="34" charset="0"/>
              </a:rPr>
              <a:t>  Recognizing </a:t>
            </a:r>
            <a:r>
              <a:rPr lang="en-US" sz="3600" dirty="0">
                <a:latin typeface="Arial Rounded MT Bold" pitchFamily="34" charset="0"/>
              </a:rPr>
              <a:t>and reporting safety </a:t>
            </a:r>
            <a:r>
              <a:rPr lang="en-US" sz="3600" dirty="0" smtClean="0">
                <a:latin typeface="Arial Rounded MT Bold" pitchFamily="34" charset="0"/>
              </a:rPr>
              <a:t>   	hazards</a:t>
            </a:r>
            <a:endParaRPr lang="en-US" sz="3600" dirty="0">
              <a:latin typeface="Arial Rounded MT Bold" pitchFamily="34" charset="0"/>
            </a:endParaRPr>
          </a:p>
          <a:p>
            <a:pPr lvl="1" algn="l" rtl="0">
              <a:buFont typeface="Wingdings" pitchFamily="2" charset="2"/>
              <a:buChar char="§"/>
            </a:pPr>
            <a:r>
              <a:rPr lang="en-US" sz="3600" dirty="0" smtClean="0">
                <a:latin typeface="Arial Rounded MT Bold" pitchFamily="34" charset="0"/>
              </a:rPr>
              <a:t>  Using </a:t>
            </a:r>
            <a:r>
              <a:rPr lang="en-US" sz="3600" dirty="0">
                <a:latin typeface="Arial Rounded MT Bold" pitchFamily="34" charset="0"/>
              </a:rPr>
              <a:t>personal protective </a:t>
            </a:r>
            <a:r>
              <a:rPr lang="en-US" sz="3600" dirty="0" smtClean="0">
                <a:latin typeface="Arial Rounded MT Bold" pitchFamily="34" charset="0"/>
              </a:rPr>
              <a:t>	equipment (</a:t>
            </a:r>
            <a:r>
              <a:rPr lang="en-US" sz="3600" dirty="0">
                <a:latin typeface="Arial Rounded MT Bold" pitchFamily="34" charset="0"/>
              </a:rPr>
              <a:t>PPE)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1" y="1120914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000" dirty="0">
                <a:latin typeface="Arial Rounded MT Bold" pitchFamily="34" charset="0"/>
              </a:rPr>
              <a:t>Safety Cultures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20988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0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smtClean="0">
                <a:latin typeface="Arial Rounded MT Bold" pitchFamily="34" charset="0"/>
              </a:rPr>
              <a:t>  Providing </a:t>
            </a:r>
            <a:r>
              <a:rPr lang="en-US" sz="3600" dirty="0">
                <a:latin typeface="Arial Rounded MT Bold" pitchFamily="34" charset="0"/>
              </a:rPr>
              <a:t>access to information</a:t>
            </a:r>
          </a:p>
          <a:p>
            <a:pPr lvl="1" indent="-457200" algn="l" rtl="0">
              <a:buFont typeface="Wingdings" pitchFamily="2" charset="2"/>
              <a:buChar char="§"/>
            </a:pPr>
            <a:r>
              <a:rPr lang="en-US" sz="3600" dirty="0">
                <a:latin typeface="Arial Rounded MT Bold" pitchFamily="34" charset="0"/>
              </a:rPr>
              <a:t>Providing personal protective equipment</a:t>
            </a:r>
          </a:p>
          <a:p>
            <a:pPr lvl="1" indent="-457200" algn="l" rtl="0">
              <a:buFont typeface="Wingdings" pitchFamily="2" charset="2"/>
              <a:buChar char="§"/>
            </a:pPr>
            <a:r>
              <a:rPr lang="en-US" sz="3600" dirty="0">
                <a:latin typeface="Arial Rounded MT Bold" pitchFamily="34" charset="0"/>
              </a:rPr>
              <a:t>Providing training</a:t>
            </a:r>
          </a:p>
          <a:p>
            <a:pPr algn="l" rtl="0"/>
            <a:endParaRPr lang="ar-SA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1" y="1120914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000" dirty="0">
                <a:latin typeface="Arial Rounded MT Bold" pitchFamily="34" charset="0"/>
              </a:rPr>
              <a:t>Safety Cultures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7200"/>
            <a:ext cx="476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Injury Prevention</a:t>
            </a:r>
            <a:endParaRPr lang="ar-SA" sz="36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1407855"/>
          </a:xfrm>
        </p:spPr>
        <p:txBody>
          <a:bodyPr>
            <a:normAutofit/>
          </a:bodyPr>
          <a:lstStyle/>
          <a:p>
            <a:pPr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4400" b="1" dirty="0" smtClean="0">
                <a:solidFill>
                  <a:schemeClr val="tx1"/>
                </a:solidFill>
                <a:latin typeface="Arial Rounded MT Bold" pitchFamily="34" charset="0"/>
              </a:rPr>
              <a:t>Define </a:t>
            </a:r>
            <a:r>
              <a:rPr lang="en-US" sz="4400" b="1" dirty="0">
                <a:solidFill>
                  <a:schemeClr val="tx1"/>
                </a:solidFill>
                <a:latin typeface="Arial Rounded MT Bold" pitchFamily="34" charset="0"/>
              </a:rPr>
              <a:t>safety responsibilities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Employer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responsibilities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include </a:t>
            </a:r>
            <a:endParaRPr lang="ar-SA" dirty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ar-S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3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841"/>
            <a:ext cx="8686800" cy="1211759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§"/>
              <a:defRPr/>
            </a:pPr>
            <a:r>
              <a:rPr lang="en-US" sz="4000" i="1" dirty="0">
                <a:solidFill>
                  <a:schemeClr val="tx1"/>
                </a:solidFill>
                <a:latin typeface="Arial Rounded MT Bold" pitchFamily="34" charset="0"/>
              </a:rPr>
              <a:t>Injury:</a:t>
            </a:r>
            <a:r>
              <a:rPr lang="en-US" sz="3600" dirty="0">
                <a:solidFill>
                  <a:schemeClr val="tx1"/>
                </a:solidFill>
                <a:latin typeface="Arial Rounded MT Bold" pitchFamily="34" charset="0"/>
              </a:rPr>
              <a:t> Physical damage due to transfer of energy </a:t>
            </a:r>
            <a:endParaRPr lang="en-US" sz="3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 rtl="0"/>
            <a:endParaRPr lang="ar-SA" sz="36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125" y="358914"/>
            <a:ext cx="2734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Definition:</a:t>
            </a:r>
            <a:endParaRPr lang="ar-SA" sz="4000" dirty="0">
              <a:latin typeface="Arial Rounded MT Bold" pitchFamily="34" charset="0"/>
            </a:endParaRPr>
          </a:p>
        </p:txBody>
      </p:sp>
      <p:pic>
        <p:nvPicPr>
          <p:cNvPr id="1026" name="Picture 2" descr="http://ts4.mm.bing.net/images/thumbnail.aspx?q=1220928674803&amp;id=76ff544435771bdae7a98e044bb1251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67174"/>
            <a:ext cx="15240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3.mm.bing.net/images/thumbnail.aspx?q=1293646498698&amp;id=526b95bde91de37f806cfe86765600b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152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4.mm.bing.net/images/thumbnail.aspx?q=1200271986627&amp;id=e373b0c0850061de50a6e236ab2045b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1905000"/>
            <a:ext cx="1524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3.mm.bing.net/images/thumbnail.aspx?q=1219073610902&amp;id=48a755d1c1e31fe45d7f8ec065f38247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2004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s1.mm.bing.net/images/thumbnail.aspx?q=1277880636024&amp;id=af0f658b0dc8b953741f9a1d7716f10b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43274"/>
            <a:ext cx="1524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7822" y="2133600"/>
            <a:ext cx="1512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3200" dirty="0">
                <a:latin typeface="Arial Rounded MT Bold" pitchFamily="34" charset="0"/>
              </a:rPr>
              <a:t>kinetic</a:t>
            </a:r>
          </a:p>
        </p:txBody>
      </p:sp>
      <p:sp>
        <p:nvSpPr>
          <p:cNvPr id="5" name="Rectangle 4"/>
          <p:cNvSpPr/>
          <p:nvPr/>
        </p:nvSpPr>
        <p:spPr>
          <a:xfrm>
            <a:off x="5518657" y="2209800"/>
            <a:ext cx="172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3200" dirty="0">
                <a:latin typeface="Arial Rounded MT Bold" pitchFamily="34" charset="0"/>
              </a:rPr>
              <a:t>thermal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800474"/>
            <a:ext cx="1982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3200" dirty="0">
                <a:latin typeface="Arial Rounded MT Bold" pitchFamily="34" charset="0"/>
              </a:rPr>
              <a:t>chemical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407421" y="3200400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3200" dirty="0">
                <a:latin typeface="Arial Rounded MT Bold" pitchFamily="34" charset="0"/>
              </a:rPr>
              <a:t>electrical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6054" y="4114800"/>
            <a:ext cx="1602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sz="3200" dirty="0">
                <a:latin typeface="Arial Rounded MT Bold" pitchFamily="34" charset="0"/>
              </a:rPr>
              <a:t>radiant</a:t>
            </a:r>
          </a:p>
        </p:txBody>
      </p:sp>
      <p:sp>
        <p:nvSpPr>
          <p:cNvPr id="9" name="Rectangle 8"/>
          <p:cNvSpPr/>
          <p:nvPr/>
        </p:nvSpPr>
        <p:spPr>
          <a:xfrm>
            <a:off x="761999" y="5257800"/>
            <a:ext cx="79740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sz="3200" dirty="0">
                <a:latin typeface="Comic Sans MS" pitchFamily="66" charset="0"/>
              </a:rPr>
              <a:t>Over a period of </a:t>
            </a:r>
            <a:r>
              <a:rPr lang="en-US" sz="3200" dirty="0" smtClean="0">
                <a:latin typeface="Comic Sans MS" pitchFamily="66" charset="0"/>
              </a:rPr>
              <a:t>time: </a:t>
            </a:r>
            <a:r>
              <a:rPr lang="en-US" sz="3200" dirty="0">
                <a:latin typeface="Comic Sans MS" pitchFamily="66" charset="0"/>
              </a:rPr>
              <a:t>“exposure” </a:t>
            </a:r>
            <a:endParaRPr lang="en-US" sz="3200" dirty="0" smtClean="0">
              <a:latin typeface="Comic Sans MS" pitchFamily="66" charset="0"/>
            </a:endParaRPr>
          </a:p>
          <a:p>
            <a:pPr algn="ctr" rtl="0">
              <a:defRPr/>
            </a:pPr>
            <a:r>
              <a:rPr lang="en-US" sz="3200" dirty="0" smtClean="0">
                <a:latin typeface="Comic Sans MS" pitchFamily="66" charset="0"/>
              </a:rPr>
              <a:t>either </a:t>
            </a:r>
            <a:r>
              <a:rPr lang="en-US" sz="3200" dirty="0">
                <a:latin typeface="Comic Sans MS" pitchFamily="66" charset="0"/>
              </a:rPr>
              <a:t>acute or chronic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742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4196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  <a:defRPr/>
            </a:pPr>
            <a:r>
              <a:rPr lang="en-US" sz="3600" dirty="0">
                <a:latin typeface="Arial Rounded MT Bold" pitchFamily="34" charset="0"/>
              </a:rPr>
              <a:t>Accident: An unexpected occurrence, happening by chance</a:t>
            </a:r>
          </a:p>
          <a:p>
            <a:pPr algn="l" rtl="0"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Comic Sans MS" pitchFamily="66" charset="0"/>
              </a:rPr>
              <a:t>Injury: a definable,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understandable, predictable,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preventable, correctable </a:t>
            </a:r>
            <a:r>
              <a:rPr lang="en-US" sz="3600" b="1" dirty="0">
                <a:latin typeface="Comic Sans MS" pitchFamily="66" charset="0"/>
              </a:rPr>
              <a:t>event, with specific risks for </a:t>
            </a:r>
            <a:r>
              <a:rPr lang="en-US" sz="3600" b="1" dirty="0" smtClean="0">
                <a:latin typeface="Comic Sans MS" pitchFamily="66" charset="0"/>
              </a:rPr>
              <a:t>occurrence.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78" y="1197114"/>
            <a:ext cx="56012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Injury, Not Accident!</a:t>
            </a:r>
            <a:endParaRPr lang="ar-SA" sz="4000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125" y="358914"/>
            <a:ext cx="2734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Definition:</a:t>
            </a:r>
            <a:endParaRPr lang="ar-SA" sz="40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562600"/>
            <a:ext cx="91440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Arial Rounded MT Bold" pitchFamily="34" charset="0"/>
              </a:rPr>
              <a:t>A result of poorly managed risk</a:t>
            </a:r>
            <a:endParaRPr lang="en-U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1625025"/>
            <a:ext cx="5215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Epidemiologic Triangle</a:t>
            </a:r>
            <a:endParaRPr lang="en-US" sz="3200" dirty="0">
              <a:latin typeface="Arial Rounded MT Bold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01488" y="2351782"/>
            <a:ext cx="2362200" cy="251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01288" y="2351782"/>
            <a:ext cx="1600200" cy="251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1288" y="4866382"/>
            <a:ext cx="396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46909" y="5410200"/>
            <a:ext cx="7744691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“Prevention is the vaccine for the disease of injury.”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39088" y="4332982"/>
            <a:ext cx="297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	</a:t>
            </a:r>
          </a:p>
          <a:p>
            <a:r>
              <a:rPr lang="en-US" sz="3200" dirty="0" smtClean="0">
                <a:latin typeface="Arial Rounded MT Bold" pitchFamily="34" charset="0"/>
              </a:rPr>
              <a:t>Environment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49288" y="4815007"/>
            <a:ext cx="1489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Host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6088" y="1818382"/>
            <a:ext cx="2058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AGENT</a:t>
            </a:r>
            <a:endParaRPr lang="ar-SA" sz="3200" dirty="0"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732782"/>
            <a:ext cx="3657600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latin typeface="Arial Rounded MT Bold" pitchFamily="34" charset="0"/>
              </a:rPr>
              <a:t>A causal</a:t>
            </a:r>
          </a:p>
          <a:p>
            <a:pPr algn="ctr" rtl="0"/>
            <a:r>
              <a:rPr lang="en-US" sz="3200" dirty="0" smtClean="0">
                <a:latin typeface="Arial Rounded MT Bold" pitchFamily="34" charset="0"/>
              </a:rPr>
              <a:t>relationship!</a:t>
            </a:r>
            <a:endParaRPr lang="ar-SA" sz="3200" dirty="0" smtClean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125" y="358914"/>
            <a:ext cx="2734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Definition:</a:t>
            </a:r>
            <a:endParaRPr lang="ar-SA" sz="4000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838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Arial Rounded MT Bold" pitchFamily="34" charset="0"/>
              </a:rPr>
              <a:t>“</a:t>
            </a:r>
            <a:r>
              <a:rPr lang="en-US" sz="3600" dirty="0">
                <a:latin typeface="Arial Rounded MT Bold" pitchFamily="34" charset="0"/>
              </a:rPr>
              <a:t>Disease of injury” </a:t>
            </a:r>
            <a:r>
              <a:rPr lang="en-US" sz="3600" dirty="0" smtClean="0">
                <a:latin typeface="Arial Rounded MT Bold" pitchFamily="34" charset="0"/>
              </a:rPr>
              <a:t>concept</a:t>
            </a:r>
            <a:endParaRPr lang="en-U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/>
      <p:bldP spid="17" grpId="0"/>
      <p:bldP spid="18" grpId="0"/>
      <p:bldP spid="19" grpId="0" animBg="1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0" y="12954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4000" dirty="0" smtClean="0">
                <a:latin typeface="Arial Rounded MT Bold" pitchFamily="34" charset="0"/>
              </a:rPr>
              <a:t>Accidents are caused by:</a:t>
            </a:r>
          </a:p>
          <a:p>
            <a:pPr lvl="1" eaLnBrk="1" hangingPunct="1"/>
            <a:r>
              <a:rPr lang="en-US" sz="3600" dirty="0" smtClean="0">
                <a:latin typeface="Arial Rounded MT Bold" pitchFamily="34" charset="0"/>
              </a:rPr>
              <a:t>Unsafe acts</a:t>
            </a:r>
          </a:p>
          <a:p>
            <a:pPr lvl="1" eaLnBrk="1" hangingPunct="1"/>
            <a:endParaRPr lang="en-US" sz="3600" dirty="0">
              <a:latin typeface="Arial Rounded MT Bold" pitchFamily="34" charset="0"/>
            </a:endParaRPr>
          </a:p>
          <a:p>
            <a:pPr lvl="1" eaLnBrk="1" hangingPunct="1"/>
            <a:endParaRPr lang="en-US" sz="3600" dirty="0" smtClean="0">
              <a:latin typeface="Arial Rounded MT Bold" pitchFamily="34" charset="0"/>
            </a:endParaRPr>
          </a:p>
          <a:p>
            <a:pPr lvl="1" eaLnBrk="1" hangingPunct="1"/>
            <a:endParaRPr lang="en-US" sz="3600" dirty="0" smtClean="0">
              <a:latin typeface="Arial Rounded MT Bold" pitchFamily="34" charset="0"/>
            </a:endParaRPr>
          </a:p>
          <a:p>
            <a:pPr marL="457200" lvl="1" indent="0" eaLnBrk="1" hangingPunct="1">
              <a:buNone/>
            </a:pPr>
            <a:r>
              <a:rPr lang="en-US" sz="3600" dirty="0" smtClean="0">
                <a:latin typeface="Arial Rounded MT Bold" pitchFamily="34" charset="0"/>
              </a:rPr>
              <a:t>        </a:t>
            </a:r>
          </a:p>
          <a:p>
            <a:pPr lvl="1" eaLnBrk="1" hangingPunct="1"/>
            <a:r>
              <a:rPr lang="en-US" sz="3600" dirty="0">
                <a:latin typeface="Arial Rounded MT Bold" pitchFamily="34" charset="0"/>
              </a:rPr>
              <a:t>Unsafe conditions</a:t>
            </a:r>
          </a:p>
          <a:p>
            <a:pPr lvl="1" eaLnBrk="1" hangingPunct="1"/>
            <a:endParaRPr lang="en-US" sz="3600" dirty="0" smtClean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789138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Most difficult to </a:t>
            </a:r>
            <a:r>
              <a:rPr lang="en-US" sz="3200" dirty="0" smtClean="0">
                <a:latin typeface="Arial Rounded MT Bold" pitchFamily="34" charset="0"/>
              </a:rPr>
              <a:t>address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3200" dirty="0" smtClean="0">
                <a:latin typeface="Arial Rounded MT Bold" pitchFamily="34" charset="0"/>
              </a:rPr>
              <a:t>Changing </a:t>
            </a:r>
            <a:r>
              <a:rPr lang="en-US" sz="3200" dirty="0">
                <a:latin typeface="Arial Rounded MT Bold" pitchFamily="34" charset="0"/>
              </a:rPr>
              <a:t>behavior isn’t easy</a:t>
            </a:r>
          </a:p>
          <a:p>
            <a:pPr marL="914400" lvl="1" indent="-457200" algn="l" rtl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Best prevented by developing a </a:t>
            </a:r>
            <a:r>
              <a:rPr lang="en-US" sz="3200" dirty="0" smtClean="0">
                <a:latin typeface="Arial Rounded MT Bold" pitchFamily="34" charset="0"/>
              </a:rPr>
              <a:t>  	  		“</a:t>
            </a:r>
            <a:r>
              <a:rPr lang="en-US" sz="3200" dirty="0">
                <a:latin typeface="Arial Rounded MT Bold" pitchFamily="34" charset="0"/>
              </a:rPr>
              <a:t>safety culture”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162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029200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0"/>
              </a:spcBef>
              <a:buNone/>
            </a:pP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3600" dirty="0" smtClean="0">
                <a:latin typeface="Arial Rounded MT Bold" pitchFamily="34" charset="0"/>
              </a:rPr>
              <a:t>Unsafe </a:t>
            </a:r>
            <a:r>
              <a:rPr lang="en-US" sz="3600" dirty="0">
                <a:latin typeface="Arial Rounded MT Bold" pitchFamily="34" charset="0"/>
              </a:rPr>
              <a:t>Conditions</a:t>
            </a:r>
          </a:p>
          <a:p>
            <a:pPr lvl="1" algn="l" rtl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600" dirty="0">
                <a:latin typeface="Arial Rounded MT Bold" pitchFamily="34" charset="0"/>
              </a:rPr>
              <a:t>Easiest to correct (and very cost </a:t>
            </a:r>
            <a:r>
              <a:rPr lang="en-US" sz="3600" dirty="0" smtClean="0">
                <a:latin typeface="Arial Rounded MT Bold" pitchFamily="34" charset="0"/>
              </a:rPr>
              <a:t>  	 effective</a:t>
            </a:r>
            <a:r>
              <a:rPr lang="en-US" sz="3600" dirty="0">
                <a:latin typeface="Arial Rounded MT Bold" pitchFamily="34" charset="0"/>
              </a:rPr>
              <a:t>)</a:t>
            </a:r>
          </a:p>
          <a:p>
            <a:pPr lvl="1" algn="l" rtl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600" dirty="0">
                <a:latin typeface="Arial Rounded MT Bold" pitchFamily="34" charset="0"/>
              </a:rPr>
              <a:t>Easiest to prevent</a:t>
            </a:r>
          </a:p>
          <a:p>
            <a:pPr lvl="2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Safety audits</a:t>
            </a:r>
          </a:p>
          <a:p>
            <a:pPr lvl="2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Safety inspections</a:t>
            </a:r>
          </a:p>
          <a:p>
            <a:pPr lvl="2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Maintenance schedules for equipment</a:t>
            </a:r>
          </a:p>
          <a:p>
            <a:pPr lvl="2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Encouraging employee reporting</a:t>
            </a:r>
          </a:p>
          <a:p>
            <a:pPr lvl="2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>
                <a:latin typeface="Arial Rounded MT Bold" pitchFamily="34" charset="0"/>
              </a:rPr>
              <a:t>Good housekeeping</a:t>
            </a:r>
            <a:endParaRPr lang="ar-SA" sz="32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12669"/>
              </p:ext>
            </p:extLst>
          </p:nvPr>
        </p:nvGraphicFramePr>
        <p:xfrm>
          <a:off x="0" y="2133600"/>
          <a:ext cx="9144000" cy="2971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4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42539"/>
              </p:ext>
            </p:extLst>
          </p:nvPr>
        </p:nvGraphicFramePr>
        <p:xfrm>
          <a:off x="0" y="2057400"/>
          <a:ext cx="9144000" cy="4709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78724"/>
                <a:gridCol w="2878014"/>
                <a:gridCol w="1793632"/>
                <a:gridCol w="1793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ENVIRONMENT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VEHICLE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900" baseline="0" dirty="0" smtClean="0"/>
                        <a:t>HUMAN             </a:t>
                      </a:r>
                      <a:endParaRPr lang="ar-SA" sz="1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9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VISIBILITY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PAVEMENT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SIGNALS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CONSTRUCTION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DEFECTS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TIRES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AVOIDANCE SYSTEMS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EXPERIENCE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ALCOHOL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DRUGS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SPEED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GUARD RAILS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MEDIANS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BREAKAWAY POSTS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AIR BAGS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AUTOMATIC BELTS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CRASHWORTHINESS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BELT USE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HELMET USE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TOLERANCE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EVENT</a:t>
                      </a:r>
                      <a:endParaRPr lang="ar-SA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EMS SYSTEM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FIRST RESPONDER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BYSTANDER CARE </a:t>
                      </a:r>
                    </a:p>
                    <a:p>
                      <a:pPr algn="l" rtl="1"/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POST-CRASH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FUEL LEAKS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FIRE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AGE </a:t>
                      </a:r>
                    </a:p>
                    <a:p>
                      <a:pPr algn="l" rtl="1"/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PHYSICAL  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CONDITION</a:t>
                      </a:r>
                      <a:endParaRPr lang="ar-SA" sz="18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0" baseline="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POST EVENT</a:t>
                      </a:r>
                      <a:endParaRPr lang="ar-SA" sz="1900" b="0" baseline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99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Factors  influencing Road Injuries,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1038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 Rounded MT Bold" pitchFamily="34" charset="0"/>
              </a:rPr>
              <a:t>The  Haddon  Matrix </a:t>
            </a:r>
            <a:endParaRPr lang="ar-SA" sz="2800" b="1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689" y="164068"/>
            <a:ext cx="1529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Rounded MT Bold" pitchFamily="34" charset="0"/>
                <a:cs typeface="+mj-cs"/>
              </a:rPr>
              <a:t> INJURY </a:t>
            </a:r>
            <a:endParaRPr lang="en-US" sz="2400" b="1" dirty="0">
              <a:latin typeface="Arial Rounded MT Bold" pitchFamily="34" charset="0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8914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dirty="0" smtClean="0">
                <a:latin typeface="Arial Rounded MT Bold" pitchFamily="34" charset="0"/>
              </a:rPr>
              <a:t>  Causes of Accident</a:t>
            </a:r>
            <a:endParaRPr lang="ar-SA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6849</TotalTime>
  <Words>1177</Words>
  <Application>Microsoft Office PowerPoint</Application>
  <PresentationFormat>On-screen Show (4:3)</PresentationFormat>
  <Paragraphs>547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 injury PREVENTION</dc:title>
  <dc:creator>dell</dc:creator>
  <cp:lastModifiedBy>Mohamed Almahdi Al noor</cp:lastModifiedBy>
  <cp:revision>111</cp:revision>
  <dcterms:created xsi:type="dcterms:W3CDTF">2011-04-02T06:18:19Z</dcterms:created>
  <dcterms:modified xsi:type="dcterms:W3CDTF">2012-12-05T13:55:36Z</dcterms:modified>
</cp:coreProperties>
</file>